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69"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7" r:id="rId34"/>
    <p:sldId id="289" r:id="rId35"/>
    <p:sldId id="290" r:id="rId36"/>
    <p:sldId id="291" r:id="rId37"/>
    <p:sldId id="292" r:id="rId38"/>
    <p:sldId id="293" r:id="rId39"/>
    <p:sldId id="294" r:id="rId40"/>
    <p:sldId id="295" r:id="rId41"/>
    <p:sldId id="297" r:id="rId42"/>
    <p:sldId id="296"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1" r:id="rId56"/>
    <p:sldId id="310" r:id="rId57"/>
    <p:sldId id="312" r:id="rId58"/>
    <p:sldId id="313" r:id="rId59"/>
    <p:sldId id="314" r:id="rId60"/>
    <p:sldId id="315" r:id="rId61"/>
    <p:sldId id="316" r:id="rId62"/>
    <p:sldId id="317" r:id="rId63"/>
    <p:sldId id="318" r:id="rId64"/>
    <p:sldId id="319" r:id="rId65"/>
    <p:sldId id="320" r:id="rId66"/>
    <p:sldId id="321" r:id="rId67"/>
    <p:sldId id="322" r:id="rId68"/>
    <p:sldId id="325" r:id="rId69"/>
    <p:sldId id="323" r:id="rId70"/>
    <p:sldId id="324" r:id="rId71"/>
    <p:sldId id="326" r:id="rId72"/>
    <p:sldId id="327" r:id="rId73"/>
    <p:sldId id="328" r:id="rId74"/>
    <p:sldId id="329" r:id="rId75"/>
    <p:sldId id="330" r:id="rId76"/>
    <p:sldId id="521"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522" r:id="rId136"/>
    <p:sldId id="389" r:id="rId137"/>
    <p:sldId id="390" r:id="rId138"/>
    <p:sldId id="391" r:id="rId139"/>
    <p:sldId id="392" r:id="rId140"/>
    <p:sldId id="393" r:id="rId141"/>
    <p:sldId id="394" r:id="rId142"/>
    <p:sldId id="395" r:id="rId143"/>
    <p:sldId id="396" r:id="rId144"/>
    <p:sldId id="397" r:id="rId145"/>
    <p:sldId id="400" r:id="rId146"/>
    <p:sldId id="398" r:id="rId147"/>
    <p:sldId id="399" r:id="rId148"/>
    <p:sldId id="401" r:id="rId149"/>
    <p:sldId id="402" r:id="rId150"/>
    <p:sldId id="403" r:id="rId151"/>
    <p:sldId id="404" r:id="rId152"/>
    <p:sldId id="405" r:id="rId153"/>
    <p:sldId id="406" r:id="rId154"/>
    <p:sldId id="407" r:id="rId155"/>
    <p:sldId id="408" r:id="rId156"/>
    <p:sldId id="409" r:id="rId157"/>
    <p:sldId id="410" r:id="rId158"/>
    <p:sldId id="411" r:id="rId159"/>
    <p:sldId id="412" r:id="rId160"/>
    <p:sldId id="413" r:id="rId161"/>
    <p:sldId id="414" r:id="rId162"/>
    <p:sldId id="415" r:id="rId163"/>
    <p:sldId id="416" r:id="rId164"/>
    <p:sldId id="417" r:id="rId165"/>
    <p:sldId id="418" r:id="rId166"/>
    <p:sldId id="419" r:id="rId167"/>
    <p:sldId id="420" r:id="rId168"/>
    <p:sldId id="421" r:id="rId169"/>
    <p:sldId id="422" r:id="rId170"/>
    <p:sldId id="423" r:id="rId171"/>
    <p:sldId id="424" r:id="rId172"/>
    <p:sldId id="425" r:id="rId173"/>
    <p:sldId id="426" r:id="rId174"/>
    <p:sldId id="427" r:id="rId175"/>
    <p:sldId id="428" r:id="rId176"/>
    <p:sldId id="523" r:id="rId177"/>
    <p:sldId id="429" r:id="rId178"/>
    <p:sldId id="430" r:id="rId179"/>
    <p:sldId id="431" r:id="rId180"/>
    <p:sldId id="432" r:id="rId181"/>
    <p:sldId id="433" r:id="rId182"/>
    <p:sldId id="434" r:id="rId183"/>
    <p:sldId id="435" r:id="rId184"/>
    <p:sldId id="436" r:id="rId185"/>
    <p:sldId id="437" r:id="rId186"/>
    <p:sldId id="438" r:id="rId187"/>
    <p:sldId id="439" r:id="rId188"/>
    <p:sldId id="440" r:id="rId189"/>
    <p:sldId id="441" r:id="rId190"/>
    <p:sldId id="524" r:id="rId191"/>
    <p:sldId id="442" r:id="rId192"/>
    <p:sldId id="443" r:id="rId193"/>
    <p:sldId id="445" r:id="rId194"/>
    <p:sldId id="446" r:id="rId195"/>
    <p:sldId id="444" r:id="rId196"/>
    <p:sldId id="447" r:id="rId197"/>
    <p:sldId id="448" r:id="rId198"/>
    <p:sldId id="449" r:id="rId199"/>
    <p:sldId id="451" r:id="rId200"/>
    <p:sldId id="450" r:id="rId201"/>
    <p:sldId id="452" r:id="rId202"/>
    <p:sldId id="453" r:id="rId203"/>
    <p:sldId id="454" r:id="rId204"/>
    <p:sldId id="455" r:id="rId205"/>
    <p:sldId id="456" r:id="rId206"/>
    <p:sldId id="457" r:id="rId207"/>
    <p:sldId id="458" r:id="rId208"/>
    <p:sldId id="459" r:id="rId209"/>
    <p:sldId id="460" r:id="rId210"/>
    <p:sldId id="461" r:id="rId211"/>
    <p:sldId id="462" r:id="rId212"/>
    <p:sldId id="463" r:id="rId213"/>
    <p:sldId id="464" r:id="rId214"/>
    <p:sldId id="465" r:id="rId215"/>
    <p:sldId id="466" r:id="rId216"/>
    <p:sldId id="467" r:id="rId217"/>
    <p:sldId id="468" r:id="rId218"/>
    <p:sldId id="469" r:id="rId219"/>
    <p:sldId id="470" r:id="rId220"/>
    <p:sldId id="471" r:id="rId221"/>
    <p:sldId id="472" r:id="rId222"/>
    <p:sldId id="478" r:id="rId223"/>
    <p:sldId id="473" r:id="rId224"/>
    <p:sldId id="474" r:id="rId225"/>
    <p:sldId id="475" r:id="rId226"/>
    <p:sldId id="476" r:id="rId227"/>
    <p:sldId id="477" r:id="rId228"/>
    <p:sldId id="479" r:id="rId229"/>
    <p:sldId id="480" r:id="rId230"/>
    <p:sldId id="481" r:id="rId231"/>
    <p:sldId id="482" r:id="rId232"/>
    <p:sldId id="483" r:id="rId233"/>
    <p:sldId id="484" r:id="rId234"/>
    <p:sldId id="485" r:id="rId235"/>
    <p:sldId id="486" r:id="rId236"/>
    <p:sldId id="487" r:id="rId237"/>
    <p:sldId id="488" r:id="rId238"/>
    <p:sldId id="489" r:id="rId239"/>
    <p:sldId id="490" r:id="rId240"/>
    <p:sldId id="491" r:id="rId241"/>
    <p:sldId id="492" r:id="rId242"/>
    <p:sldId id="493" r:id="rId243"/>
    <p:sldId id="494" r:id="rId244"/>
    <p:sldId id="495" r:id="rId245"/>
    <p:sldId id="496" r:id="rId246"/>
    <p:sldId id="497" r:id="rId247"/>
    <p:sldId id="498" r:id="rId248"/>
    <p:sldId id="499" r:id="rId249"/>
    <p:sldId id="500" r:id="rId250"/>
    <p:sldId id="501" r:id="rId251"/>
    <p:sldId id="502" r:id="rId252"/>
    <p:sldId id="503" r:id="rId253"/>
    <p:sldId id="504" r:id="rId254"/>
    <p:sldId id="505" r:id="rId255"/>
    <p:sldId id="506" r:id="rId256"/>
    <p:sldId id="507" r:id="rId257"/>
    <p:sldId id="508" r:id="rId258"/>
    <p:sldId id="509" r:id="rId259"/>
    <p:sldId id="510" r:id="rId260"/>
    <p:sldId id="511" r:id="rId261"/>
    <p:sldId id="512" r:id="rId262"/>
    <p:sldId id="513" r:id="rId263"/>
    <p:sldId id="514" r:id="rId264"/>
    <p:sldId id="515" r:id="rId265"/>
    <p:sldId id="516" r:id="rId266"/>
    <p:sldId id="517" r:id="rId267"/>
    <p:sldId id="518" r:id="rId268"/>
    <p:sldId id="519" r:id="rId269"/>
    <p:sldId id="520" r:id="rId2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260" Type="http://schemas.openxmlformats.org/officeDocument/2006/relationships/slide" Target="slides/slide259.xml"/><Relationship Id="rId265" Type="http://schemas.openxmlformats.org/officeDocument/2006/relationships/slide" Target="slides/slide264.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71" Type="http://schemas.openxmlformats.org/officeDocument/2006/relationships/presProps" Target="presProps.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theme" Target="theme/theme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tableStyles" Target="tableStyle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FECD78-3C8E-49F2-8FAB-59489D168ABB}" type="datetimeFigureOut">
              <a:rPr lang="en-US" smtClean="0"/>
              <a:t>20-Feb-19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20-Feb-19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20-Feb-19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20-Feb-19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20-Feb-19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ECD78-3C8E-49F2-8FAB-59489D168ABB}" type="datetimeFigureOut">
              <a:rPr lang="en-US" smtClean="0"/>
              <a:t>20-Feb-19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ECD78-3C8E-49F2-8FAB-59489D168ABB}" type="datetimeFigureOut">
              <a:rPr lang="en-US" smtClean="0"/>
              <a:t>20-Feb-19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ECD78-3C8E-49F2-8FAB-59489D168ABB}" type="datetimeFigureOut">
              <a:rPr lang="en-US" smtClean="0"/>
              <a:t>20-Feb-19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20-Feb-19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20-Feb-19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20-Feb-19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20-Feb-19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4.xml"/></Relationships>
</file>

<file path=ppt/slides/_rels/slide1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hyperlink" Target="https://cdn.kutasoftware.com/Worksheets/Alg2/Dividing%20Radicals.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sz="3200" dirty="0">
                <a:solidFill>
                  <a:srgbClr val="FFFF00"/>
                </a:solidFill>
              </a:rPr>
              <a:t>LO: Solve absolute value equations and inequalities </a:t>
            </a:r>
            <a:br>
              <a:rPr lang="en-US" sz="3200" dirty="0">
                <a:solidFill>
                  <a:srgbClr val="FFFF00"/>
                </a:solidFill>
              </a:rPr>
            </a:br>
            <a:r>
              <a:rPr lang="en-US" sz="3200" dirty="0">
                <a:solidFill>
                  <a:srgbClr val="FFFF00"/>
                </a:solidFill>
              </a:rPr>
              <a:t>SLE: Meet or exceed CCSS</a:t>
            </a:r>
          </a:p>
        </p:txBody>
      </p:sp>
      <p:sp>
        <p:nvSpPr>
          <p:cNvPr id="5" name="Content Placeholder 4"/>
          <p:cNvSpPr>
            <a:spLocks noGrp="1"/>
          </p:cNvSpPr>
          <p:nvPr>
            <p:ph idx="1"/>
          </p:nvPr>
        </p:nvSpPr>
        <p:spPr/>
        <p:txBody>
          <a:bodyPr>
            <a:normAutofit fontScale="55000" lnSpcReduction="20000"/>
          </a:bodyPr>
          <a:lstStyle/>
          <a:p>
            <a:pPr marL="0" indent="0">
              <a:buNone/>
            </a:pPr>
            <a:r>
              <a:rPr lang="en-US" dirty="0">
                <a:solidFill>
                  <a:srgbClr val="CCFFCC"/>
                </a:solidFill>
              </a:rPr>
              <a:t>How to solve Absolute value equations/inequalities: </a:t>
            </a:r>
          </a:p>
          <a:p>
            <a:pPr marL="0" indent="0">
              <a:buNone/>
            </a:pPr>
            <a:r>
              <a:rPr lang="en-US" dirty="0">
                <a:solidFill>
                  <a:srgbClr val="FF6600"/>
                </a:solidFill>
              </a:rPr>
              <a:t>Equations: </a:t>
            </a:r>
          </a:p>
          <a:p>
            <a:pPr marL="0" indent="0">
              <a:buNone/>
            </a:pPr>
            <a:r>
              <a:rPr lang="en-US" dirty="0">
                <a:solidFill>
                  <a:srgbClr val="FF6600"/>
                </a:solidFill>
              </a:rPr>
              <a:t>1. Isolate the absolute value expression: </a:t>
            </a:r>
          </a:p>
          <a:p>
            <a:pPr marL="0" indent="0">
              <a:buNone/>
            </a:pPr>
            <a:r>
              <a:rPr lang="en-US" dirty="0"/>
              <a:t>|x| + 4 = 18</a:t>
            </a:r>
          </a:p>
          <a:p>
            <a:pPr marL="0" indent="0">
              <a:buNone/>
            </a:pPr>
            <a:r>
              <a:rPr lang="en-US" dirty="0"/>
              <a:t>|x| = 14</a:t>
            </a:r>
          </a:p>
          <a:p>
            <a:pPr marL="0" indent="0">
              <a:buNone/>
            </a:pPr>
            <a:endParaRPr lang="en-US" dirty="0"/>
          </a:p>
          <a:p>
            <a:pPr marL="0" indent="0">
              <a:buNone/>
            </a:pPr>
            <a:r>
              <a:rPr lang="en-US" dirty="0">
                <a:solidFill>
                  <a:srgbClr val="FF6600"/>
                </a:solidFill>
              </a:rPr>
              <a:t>2. Solve for the positive and negative value of the absolute value expression: </a:t>
            </a:r>
          </a:p>
          <a:p>
            <a:pPr marL="0" indent="0">
              <a:buNone/>
            </a:pPr>
            <a:r>
              <a:rPr lang="en-US" dirty="0"/>
              <a:t>X = 14, -14 </a:t>
            </a:r>
          </a:p>
          <a:p>
            <a:pPr marL="0" indent="0">
              <a:buNone/>
            </a:pPr>
            <a:endParaRPr lang="en-US" dirty="0"/>
          </a:p>
          <a:p>
            <a:pPr marL="0" indent="0">
              <a:buNone/>
            </a:pPr>
            <a:r>
              <a:rPr lang="en-US" dirty="0"/>
              <a:t>Example: </a:t>
            </a:r>
          </a:p>
          <a:p>
            <a:pPr marL="0" indent="0">
              <a:buNone/>
            </a:pPr>
            <a:endParaRPr lang="en-US" dirty="0"/>
          </a:p>
          <a:p>
            <a:pPr marL="0" indent="0">
              <a:buNone/>
            </a:pPr>
            <a:r>
              <a:rPr lang="en-US" dirty="0"/>
              <a:t>-3|x -2| = -48 </a:t>
            </a:r>
          </a:p>
          <a:p>
            <a:pPr marL="0" indent="0">
              <a:buNone/>
            </a:pPr>
            <a:r>
              <a:rPr lang="en-US" dirty="0"/>
              <a:t>|x-2| = 16</a:t>
            </a:r>
          </a:p>
          <a:p>
            <a:pPr marL="0" indent="0">
              <a:buNone/>
            </a:pPr>
            <a:r>
              <a:rPr lang="en-US" dirty="0"/>
              <a:t>X-2 = 16         x-2 = -16</a:t>
            </a:r>
          </a:p>
          <a:p>
            <a:pPr marL="0" indent="0">
              <a:buNone/>
            </a:pPr>
            <a:r>
              <a:rPr lang="en-US" dirty="0"/>
              <a:t>X = 18            x = -14 </a:t>
            </a:r>
          </a:p>
          <a:p>
            <a:pPr marL="0" indent="0">
              <a:buNone/>
            </a:pPr>
            <a:r>
              <a:rPr lang="en-US"/>
              <a:t>X = 18, -14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7633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sz="3200" dirty="0"/>
              <a:t>Example: </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2472052709"/>
              </p:ext>
            </p:extLst>
          </p:nvPr>
        </p:nvGraphicFramePr>
        <p:xfrm>
          <a:off x="457200" y="1600200"/>
          <a:ext cx="4038600" cy="2225040"/>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tblGrid>
              <a:tr h="370840">
                <a:tc>
                  <a:txBody>
                    <a:bodyPr/>
                    <a:lstStyle/>
                    <a:p>
                      <a:r>
                        <a:rPr lang="en-US" dirty="0"/>
                        <a:t>Time (hours) </a:t>
                      </a:r>
                    </a:p>
                  </a:txBody>
                  <a:tcPr/>
                </a:tc>
                <a:tc>
                  <a:txBody>
                    <a:bodyPr/>
                    <a:lstStyle/>
                    <a:p>
                      <a:r>
                        <a:rPr lang="en-US" dirty="0"/>
                        <a:t>Temperature (</a:t>
                      </a:r>
                      <a:r>
                        <a:rPr lang="en-US" baseline="0" dirty="0"/>
                        <a:t> c ) </a:t>
                      </a:r>
                      <a:endParaRPr lang="en-US" dirty="0"/>
                    </a:p>
                  </a:txBody>
                  <a:tcPr/>
                </a:tc>
                <a:extLst>
                  <a:ext uri="{0D108BD9-81ED-4DB2-BD59-A6C34878D82A}">
                    <a16:rowId xmlns:a16="http://schemas.microsoft.com/office/drawing/2014/main" val="10000"/>
                  </a:ext>
                </a:extLst>
              </a:tr>
              <a:tr h="370840">
                <a:tc>
                  <a:txBody>
                    <a:bodyPr/>
                    <a:lstStyle/>
                    <a:p>
                      <a:r>
                        <a:rPr lang="en-US" dirty="0"/>
                        <a:t>1</a:t>
                      </a:r>
                    </a:p>
                  </a:txBody>
                  <a:tcPr/>
                </a:tc>
                <a:tc>
                  <a:txBody>
                    <a:bodyPr/>
                    <a:lstStyle/>
                    <a:p>
                      <a:r>
                        <a:rPr lang="en-US" dirty="0"/>
                        <a:t>-2</a:t>
                      </a:r>
                    </a:p>
                  </a:txBody>
                  <a:tcPr/>
                </a:tc>
                <a:extLst>
                  <a:ext uri="{0D108BD9-81ED-4DB2-BD59-A6C34878D82A}">
                    <a16:rowId xmlns:a16="http://schemas.microsoft.com/office/drawing/2014/main" val="10001"/>
                  </a:ext>
                </a:extLst>
              </a:tr>
              <a:tr h="370840">
                <a:tc>
                  <a:txBody>
                    <a:bodyPr/>
                    <a:lstStyle/>
                    <a:p>
                      <a:r>
                        <a:rPr lang="en-US" dirty="0"/>
                        <a:t>4</a:t>
                      </a:r>
                    </a:p>
                  </a:txBody>
                  <a:tcPr/>
                </a:tc>
                <a:tc>
                  <a:txBody>
                    <a:bodyPr/>
                    <a:lstStyle/>
                    <a:p>
                      <a:r>
                        <a:rPr lang="en-US" dirty="0"/>
                        <a:t>7</a:t>
                      </a:r>
                    </a:p>
                  </a:txBody>
                  <a:tcPr/>
                </a:tc>
                <a:extLst>
                  <a:ext uri="{0D108BD9-81ED-4DB2-BD59-A6C34878D82A}">
                    <a16:rowId xmlns:a16="http://schemas.microsoft.com/office/drawing/2014/main" val="10002"/>
                  </a:ext>
                </a:extLst>
              </a:tr>
              <a:tr h="370840">
                <a:tc>
                  <a:txBody>
                    <a:bodyPr/>
                    <a:lstStyle/>
                    <a:p>
                      <a:r>
                        <a:rPr lang="en-US" dirty="0"/>
                        <a:t>7</a:t>
                      </a:r>
                    </a:p>
                  </a:txBody>
                  <a:tcPr/>
                </a:tc>
                <a:tc>
                  <a:txBody>
                    <a:bodyPr/>
                    <a:lstStyle/>
                    <a:p>
                      <a:r>
                        <a:rPr lang="en-US" dirty="0"/>
                        <a:t>16</a:t>
                      </a:r>
                    </a:p>
                  </a:txBody>
                  <a:tcPr/>
                </a:tc>
                <a:extLst>
                  <a:ext uri="{0D108BD9-81ED-4DB2-BD59-A6C34878D82A}">
                    <a16:rowId xmlns:a16="http://schemas.microsoft.com/office/drawing/2014/main" val="10003"/>
                  </a:ext>
                </a:extLst>
              </a:tr>
              <a:tr h="370840">
                <a:tc>
                  <a:txBody>
                    <a:bodyPr/>
                    <a:lstStyle/>
                    <a:p>
                      <a:r>
                        <a:rPr lang="en-US" dirty="0"/>
                        <a:t>10</a:t>
                      </a:r>
                    </a:p>
                  </a:txBody>
                  <a:tcPr/>
                </a:tc>
                <a:tc>
                  <a:txBody>
                    <a:bodyPr/>
                    <a:lstStyle/>
                    <a:p>
                      <a:r>
                        <a:rPr lang="en-US" dirty="0"/>
                        <a:t>25</a:t>
                      </a:r>
                    </a:p>
                  </a:txBody>
                  <a:tcPr/>
                </a:tc>
                <a:extLst>
                  <a:ext uri="{0D108BD9-81ED-4DB2-BD59-A6C34878D82A}">
                    <a16:rowId xmlns:a16="http://schemas.microsoft.com/office/drawing/2014/main" val="10004"/>
                  </a:ext>
                </a:extLst>
              </a:tr>
              <a:tr h="370840">
                <a:tc>
                  <a:txBody>
                    <a:bodyPr/>
                    <a:lstStyle/>
                    <a:p>
                      <a:r>
                        <a:rPr lang="en-US" dirty="0"/>
                        <a:t>13</a:t>
                      </a:r>
                    </a:p>
                  </a:txBody>
                  <a:tcPr/>
                </a:tc>
                <a:tc>
                  <a:txBody>
                    <a:bodyPr/>
                    <a:lstStyle/>
                    <a:p>
                      <a:r>
                        <a:rPr lang="en-US" dirty="0"/>
                        <a:t>34</a:t>
                      </a:r>
                    </a:p>
                  </a:txBody>
                  <a:tcPr/>
                </a:tc>
                <a:extLst>
                  <a:ext uri="{0D108BD9-81ED-4DB2-BD59-A6C34878D82A}">
                    <a16:rowId xmlns:a16="http://schemas.microsoft.com/office/drawing/2014/main" val="10005"/>
                  </a:ext>
                </a:extLst>
              </a:tr>
            </a:tbl>
          </a:graphicData>
        </a:graphic>
      </p:graphicFrame>
      <p:sp>
        <p:nvSpPr>
          <p:cNvPr id="6" name="Content Placeholder 5"/>
          <p:cNvSpPr>
            <a:spLocks noGrp="1"/>
          </p:cNvSpPr>
          <p:nvPr>
            <p:ph sz="half" idx="2"/>
          </p:nvPr>
        </p:nvSpPr>
        <p:spPr/>
        <p:txBody>
          <a:bodyPr/>
          <a:lstStyle/>
          <a:p>
            <a:pPr marL="0" indent="0">
              <a:buNone/>
            </a:pPr>
            <a:r>
              <a:rPr lang="en-US" dirty="0"/>
              <a:t>Temperature is a f(x), since it depends on time. </a:t>
            </a:r>
          </a:p>
          <a:p>
            <a:pPr marL="0" indent="0">
              <a:buNone/>
            </a:pPr>
            <a:r>
              <a:rPr lang="en-US" dirty="0"/>
              <a:t>Time is the x value. </a:t>
            </a:r>
          </a:p>
          <a:p>
            <a:pPr marL="0" indent="0">
              <a:buNone/>
            </a:pPr>
            <a:r>
              <a:rPr lang="en-US" dirty="0">
                <a:solidFill>
                  <a:srgbClr val="FF6600"/>
                </a:solidFill>
              </a:rPr>
              <a:t>Change in the temperature rate: </a:t>
            </a:r>
          </a:p>
          <a:p>
            <a:pPr marL="0" indent="0">
              <a:buNone/>
            </a:pPr>
            <a:r>
              <a:rPr lang="en-US" dirty="0">
                <a:solidFill>
                  <a:srgbClr val="FF6600"/>
                </a:solidFill>
              </a:rPr>
              <a:t>Change in the time: </a:t>
            </a:r>
          </a:p>
          <a:p>
            <a:pPr marL="0" indent="0">
              <a:buNone/>
            </a:pPr>
            <a:endParaRPr lang="en-US" dirty="0"/>
          </a:p>
          <a:p>
            <a:pPr marL="0" indent="0">
              <a:buNone/>
            </a:pPr>
            <a:r>
              <a:rPr lang="en-US" dirty="0">
                <a:solidFill>
                  <a:srgbClr val="FF6600"/>
                </a:solidFill>
              </a:rPr>
              <a:t>Temperature/time = </a:t>
            </a:r>
          </a:p>
        </p:txBody>
      </p:sp>
    </p:spTree>
    <p:extLst>
      <p:ext uri="{BB962C8B-B14F-4D97-AF65-F5344CB8AC3E}">
        <p14:creationId xmlns:p14="http://schemas.microsoft.com/office/powerpoint/2010/main" val="426756528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Divide exponential expressions.</a:t>
            </a:r>
            <a:br>
              <a:rPr lang="en-US" sz="3200" dirty="0">
                <a:solidFill>
                  <a:srgbClr val="FFFF00"/>
                </a:solidFill>
              </a:rPr>
            </a:br>
            <a:r>
              <a:rPr lang="en-US" sz="3200" dirty="0">
                <a:solidFill>
                  <a:srgbClr val="FFFF00"/>
                </a:solidFill>
              </a:rPr>
              <a:t>SLE: Meet or </a:t>
            </a:r>
            <a:r>
              <a:rPr lang="en-US" sz="3200">
                <a:solidFill>
                  <a:srgbClr val="FFFF00"/>
                </a:solidFill>
              </a:rPr>
              <a:t>exceed CCSS.</a:t>
            </a:r>
            <a:endParaRPr lang="en-US" sz="3200" dirty="0">
              <a:solidFill>
                <a:srgbClr val="FFFF00"/>
              </a:solidFill>
            </a:endParaRPr>
          </a:p>
        </p:txBody>
      </p:sp>
      <p:pic>
        <p:nvPicPr>
          <p:cNvPr id="4" name="Content Placeholder 3" descr="20171113_173153.jpg"/>
          <p:cNvPicPr>
            <a:picLocks noGrp="1" noChangeAspect="1"/>
          </p:cNvPicPr>
          <p:nvPr>
            <p:ph idx="1"/>
          </p:nvPr>
        </p:nvPicPr>
        <p:blipFill>
          <a:blip r:embed="rId2" cstate="email">
            <a:extLst>
              <a:ext uri="{28A0092B-C50C-407E-A947-70E740481C1C}">
                <a14:useLocalDpi xmlns:a14="http://schemas.microsoft.com/office/drawing/2010/main" val="0"/>
              </a:ext>
            </a:extLst>
          </a:blip>
          <a:srcRect l="-18187" r="-18187"/>
          <a:stretch>
            <a:fillRect/>
          </a:stretch>
        </p:blipFill>
        <p:spPr>
          <a:xfrm>
            <a:off x="885058" y="2312891"/>
            <a:ext cx="7397693" cy="4068446"/>
          </a:xfrm>
        </p:spPr>
      </p:pic>
      <p:sp>
        <p:nvSpPr>
          <p:cNvPr id="6" name="TextBox 5"/>
          <p:cNvSpPr txBox="1"/>
          <p:nvPr/>
        </p:nvSpPr>
        <p:spPr>
          <a:xfrm>
            <a:off x="2597454" y="1789671"/>
            <a:ext cx="3026915" cy="523220"/>
          </a:xfrm>
          <a:prstGeom prst="rect">
            <a:avLst/>
          </a:prstGeom>
          <a:noFill/>
        </p:spPr>
        <p:txBody>
          <a:bodyPr wrap="none" rtlCol="0">
            <a:spAutoFit/>
          </a:bodyPr>
          <a:lstStyle/>
          <a:p>
            <a:r>
              <a:rPr lang="en-US" sz="2800" dirty="0">
                <a:solidFill>
                  <a:srgbClr val="FF6600"/>
                </a:solidFill>
              </a:rPr>
              <a:t>Additional Practice: </a:t>
            </a:r>
          </a:p>
        </p:txBody>
      </p:sp>
    </p:spTree>
    <p:extLst>
      <p:ext uri="{BB962C8B-B14F-4D97-AF65-F5344CB8AC3E}">
        <p14:creationId xmlns:p14="http://schemas.microsoft.com/office/powerpoint/2010/main" val="3925503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 : </a:t>
            </a:r>
            <a:r>
              <a:rPr lang="ar-sa" dirty="0">
                <a:solidFill>
                  <a:srgbClr val="FFFF00"/>
                </a:solidFill>
              </a:rPr>
              <a:t>صباح الخير</a:t>
            </a:r>
            <a:endParaRPr lang="en-US" dirty="0">
              <a:solidFill>
                <a:srgbClr val="FFFF00"/>
              </a:solidFill>
            </a:endParaRPr>
          </a:p>
        </p:txBody>
      </p:sp>
      <p:sp>
        <p:nvSpPr>
          <p:cNvPr id="3" name="Content Placeholder 2"/>
          <p:cNvSpPr>
            <a:spLocks noGrp="1"/>
          </p:cNvSpPr>
          <p:nvPr>
            <p:ph idx="1"/>
          </p:nvPr>
        </p:nvSpPr>
        <p:spPr/>
        <p:txBody>
          <a:bodyPr/>
          <a:lstStyle/>
          <a:p>
            <a:pPr marL="0" indent="0">
              <a:buNone/>
            </a:pPr>
            <a:r>
              <a:rPr lang="en-US" dirty="0"/>
              <a:t>1.) Write answer in scientific notation: </a:t>
            </a:r>
          </a:p>
          <a:p>
            <a:pPr marL="0" indent="0">
              <a:buNone/>
            </a:pPr>
            <a:r>
              <a:rPr lang="en-US" dirty="0"/>
              <a:t>        (3.4 x 10</a:t>
            </a:r>
            <a:r>
              <a:rPr lang="en-US" baseline="30000" dirty="0"/>
              <a:t>12</a:t>
            </a:r>
            <a:r>
              <a:rPr lang="en-US" dirty="0"/>
              <a:t>) (2.9 x 10</a:t>
            </a:r>
            <a:r>
              <a:rPr lang="en-US" baseline="30000" dirty="0"/>
              <a:t>-11</a:t>
            </a:r>
            <a:r>
              <a:rPr lang="en-US" dirty="0"/>
              <a:t>) </a:t>
            </a:r>
          </a:p>
          <a:p>
            <a:pPr marL="0" indent="0">
              <a:buNone/>
            </a:pPr>
            <a:endParaRPr lang="en-US" dirty="0"/>
          </a:p>
          <a:p>
            <a:pPr marL="0" indent="0">
              <a:buNone/>
            </a:pPr>
            <a:r>
              <a:rPr lang="en-US" dirty="0"/>
              <a:t>2.) Simplify: </a:t>
            </a:r>
            <a:r>
              <a:rPr lang="en-US" u="sng" dirty="0"/>
              <a:t>(2x</a:t>
            </a:r>
            <a:r>
              <a:rPr lang="en-US" u="sng" baseline="30000" dirty="0"/>
              <a:t>-4</a:t>
            </a:r>
            <a:r>
              <a:rPr lang="en-US" u="sng" dirty="0"/>
              <a:t>)</a:t>
            </a:r>
            <a:r>
              <a:rPr lang="en-US" u="sng" baseline="30000" dirty="0"/>
              <a:t>-</a:t>
            </a:r>
            <a:r>
              <a:rPr lang="en-US" baseline="30000" dirty="0"/>
              <a:t>2</a:t>
            </a:r>
          </a:p>
          <a:p>
            <a:pPr marL="0" indent="0">
              <a:buNone/>
            </a:pPr>
            <a:r>
              <a:rPr lang="en-US" baseline="30000" dirty="0"/>
              <a:t>                                  </a:t>
            </a:r>
            <a:r>
              <a:rPr lang="en-US" dirty="0"/>
              <a:t>2x</a:t>
            </a:r>
            <a:r>
              <a:rPr lang="en-US" baseline="30000" dirty="0"/>
              <a:t>4</a:t>
            </a:r>
          </a:p>
          <a:p>
            <a:pPr marL="0" indent="0">
              <a:buNone/>
            </a:pPr>
            <a:endParaRPr lang="en-US" baseline="30000" dirty="0"/>
          </a:p>
          <a:p>
            <a:pPr marL="0" indent="0">
              <a:buNone/>
            </a:pPr>
            <a:r>
              <a:rPr lang="en-US" dirty="0"/>
              <a:t>3.) Solve: </a:t>
            </a:r>
            <a:r>
              <a:rPr lang="en-US" u="sng" dirty="0"/>
              <a:t>2x</a:t>
            </a:r>
            <a:r>
              <a:rPr lang="en-US" dirty="0"/>
              <a:t> + </a:t>
            </a:r>
            <a:r>
              <a:rPr lang="en-US" u="sng" dirty="0"/>
              <a:t>1</a:t>
            </a:r>
            <a:r>
              <a:rPr lang="en-US" dirty="0"/>
              <a:t> =  </a:t>
            </a:r>
            <a:r>
              <a:rPr lang="en-US" u="sng" dirty="0"/>
              <a:t>3x</a:t>
            </a:r>
            <a:r>
              <a:rPr lang="en-US" dirty="0"/>
              <a:t> – </a:t>
            </a:r>
            <a:r>
              <a:rPr lang="en-US" u="sng" dirty="0"/>
              <a:t>2</a:t>
            </a:r>
          </a:p>
          <a:p>
            <a:pPr marL="0" indent="0">
              <a:buNone/>
            </a:pPr>
            <a:r>
              <a:rPr lang="en-US" dirty="0"/>
              <a:t>                  3      2     4      6</a:t>
            </a:r>
          </a:p>
        </p:txBody>
      </p:sp>
    </p:spTree>
    <p:extLst>
      <p:ext uri="{BB962C8B-B14F-4D97-AF65-F5344CB8AC3E}">
        <p14:creationId xmlns:p14="http://schemas.microsoft.com/office/powerpoint/2010/main" val="23191051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dirty="0">
                <a:solidFill>
                  <a:srgbClr val="FFFF00"/>
                </a:solidFill>
              </a:rPr>
              <a:t>LO: Divide exponential expressions </a:t>
            </a:r>
            <a:br>
              <a:rPr lang="en-US" sz="3200" dirty="0">
                <a:solidFill>
                  <a:srgbClr val="FFFF00"/>
                </a:solidFill>
              </a:rPr>
            </a:br>
            <a:r>
              <a:rPr lang="en-US" sz="3200" dirty="0">
                <a:solidFill>
                  <a:srgbClr val="FFFF00"/>
                </a:solidFill>
              </a:rPr>
              <a:t>SLE: Meet or exceed CCSS </a:t>
            </a:r>
            <a:br>
              <a:rPr lang="en-US" sz="3200" dirty="0">
                <a:solidFill>
                  <a:srgbClr val="FFFF00"/>
                </a:solidFill>
              </a:rPr>
            </a:br>
            <a:r>
              <a:rPr lang="en-US" sz="2800" dirty="0">
                <a:solidFill>
                  <a:srgbClr val="FF6600"/>
                </a:solidFill>
              </a:rPr>
              <a:t>Checkpoint Quiz on Dividing Exponential Expressions: </a:t>
            </a:r>
            <a:br>
              <a:rPr lang="en-US" sz="2800" dirty="0">
                <a:solidFill>
                  <a:srgbClr val="FF6600"/>
                </a:solidFill>
              </a:rPr>
            </a:br>
            <a:endParaRPr lang="en-US" sz="3200" dirty="0">
              <a:solidFill>
                <a:srgbClr val="FF6600"/>
              </a:solidFill>
            </a:endParaRPr>
          </a:p>
        </p:txBody>
      </p:sp>
      <p:pic>
        <p:nvPicPr>
          <p:cNvPr id="4" name="Content Placeholder 3" descr="20171115_134906.jpg"/>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l="-28085" r="-28085"/>
          <a:stretch/>
        </p:blipFill>
        <p:spPr>
          <a:xfrm rot="5400000">
            <a:off x="-223838" y="2101850"/>
            <a:ext cx="7031038" cy="3376613"/>
          </a:xfrm>
        </p:spPr>
      </p:pic>
    </p:spTree>
    <p:extLst>
      <p:ext uri="{BB962C8B-B14F-4D97-AF65-F5344CB8AC3E}">
        <p14:creationId xmlns:p14="http://schemas.microsoft.com/office/powerpoint/2010/main" val="63801323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Evaluate, graph exponential functions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solidFill>
                  <a:srgbClr val="FF6600"/>
                </a:solidFill>
              </a:rPr>
              <a:t>Exponential Functions: </a:t>
            </a:r>
          </a:p>
          <a:p>
            <a:pPr marL="0" indent="0">
              <a:buNone/>
            </a:pPr>
            <a:r>
              <a:rPr lang="en-US" dirty="0"/>
              <a:t>A </a:t>
            </a:r>
            <a:r>
              <a:rPr lang="en-US" dirty="0">
                <a:solidFill>
                  <a:srgbClr val="FF6600"/>
                </a:solidFill>
              </a:rPr>
              <a:t>exponential function </a:t>
            </a:r>
            <a:r>
              <a:rPr lang="en-US" dirty="0"/>
              <a:t>is a function in the form of </a:t>
            </a:r>
          </a:p>
          <a:p>
            <a:pPr marL="0" indent="0">
              <a:buNone/>
            </a:pPr>
            <a:r>
              <a:rPr lang="en-US" dirty="0"/>
              <a:t>y = a * </a:t>
            </a:r>
            <a:r>
              <a:rPr lang="en-US" dirty="0" err="1"/>
              <a:t>b</a:t>
            </a:r>
            <a:r>
              <a:rPr lang="en-US" baseline="30000" dirty="0" err="1"/>
              <a:t>x</a:t>
            </a:r>
            <a:r>
              <a:rPr lang="en-US" dirty="0"/>
              <a:t> (the x, the independent variable, is an exponent). </a:t>
            </a:r>
          </a:p>
          <a:p>
            <a:pPr marL="0" indent="0">
              <a:buNone/>
            </a:pPr>
            <a:r>
              <a:rPr lang="en-US" dirty="0"/>
              <a:t>The </a:t>
            </a:r>
            <a:r>
              <a:rPr lang="en-US" dirty="0">
                <a:solidFill>
                  <a:srgbClr val="FF6600"/>
                </a:solidFill>
              </a:rPr>
              <a:t>domain</a:t>
            </a:r>
            <a:r>
              <a:rPr lang="en-US" dirty="0"/>
              <a:t> of an exponential function refers to the range of possible values for the exponent x: </a:t>
            </a:r>
          </a:p>
          <a:p>
            <a:pPr marL="0" indent="0">
              <a:buNone/>
            </a:pPr>
            <a:r>
              <a:rPr lang="en-US" dirty="0"/>
              <a:t>Evaluate y = 4</a:t>
            </a:r>
            <a:r>
              <a:rPr lang="en-US" baseline="30000" dirty="0"/>
              <a:t>x</a:t>
            </a:r>
            <a:r>
              <a:rPr lang="en-US" dirty="0"/>
              <a:t>  for the domain {-2, 0, 3}: </a:t>
            </a:r>
          </a:p>
          <a:p>
            <a:pPr marL="0" indent="0">
              <a:buNone/>
            </a:pPr>
            <a:r>
              <a:rPr lang="en-US" dirty="0"/>
              <a:t>4</a:t>
            </a:r>
            <a:r>
              <a:rPr lang="en-US" baseline="30000" dirty="0"/>
              <a:t>-2</a:t>
            </a:r>
            <a:r>
              <a:rPr lang="en-US" dirty="0"/>
              <a:t> = 1/16, 4</a:t>
            </a:r>
            <a:r>
              <a:rPr lang="en-US" baseline="30000" dirty="0"/>
              <a:t>0</a:t>
            </a:r>
            <a:r>
              <a:rPr lang="en-US" dirty="0"/>
              <a:t> = 1, 4</a:t>
            </a:r>
            <a:r>
              <a:rPr lang="en-US" baseline="30000" dirty="0"/>
              <a:t>3</a:t>
            </a:r>
            <a:r>
              <a:rPr lang="en-US" dirty="0"/>
              <a:t> = 64; </a:t>
            </a:r>
          </a:p>
          <a:p>
            <a:pPr marL="0" indent="0">
              <a:buNone/>
            </a:pPr>
            <a:r>
              <a:rPr lang="en-US" dirty="0"/>
              <a:t>The possible values for y are 1/16, 1, and 64 </a:t>
            </a:r>
          </a:p>
        </p:txBody>
      </p:sp>
    </p:spTree>
    <p:extLst>
      <p:ext uri="{BB962C8B-B14F-4D97-AF65-F5344CB8AC3E}">
        <p14:creationId xmlns:p14="http://schemas.microsoft.com/office/powerpoint/2010/main" val="3101970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solidFill>
                  <a:srgbClr val="FF6600"/>
                </a:solidFill>
              </a:rPr>
              <a:t>Evaluate these functions for the domain {-1, 2, 4}: </a:t>
            </a:r>
          </a:p>
          <a:p>
            <a:pPr marL="0" indent="0">
              <a:buNone/>
            </a:pPr>
            <a:endParaRPr lang="en-US" dirty="0"/>
          </a:p>
          <a:p>
            <a:pPr marL="0" indent="0">
              <a:buNone/>
            </a:pPr>
            <a:r>
              <a:rPr lang="en-US" dirty="0"/>
              <a:t>1.) y = 10 * 5</a:t>
            </a:r>
            <a:r>
              <a:rPr lang="en-US" baseline="30000" dirty="0"/>
              <a:t>x</a:t>
            </a:r>
          </a:p>
          <a:p>
            <a:pPr marL="0" indent="0">
              <a:buNone/>
            </a:pPr>
            <a:endParaRPr lang="en-US" baseline="30000" dirty="0"/>
          </a:p>
          <a:p>
            <a:pPr marL="0" indent="0">
              <a:buNone/>
            </a:pPr>
            <a:r>
              <a:rPr lang="en-US" dirty="0"/>
              <a:t>2.) f(x) = 3</a:t>
            </a:r>
            <a:r>
              <a:rPr lang="en-US" baseline="30000" dirty="0"/>
              <a:t>x</a:t>
            </a:r>
            <a:endParaRPr lang="en-US" dirty="0"/>
          </a:p>
          <a:p>
            <a:pPr marL="0" indent="0">
              <a:buNone/>
            </a:pPr>
            <a:endParaRPr lang="en-US" dirty="0"/>
          </a:p>
          <a:p>
            <a:pPr marL="0" indent="0">
              <a:buNone/>
            </a:pPr>
            <a:r>
              <a:rPr lang="en-US" dirty="0"/>
              <a:t>3.) y = 20 * 3</a:t>
            </a:r>
            <a:r>
              <a:rPr lang="en-US" baseline="30000" dirty="0"/>
              <a:t>x</a:t>
            </a:r>
            <a:endParaRPr lang="en-US" dirty="0"/>
          </a:p>
        </p:txBody>
      </p:sp>
    </p:spTree>
    <p:extLst>
      <p:ext uri="{BB962C8B-B14F-4D97-AF65-F5344CB8AC3E}">
        <p14:creationId xmlns:p14="http://schemas.microsoft.com/office/powerpoint/2010/main" val="80975970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Graphing Exponential Functions: </a:t>
            </a:r>
          </a:p>
        </p:txBody>
      </p:sp>
      <p:sp>
        <p:nvSpPr>
          <p:cNvPr id="3" name="Content Placeholder 2"/>
          <p:cNvSpPr>
            <a:spLocks noGrp="1"/>
          </p:cNvSpPr>
          <p:nvPr>
            <p:ph idx="1"/>
          </p:nvPr>
        </p:nvSpPr>
        <p:spPr/>
        <p:txBody>
          <a:bodyPr/>
          <a:lstStyle/>
          <a:p>
            <a:pPr marL="0" indent="0">
              <a:buNone/>
            </a:pPr>
            <a:r>
              <a:rPr lang="en-US" dirty="0"/>
              <a:t>When graphing exponential functions, it’s necessary to plot coordinates on a table first: </a:t>
            </a:r>
          </a:p>
          <a:p>
            <a:pPr marL="0" indent="0">
              <a:buNone/>
            </a:pPr>
            <a:r>
              <a:rPr lang="en-US" dirty="0"/>
              <a:t>y= 2 * 2</a:t>
            </a:r>
            <a:r>
              <a:rPr lang="en-US" baseline="30000" dirty="0"/>
              <a:t>x</a:t>
            </a:r>
            <a:endParaRPr lang="en-US" dirty="0"/>
          </a:p>
          <a:p>
            <a:pPr marL="0" indent="0">
              <a:buNone/>
            </a:pPr>
            <a:endParaRPr lang="en-US" dirty="0"/>
          </a:p>
        </p:txBody>
      </p:sp>
      <p:graphicFrame>
        <p:nvGraphicFramePr>
          <p:cNvPr id="6" name="Content Placeholder 5"/>
          <p:cNvGraphicFramePr>
            <a:graphicFrameLocks noGrp="1"/>
          </p:cNvGraphicFramePr>
          <p:nvPr>
            <p:ph sz="half" idx="4294967295"/>
            <p:extLst>
              <p:ext uri="{D42A27DB-BD31-4B8C-83A1-F6EECF244321}">
                <p14:modId xmlns:p14="http://schemas.microsoft.com/office/powerpoint/2010/main" val="1481005975"/>
              </p:ext>
            </p:extLst>
          </p:nvPr>
        </p:nvGraphicFramePr>
        <p:xfrm>
          <a:off x="457200" y="3414219"/>
          <a:ext cx="1437616" cy="2194560"/>
        </p:xfrm>
        <a:graphic>
          <a:graphicData uri="http://schemas.openxmlformats.org/drawingml/2006/table">
            <a:tbl>
              <a:tblPr firstRow="1" bandRow="1">
                <a:tableStyleId>{5C22544A-7EE6-4342-B048-85BDC9FD1C3A}</a:tableStyleId>
              </a:tblPr>
              <a:tblGrid>
                <a:gridCol w="752257">
                  <a:extLst>
                    <a:ext uri="{9D8B030D-6E8A-4147-A177-3AD203B41FA5}">
                      <a16:colId xmlns:a16="http://schemas.microsoft.com/office/drawing/2014/main" val="20000"/>
                    </a:ext>
                  </a:extLst>
                </a:gridCol>
                <a:gridCol w="685359">
                  <a:extLst>
                    <a:ext uri="{9D8B030D-6E8A-4147-A177-3AD203B41FA5}">
                      <a16:colId xmlns:a16="http://schemas.microsoft.com/office/drawing/2014/main" val="20001"/>
                    </a:ext>
                  </a:extLst>
                </a:gridCol>
              </a:tblGrid>
              <a:tr h="289360">
                <a:tc>
                  <a:txBody>
                    <a:bodyPr/>
                    <a:lstStyle/>
                    <a:p>
                      <a:r>
                        <a:rPr lang="en-US" dirty="0"/>
                        <a:t>x</a:t>
                      </a:r>
                    </a:p>
                  </a:txBody>
                  <a:tcPr marL="131129" marR="131129"/>
                </a:tc>
                <a:tc>
                  <a:txBody>
                    <a:bodyPr/>
                    <a:lstStyle/>
                    <a:p>
                      <a:r>
                        <a:rPr lang="en-US" dirty="0"/>
                        <a:t>y</a:t>
                      </a:r>
                    </a:p>
                  </a:txBody>
                  <a:tcPr marL="131129" marR="131129"/>
                </a:tc>
                <a:extLst>
                  <a:ext uri="{0D108BD9-81ED-4DB2-BD59-A6C34878D82A}">
                    <a16:rowId xmlns:a16="http://schemas.microsoft.com/office/drawing/2014/main" val="10000"/>
                  </a:ext>
                </a:extLst>
              </a:tr>
              <a:tr h="289360">
                <a:tc>
                  <a:txBody>
                    <a:bodyPr/>
                    <a:lstStyle/>
                    <a:p>
                      <a:r>
                        <a:rPr lang="en-US" dirty="0"/>
                        <a:t>-2</a:t>
                      </a:r>
                    </a:p>
                  </a:txBody>
                  <a:tcPr marL="131129" marR="131129"/>
                </a:tc>
                <a:tc>
                  <a:txBody>
                    <a:bodyPr/>
                    <a:lstStyle/>
                    <a:p>
                      <a:endParaRPr lang="en-US"/>
                    </a:p>
                  </a:txBody>
                  <a:tcPr marL="131129" marR="131129"/>
                </a:tc>
                <a:extLst>
                  <a:ext uri="{0D108BD9-81ED-4DB2-BD59-A6C34878D82A}">
                    <a16:rowId xmlns:a16="http://schemas.microsoft.com/office/drawing/2014/main" val="10001"/>
                  </a:ext>
                </a:extLst>
              </a:tr>
              <a:tr h="289360">
                <a:tc>
                  <a:txBody>
                    <a:bodyPr/>
                    <a:lstStyle/>
                    <a:p>
                      <a:r>
                        <a:rPr lang="en-US" dirty="0"/>
                        <a:t>-1</a:t>
                      </a:r>
                    </a:p>
                  </a:txBody>
                  <a:tcPr marL="131129" marR="131129"/>
                </a:tc>
                <a:tc>
                  <a:txBody>
                    <a:bodyPr/>
                    <a:lstStyle/>
                    <a:p>
                      <a:endParaRPr lang="en-US"/>
                    </a:p>
                  </a:txBody>
                  <a:tcPr marL="131129" marR="131129"/>
                </a:tc>
                <a:extLst>
                  <a:ext uri="{0D108BD9-81ED-4DB2-BD59-A6C34878D82A}">
                    <a16:rowId xmlns:a16="http://schemas.microsoft.com/office/drawing/2014/main" val="10002"/>
                  </a:ext>
                </a:extLst>
              </a:tr>
              <a:tr h="289360">
                <a:tc>
                  <a:txBody>
                    <a:bodyPr/>
                    <a:lstStyle/>
                    <a:p>
                      <a:r>
                        <a:rPr lang="en-US" dirty="0"/>
                        <a:t>0</a:t>
                      </a:r>
                    </a:p>
                  </a:txBody>
                  <a:tcPr marL="131129" marR="131129"/>
                </a:tc>
                <a:tc>
                  <a:txBody>
                    <a:bodyPr/>
                    <a:lstStyle/>
                    <a:p>
                      <a:endParaRPr lang="en-US"/>
                    </a:p>
                  </a:txBody>
                  <a:tcPr marL="131129" marR="131129"/>
                </a:tc>
                <a:extLst>
                  <a:ext uri="{0D108BD9-81ED-4DB2-BD59-A6C34878D82A}">
                    <a16:rowId xmlns:a16="http://schemas.microsoft.com/office/drawing/2014/main" val="10003"/>
                  </a:ext>
                </a:extLst>
              </a:tr>
              <a:tr h="289360">
                <a:tc>
                  <a:txBody>
                    <a:bodyPr/>
                    <a:lstStyle/>
                    <a:p>
                      <a:r>
                        <a:rPr lang="en-US" dirty="0"/>
                        <a:t>1</a:t>
                      </a:r>
                    </a:p>
                  </a:txBody>
                  <a:tcPr marL="131129" marR="131129"/>
                </a:tc>
                <a:tc>
                  <a:txBody>
                    <a:bodyPr/>
                    <a:lstStyle/>
                    <a:p>
                      <a:endParaRPr lang="en-US"/>
                    </a:p>
                  </a:txBody>
                  <a:tcPr marL="131129" marR="131129"/>
                </a:tc>
                <a:extLst>
                  <a:ext uri="{0D108BD9-81ED-4DB2-BD59-A6C34878D82A}">
                    <a16:rowId xmlns:a16="http://schemas.microsoft.com/office/drawing/2014/main" val="10004"/>
                  </a:ext>
                </a:extLst>
              </a:tr>
              <a:tr h="289360">
                <a:tc>
                  <a:txBody>
                    <a:bodyPr/>
                    <a:lstStyle/>
                    <a:p>
                      <a:r>
                        <a:rPr lang="en-US" dirty="0"/>
                        <a:t>2</a:t>
                      </a:r>
                    </a:p>
                  </a:txBody>
                  <a:tcPr marL="131129" marR="131129"/>
                </a:tc>
                <a:tc>
                  <a:txBody>
                    <a:bodyPr/>
                    <a:lstStyle/>
                    <a:p>
                      <a:endParaRPr lang="en-US" dirty="0"/>
                    </a:p>
                  </a:txBody>
                  <a:tcPr marL="131129" marR="131129"/>
                </a:tc>
                <a:extLst>
                  <a:ext uri="{0D108BD9-81ED-4DB2-BD59-A6C34878D82A}">
                    <a16:rowId xmlns:a16="http://schemas.microsoft.com/office/drawing/2014/main" val="10005"/>
                  </a:ext>
                </a:extLst>
              </a:tr>
            </a:tbl>
          </a:graphicData>
        </a:graphic>
      </p:graphicFrame>
      <p:pic>
        <p:nvPicPr>
          <p:cNvPr id="7" name="Picture 6" descr="Coordplane.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862063" y="2728923"/>
            <a:ext cx="5677208" cy="4257906"/>
          </a:xfrm>
          <a:prstGeom prst="rect">
            <a:avLst/>
          </a:prstGeom>
        </p:spPr>
      </p:pic>
    </p:spTree>
    <p:extLst>
      <p:ext uri="{BB962C8B-B14F-4D97-AF65-F5344CB8AC3E}">
        <p14:creationId xmlns:p14="http://schemas.microsoft.com/office/powerpoint/2010/main" val="256652307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Practice Graphing: </a:t>
            </a:r>
          </a:p>
        </p:txBody>
      </p:sp>
      <p:sp>
        <p:nvSpPr>
          <p:cNvPr id="3" name="Content Placeholder 2"/>
          <p:cNvSpPr>
            <a:spLocks noGrp="1"/>
          </p:cNvSpPr>
          <p:nvPr>
            <p:ph idx="1"/>
          </p:nvPr>
        </p:nvSpPr>
        <p:spPr/>
        <p:txBody>
          <a:bodyPr/>
          <a:lstStyle/>
          <a:p>
            <a:pPr marL="0" indent="0">
              <a:buNone/>
            </a:pPr>
            <a:r>
              <a:rPr lang="en-US" dirty="0"/>
              <a:t>Graph these functions. You may need to use bigger unit “steps” in your coordinate planes: </a:t>
            </a:r>
          </a:p>
          <a:p>
            <a:pPr marL="0" indent="0">
              <a:buNone/>
            </a:pPr>
            <a:r>
              <a:rPr lang="en-US" dirty="0"/>
              <a:t>1.) y = 0.5</a:t>
            </a:r>
            <a:r>
              <a:rPr lang="en-US" baseline="30000" dirty="0"/>
              <a:t>x</a:t>
            </a:r>
          </a:p>
          <a:p>
            <a:pPr marL="0" indent="0">
              <a:buNone/>
            </a:pPr>
            <a:endParaRPr lang="en-US" baseline="30000" dirty="0"/>
          </a:p>
          <a:p>
            <a:pPr marL="0" indent="0">
              <a:buNone/>
            </a:pPr>
            <a:r>
              <a:rPr lang="en-US" dirty="0"/>
              <a:t>2.) y = 0.5 * 2</a:t>
            </a:r>
            <a:r>
              <a:rPr lang="en-US" baseline="30000" dirty="0"/>
              <a:t>x</a:t>
            </a:r>
          </a:p>
          <a:p>
            <a:pPr marL="0" indent="0">
              <a:buNone/>
            </a:pPr>
            <a:endParaRPr lang="en-US" baseline="30000" dirty="0"/>
          </a:p>
          <a:p>
            <a:pPr marL="0" indent="0">
              <a:buNone/>
            </a:pPr>
            <a:r>
              <a:rPr lang="en-US" dirty="0"/>
              <a:t>3.) y = 2 * 0.5</a:t>
            </a:r>
            <a:r>
              <a:rPr lang="en-US" baseline="30000" dirty="0"/>
              <a:t>x</a:t>
            </a:r>
            <a:endParaRPr lang="en-US" dirty="0"/>
          </a:p>
        </p:txBody>
      </p:sp>
    </p:spTree>
    <p:extLst>
      <p:ext uri="{BB962C8B-B14F-4D97-AF65-F5344CB8AC3E}">
        <p14:creationId xmlns:p14="http://schemas.microsoft.com/office/powerpoint/2010/main" val="404229617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Evaluate and graph exponential functions. </a:t>
            </a:r>
          </a:p>
          <a:p>
            <a:pPr marL="0" indent="0">
              <a:buNone/>
            </a:pPr>
            <a:r>
              <a:rPr lang="en-US" dirty="0">
                <a:solidFill>
                  <a:srgbClr val="FF6600"/>
                </a:solidFill>
              </a:rPr>
              <a:t>SLE: Meet or exceed CCSS </a:t>
            </a:r>
          </a:p>
          <a:p>
            <a:pPr marL="0" indent="0">
              <a:buNone/>
            </a:pPr>
            <a:r>
              <a:rPr lang="en-US" dirty="0"/>
              <a:t>p. 470-471 </a:t>
            </a:r>
          </a:p>
          <a:p>
            <a:pPr marL="0" indent="0">
              <a:buNone/>
            </a:pPr>
            <a:r>
              <a:rPr lang="en-US" dirty="0"/>
              <a:t>#1-8, 19-22, 25, 27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7911555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1.) Using y = 2 * 3</a:t>
            </a:r>
            <a:r>
              <a:rPr lang="en-US" baseline="30000" dirty="0"/>
              <a:t>x</a:t>
            </a:r>
            <a:r>
              <a:rPr lang="en-US" dirty="0"/>
              <a:t>, find the value of y for the domain {-2, -1, 0, 1 and 2} </a:t>
            </a:r>
          </a:p>
          <a:p>
            <a:pPr marL="0" indent="0">
              <a:buNone/>
            </a:pPr>
            <a:endParaRPr lang="en-US" dirty="0"/>
          </a:p>
          <a:p>
            <a:pPr marL="0" indent="0">
              <a:buNone/>
            </a:pPr>
            <a:r>
              <a:rPr lang="en-US" dirty="0"/>
              <a:t>2.) A rectangular prism is 5cm long, 3 cm high, and 3cm wide. What is the surface area of the rectangular prism? </a:t>
            </a:r>
          </a:p>
          <a:p>
            <a:pPr marL="0" indent="0">
              <a:buNone/>
            </a:pPr>
            <a:endParaRPr lang="en-US" dirty="0"/>
          </a:p>
          <a:p>
            <a:pPr marL="0" indent="0">
              <a:buNone/>
            </a:pPr>
            <a:r>
              <a:rPr lang="en-US" dirty="0"/>
              <a:t>3.) Find the next three terms of this sequence: </a:t>
            </a:r>
          </a:p>
          <a:p>
            <a:pPr marL="0" indent="0">
              <a:buNone/>
            </a:pPr>
            <a:r>
              <a:rPr lang="en-US" dirty="0"/>
              <a:t>       4, 6, 9, 13.5….. </a:t>
            </a:r>
          </a:p>
        </p:txBody>
      </p:sp>
    </p:spTree>
    <p:extLst>
      <p:ext uri="{BB962C8B-B14F-4D97-AF65-F5344CB8AC3E}">
        <p14:creationId xmlns:p14="http://schemas.microsoft.com/office/powerpoint/2010/main" val="283494281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dirty="0">
                <a:solidFill>
                  <a:srgbClr val="FFFF00"/>
                </a:solidFill>
              </a:rPr>
              <a:t>LO: Use functions to model exponential growth and decay.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solidFill>
                  <a:srgbClr val="FF6600"/>
                </a:solidFill>
              </a:rPr>
              <a:t>Exponential vs. linear rates of change: </a:t>
            </a:r>
          </a:p>
          <a:p>
            <a:pPr marL="0" indent="0">
              <a:buNone/>
            </a:pPr>
            <a:endParaRPr lang="en-US" dirty="0"/>
          </a:p>
          <a:p>
            <a:pPr marL="514350" indent="-514350">
              <a:buAutoNum type="arabicPeriod"/>
            </a:pPr>
            <a:r>
              <a:rPr lang="en-US" dirty="0"/>
              <a:t>A </a:t>
            </a:r>
            <a:r>
              <a:rPr lang="en-US" dirty="0">
                <a:solidFill>
                  <a:srgbClr val="FF6600"/>
                </a:solidFill>
              </a:rPr>
              <a:t>linear rate of change </a:t>
            </a:r>
            <a:r>
              <a:rPr lang="en-US" dirty="0"/>
              <a:t>is constant; if you graph it, it appears as a straight line. </a:t>
            </a:r>
          </a:p>
          <a:p>
            <a:pPr marL="0" indent="0">
              <a:buNone/>
            </a:pPr>
            <a:r>
              <a:rPr lang="en-US" dirty="0"/>
              <a:t>     y= 2x + 1 is a linear function. </a:t>
            </a:r>
          </a:p>
          <a:p>
            <a:pPr marL="0" indent="0">
              <a:buNone/>
            </a:pPr>
            <a:r>
              <a:rPr lang="en-US" dirty="0"/>
              <a:t>2. An </a:t>
            </a:r>
            <a:r>
              <a:rPr lang="en-US" dirty="0">
                <a:solidFill>
                  <a:srgbClr val="FF6600"/>
                </a:solidFill>
              </a:rPr>
              <a:t>exponential rate of change </a:t>
            </a:r>
            <a:r>
              <a:rPr lang="en-US" dirty="0"/>
              <a:t>is one that is constantly increasing or decreasing; if you graph it, it appears as a curve. </a:t>
            </a:r>
          </a:p>
          <a:p>
            <a:pPr marL="0" indent="0">
              <a:buNone/>
            </a:pPr>
            <a:r>
              <a:rPr lang="en-US" dirty="0"/>
              <a:t> y = 5(1.5)</a:t>
            </a:r>
            <a:r>
              <a:rPr lang="en-US" baseline="30000" dirty="0"/>
              <a:t>x</a:t>
            </a:r>
            <a:r>
              <a:rPr lang="en-US" dirty="0"/>
              <a:t> is an exponential function </a:t>
            </a:r>
          </a:p>
        </p:txBody>
      </p:sp>
    </p:spTree>
    <p:extLst>
      <p:ext uri="{BB962C8B-B14F-4D97-AF65-F5344CB8AC3E}">
        <p14:creationId xmlns:p14="http://schemas.microsoft.com/office/powerpoint/2010/main" val="172397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Finding slope from graphs: </a:t>
            </a:r>
          </a:p>
        </p:txBody>
      </p:sp>
      <p:sp>
        <p:nvSpPr>
          <p:cNvPr id="3" name="Content Placeholder 2"/>
          <p:cNvSpPr>
            <a:spLocks noGrp="1"/>
          </p:cNvSpPr>
          <p:nvPr>
            <p:ph sz="half" idx="1"/>
          </p:nvPr>
        </p:nvSpPr>
        <p:spPr/>
        <p:txBody>
          <a:bodyPr/>
          <a:lstStyle/>
          <a:p>
            <a:pPr marL="0" indent="0">
              <a:buNone/>
            </a:pPr>
            <a:r>
              <a:rPr lang="en-US" dirty="0"/>
              <a:t>Find two points on the line, and divide the difference in y coordinates by the difference in x coordinates: </a:t>
            </a:r>
          </a:p>
          <a:p>
            <a:pPr marL="0" indent="0">
              <a:buNone/>
            </a:pPr>
            <a:endParaRPr lang="en-US" dirty="0"/>
          </a:p>
          <a:p>
            <a:pPr marL="0" indent="0">
              <a:buNone/>
            </a:pPr>
            <a:r>
              <a:rPr lang="en-US" u="sng" dirty="0"/>
              <a:t>y</a:t>
            </a:r>
            <a:r>
              <a:rPr lang="en-US" u="sng" baseline="-25000" dirty="0"/>
              <a:t>1   </a:t>
            </a:r>
            <a:r>
              <a:rPr lang="en-US" u="sng" dirty="0"/>
              <a:t>-  y</a:t>
            </a:r>
            <a:r>
              <a:rPr lang="en-US" u="sng" baseline="-25000" dirty="0"/>
              <a:t>2</a:t>
            </a:r>
          </a:p>
          <a:p>
            <a:pPr marL="0" indent="0">
              <a:buNone/>
            </a:pPr>
            <a:r>
              <a:rPr lang="en-US" dirty="0"/>
              <a:t>x</a:t>
            </a:r>
            <a:r>
              <a:rPr lang="en-US" baseline="-25000" dirty="0"/>
              <a:t>1</a:t>
            </a:r>
            <a:r>
              <a:rPr lang="en-US" dirty="0"/>
              <a:t>  - x</a:t>
            </a:r>
            <a:r>
              <a:rPr lang="en-US" baseline="-25000" dirty="0"/>
              <a:t>2</a:t>
            </a:r>
            <a:endParaRPr lang="en-US" dirty="0"/>
          </a:p>
          <a:p>
            <a:pPr marL="0" indent="0">
              <a:buNone/>
            </a:pPr>
            <a:endParaRPr lang="en-US" dirty="0"/>
          </a:p>
        </p:txBody>
      </p:sp>
      <p:pic>
        <p:nvPicPr>
          <p:cNvPr id="7" name="Content Placeholder 6" descr="Tice 1.pn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7355" b="-7355"/>
          <a:stretch>
            <a:fillRect/>
          </a:stretch>
        </p:blipFill>
        <p:spPr/>
      </p:pic>
    </p:spTree>
    <p:extLst>
      <p:ext uri="{BB962C8B-B14F-4D97-AF65-F5344CB8AC3E}">
        <p14:creationId xmlns:p14="http://schemas.microsoft.com/office/powerpoint/2010/main" val="11498238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Using exponential functions to predict rates of growth or decay: </a:t>
            </a:r>
          </a:p>
        </p:txBody>
      </p:sp>
      <p:sp>
        <p:nvSpPr>
          <p:cNvPr id="3" name="Content Placeholder 2"/>
          <p:cNvSpPr>
            <a:spLocks noGrp="1"/>
          </p:cNvSpPr>
          <p:nvPr>
            <p:ph idx="1"/>
          </p:nvPr>
        </p:nvSpPr>
        <p:spPr/>
        <p:txBody>
          <a:bodyPr>
            <a:normAutofit lnSpcReduction="10000"/>
          </a:bodyPr>
          <a:lstStyle/>
          <a:p>
            <a:pPr marL="0" indent="0">
              <a:buNone/>
            </a:pPr>
            <a:r>
              <a:rPr lang="en-US" dirty="0"/>
              <a:t>Exponential change can be modeled with this function: </a:t>
            </a:r>
          </a:p>
          <a:p>
            <a:pPr marL="0" indent="0">
              <a:buNone/>
            </a:pPr>
            <a:endParaRPr lang="en-US" dirty="0"/>
          </a:p>
          <a:p>
            <a:pPr marL="0" indent="0">
              <a:buNone/>
            </a:pPr>
            <a:r>
              <a:rPr lang="en-US" dirty="0"/>
              <a:t>y = </a:t>
            </a:r>
            <a:r>
              <a:rPr lang="en-US" dirty="0">
                <a:solidFill>
                  <a:srgbClr val="FFFF00"/>
                </a:solidFill>
              </a:rPr>
              <a:t>a</a:t>
            </a:r>
            <a:r>
              <a:rPr lang="en-US" dirty="0"/>
              <a:t>(</a:t>
            </a:r>
            <a:r>
              <a:rPr lang="en-US" dirty="0">
                <a:solidFill>
                  <a:srgbClr val="FF6600"/>
                </a:solidFill>
              </a:rPr>
              <a:t>b</a:t>
            </a:r>
            <a:r>
              <a:rPr lang="en-US" dirty="0"/>
              <a:t>)</a:t>
            </a:r>
            <a:r>
              <a:rPr lang="en-US" baseline="30000" dirty="0">
                <a:solidFill>
                  <a:srgbClr val="CCFFCC"/>
                </a:solidFill>
              </a:rPr>
              <a:t>x</a:t>
            </a:r>
            <a:r>
              <a:rPr lang="en-US" dirty="0"/>
              <a:t> , where </a:t>
            </a:r>
          </a:p>
          <a:p>
            <a:pPr marL="0" indent="0">
              <a:buNone/>
            </a:pPr>
            <a:endParaRPr lang="en-US" dirty="0"/>
          </a:p>
          <a:p>
            <a:pPr marL="0" indent="0">
              <a:buNone/>
            </a:pPr>
            <a:r>
              <a:rPr lang="en-US" dirty="0">
                <a:solidFill>
                  <a:srgbClr val="FFFF00"/>
                </a:solidFill>
              </a:rPr>
              <a:t>a = original value </a:t>
            </a:r>
          </a:p>
          <a:p>
            <a:pPr marL="0" indent="0">
              <a:buNone/>
            </a:pPr>
            <a:r>
              <a:rPr lang="en-US" dirty="0">
                <a:solidFill>
                  <a:srgbClr val="FF6600"/>
                </a:solidFill>
              </a:rPr>
              <a:t>b = growth factor (expressed as a decimal) </a:t>
            </a:r>
          </a:p>
          <a:p>
            <a:pPr marL="0" indent="0">
              <a:buNone/>
            </a:pPr>
            <a:r>
              <a:rPr lang="en-US" dirty="0">
                <a:solidFill>
                  <a:srgbClr val="CCFFCC"/>
                </a:solidFill>
              </a:rPr>
              <a:t>x = number of changes (years, payments, etc.) </a:t>
            </a:r>
          </a:p>
        </p:txBody>
      </p:sp>
    </p:spTree>
    <p:extLst>
      <p:ext uri="{BB962C8B-B14F-4D97-AF65-F5344CB8AC3E}">
        <p14:creationId xmlns:p14="http://schemas.microsoft.com/office/powerpoint/2010/main" val="180033362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Example: </a:t>
            </a:r>
            <a:br>
              <a:rPr lang="en-US" sz="3200" dirty="0">
                <a:solidFill>
                  <a:srgbClr val="FF6600"/>
                </a:solidFill>
              </a:rPr>
            </a:br>
            <a:endParaRPr lang="en-US" sz="3200" dirty="0">
              <a:solidFill>
                <a:srgbClr val="FF66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a:t>Since 1997 (20 years ago), the average daily cost to care for patients in US hospitals has increased by 4% per year.  In 1997, it cost $968/day to care for a hospital patient. What does it cost in 2017? </a:t>
            </a:r>
          </a:p>
          <a:p>
            <a:pPr marL="0" indent="0">
              <a:buNone/>
            </a:pPr>
            <a:r>
              <a:rPr lang="en-US" dirty="0"/>
              <a:t>a = original amount, 968 </a:t>
            </a:r>
          </a:p>
          <a:p>
            <a:pPr marL="0" indent="0">
              <a:buNone/>
            </a:pPr>
            <a:r>
              <a:rPr lang="en-US" dirty="0"/>
              <a:t>b = growth factor 104% per year; 1.04 as a decimal </a:t>
            </a:r>
          </a:p>
          <a:p>
            <a:pPr marL="0" indent="0">
              <a:buNone/>
            </a:pPr>
            <a:r>
              <a:rPr lang="en-US" dirty="0"/>
              <a:t>x = number of years, 20 </a:t>
            </a:r>
          </a:p>
          <a:p>
            <a:pPr marL="0" indent="0">
              <a:buNone/>
            </a:pPr>
            <a:endParaRPr lang="en-US" dirty="0"/>
          </a:p>
          <a:p>
            <a:pPr marL="0" indent="0">
              <a:buNone/>
            </a:pPr>
            <a:r>
              <a:rPr lang="en-US" dirty="0"/>
              <a:t>y= 968(1.04)</a:t>
            </a:r>
            <a:r>
              <a:rPr lang="en-US" baseline="30000" dirty="0"/>
              <a:t>20</a:t>
            </a:r>
            <a:r>
              <a:rPr lang="en-US" dirty="0"/>
              <a:t> = $2,121.00/day in 2017 </a:t>
            </a:r>
          </a:p>
        </p:txBody>
      </p:sp>
    </p:spTree>
    <p:extLst>
      <p:ext uri="{BB962C8B-B14F-4D97-AF65-F5344CB8AC3E}">
        <p14:creationId xmlns:p14="http://schemas.microsoft.com/office/powerpoint/2010/main" val="372966562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Practice: </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1.) In 2003, when my niece was born, her parents deposited $10,000.00 in a college fund that pays 5.5%, compounded annually. How much money will be in the account when she graduates from high school in 2021? </a:t>
            </a:r>
          </a:p>
          <a:p>
            <a:pPr marL="0" indent="0">
              <a:buNone/>
            </a:pPr>
            <a:endParaRPr lang="en-US" dirty="0"/>
          </a:p>
          <a:p>
            <a:pPr marL="0" indent="0">
              <a:buNone/>
            </a:pPr>
            <a:r>
              <a:rPr lang="en-US" dirty="0"/>
              <a:t>2.) A 2017 Tesla Model S, equipped with GPS, a nice sound system, and Blue Tooth, sells for $135,000.00 new. Its rate of depreciation is pretty good for a car, only 25% per year. If you buy this car today and drive it for 6 years, how much will you be able to sell it for? </a:t>
            </a:r>
          </a:p>
        </p:txBody>
      </p:sp>
    </p:spTree>
    <p:extLst>
      <p:ext uri="{BB962C8B-B14F-4D97-AF65-F5344CB8AC3E}">
        <p14:creationId xmlns:p14="http://schemas.microsoft.com/office/powerpoint/2010/main" val="343483712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Use exponential functions to model rates of growth and decay. </a:t>
            </a:r>
          </a:p>
          <a:p>
            <a:pPr marL="0" indent="0">
              <a:buNone/>
            </a:pPr>
            <a:r>
              <a:rPr lang="en-US" dirty="0">
                <a:solidFill>
                  <a:srgbClr val="FF6600"/>
                </a:solidFill>
              </a:rPr>
              <a:t>SLE: Meet or </a:t>
            </a:r>
            <a:r>
              <a:rPr lang="en-US">
                <a:solidFill>
                  <a:srgbClr val="FF6600"/>
                </a:solidFill>
              </a:rPr>
              <a:t>exceed CCSS.</a:t>
            </a:r>
            <a:endParaRPr lang="en-US" dirty="0">
              <a:solidFill>
                <a:srgbClr val="FF6600"/>
              </a:solidFill>
            </a:endParaRPr>
          </a:p>
          <a:p>
            <a:pPr marL="0" indent="0">
              <a:buNone/>
            </a:pPr>
            <a:r>
              <a:rPr lang="en-US" dirty="0"/>
              <a:t>p. 479-480 </a:t>
            </a:r>
          </a:p>
          <a:p>
            <a:pPr marL="0" indent="0">
              <a:buNone/>
            </a:pPr>
            <a:r>
              <a:rPr lang="en-US" dirty="0"/>
              <a:t>#5-10, 16-20, 31-35 all </a:t>
            </a:r>
          </a:p>
        </p:txBody>
      </p:sp>
    </p:spTree>
    <p:extLst>
      <p:ext uri="{BB962C8B-B14F-4D97-AF65-F5344CB8AC3E}">
        <p14:creationId xmlns:p14="http://schemas.microsoft.com/office/powerpoint/2010/main" val="58157569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1.) A cylinder is 15cm high and has a diameter of 20cm. What is the surface area of the cylinder? </a:t>
            </a:r>
          </a:p>
          <a:p>
            <a:pPr marL="0" indent="0">
              <a:buNone/>
            </a:pPr>
            <a:endParaRPr lang="en-US" dirty="0"/>
          </a:p>
          <a:p>
            <a:pPr marL="0" indent="0">
              <a:buNone/>
            </a:pPr>
            <a:r>
              <a:rPr lang="en-US" dirty="0"/>
              <a:t>2.) A forest has a total area of 10,000 square kilometers today. If 2% of the forest is logged every year, how much of the forest will be left in 12 years? </a:t>
            </a:r>
          </a:p>
          <a:p>
            <a:pPr marL="0" indent="0">
              <a:buNone/>
            </a:pPr>
            <a:endParaRPr lang="en-US" dirty="0"/>
          </a:p>
          <a:p>
            <a:pPr marL="0" indent="0">
              <a:buNone/>
            </a:pPr>
            <a:r>
              <a:rPr lang="en-US" dirty="0"/>
              <a:t>3.) Solve: -12 &lt; 3x – 4 &lt; 36 (Graph the solution on a number line.) </a:t>
            </a:r>
          </a:p>
        </p:txBody>
      </p:sp>
    </p:spTree>
    <p:extLst>
      <p:ext uri="{BB962C8B-B14F-4D97-AF65-F5344CB8AC3E}">
        <p14:creationId xmlns:p14="http://schemas.microsoft.com/office/powerpoint/2010/main" val="234951592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err="1">
                <a:solidFill>
                  <a:srgbClr val="FFFF00"/>
                </a:solidFill>
              </a:rPr>
              <a:t>góðan</a:t>
            </a:r>
            <a:r>
              <a:rPr lang="en-US" sz="3200" b="1" dirty="0">
                <a:solidFill>
                  <a:srgbClr val="FFFF00"/>
                </a:solidFill>
              </a:rPr>
              <a:t> </a:t>
            </a:r>
            <a:r>
              <a:rPr lang="en-US" sz="3200" b="1" dirty="0" err="1">
                <a:solidFill>
                  <a:srgbClr val="FFFF00"/>
                </a:solidFill>
              </a:rPr>
              <a:t>morgun</a:t>
            </a:r>
            <a:r>
              <a:rPr lang="en-US" sz="3200" b="1" dirty="0">
                <a:solidFill>
                  <a:srgbClr val="FFFF00"/>
                </a:solidFill>
              </a:rPr>
              <a:t>: </a:t>
            </a:r>
            <a:endParaRPr lang="en-US" sz="3200" dirty="0">
              <a:solidFill>
                <a:srgbClr val="FFFF00"/>
              </a:solidFill>
            </a:endParaRPr>
          </a:p>
        </p:txBody>
      </p:sp>
      <p:sp>
        <p:nvSpPr>
          <p:cNvPr id="3" name="Content Placeholder 2"/>
          <p:cNvSpPr>
            <a:spLocks noGrp="1"/>
          </p:cNvSpPr>
          <p:nvPr>
            <p:ph idx="1"/>
          </p:nvPr>
        </p:nvSpPr>
        <p:spPr/>
        <p:txBody>
          <a:bodyPr/>
          <a:lstStyle/>
          <a:p>
            <a:pPr marL="0" indent="0">
              <a:buNone/>
            </a:pPr>
            <a:r>
              <a:rPr lang="en-US" dirty="0"/>
              <a:t>1.) You deposit $10,000 in an account that pays 4% interest, compounded quarterly. How much will be in the account in 10 years? </a:t>
            </a:r>
          </a:p>
          <a:p>
            <a:pPr marL="0" indent="0">
              <a:buNone/>
            </a:pPr>
            <a:r>
              <a:rPr lang="en-US" dirty="0"/>
              <a:t>2.) Find the next two numbers in this sequence: </a:t>
            </a:r>
          </a:p>
          <a:p>
            <a:pPr marL="0" indent="0">
              <a:buNone/>
            </a:pPr>
            <a:r>
              <a:rPr lang="en-US" dirty="0"/>
              <a:t>1,1,2,3,5,8,13…….</a:t>
            </a:r>
          </a:p>
          <a:p>
            <a:pPr marL="0" indent="0">
              <a:buNone/>
            </a:pPr>
            <a:r>
              <a:rPr lang="en-US" dirty="0"/>
              <a:t>3.) Find the solution to this system of equations: </a:t>
            </a:r>
          </a:p>
          <a:p>
            <a:pPr marL="0" indent="0">
              <a:buNone/>
            </a:pPr>
            <a:r>
              <a:rPr lang="en-US" dirty="0"/>
              <a:t>2x + 5y = -22</a:t>
            </a:r>
          </a:p>
          <a:p>
            <a:pPr marL="0" indent="0">
              <a:buNone/>
            </a:pPr>
            <a:r>
              <a:rPr lang="en-US" dirty="0"/>
              <a:t>10x + 3y = 22</a:t>
            </a:r>
          </a:p>
        </p:txBody>
      </p:sp>
    </p:spTree>
    <p:extLst>
      <p:ext uri="{BB962C8B-B14F-4D97-AF65-F5344CB8AC3E}">
        <p14:creationId xmlns:p14="http://schemas.microsoft.com/office/powerpoint/2010/main" val="54352685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Unusual interest rates: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solidFill>
                  <a:srgbClr val="FF0000"/>
                </a:solidFill>
              </a:rPr>
              <a:t>You’ve probably been doing these incorrectly: </a:t>
            </a:r>
          </a:p>
          <a:p>
            <a:pPr marL="0" indent="0">
              <a:buNone/>
            </a:pPr>
            <a:r>
              <a:rPr lang="en-US" dirty="0"/>
              <a:t>Suppose your parents put $1500 in an account paying 3.5% interest, compounded quarterly. Find the balance of the account when you turn 18. </a:t>
            </a:r>
          </a:p>
          <a:p>
            <a:pPr marL="0" indent="0">
              <a:buNone/>
            </a:pPr>
            <a:r>
              <a:rPr lang="en-US" dirty="0"/>
              <a:t>1.) The interest is 3.5% </a:t>
            </a:r>
            <a:r>
              <a:rPr lang="en-US" dirty="0">
                <a:solidFill>
                  <a:srgbClr val="FF6600"/>
                </a:solidFill>
              </a:rPr>
              <a:t>annually</a:t>
            </a:r>
            <a:r>
              <a:rPr lang="en-US" dirty="0"/>
              <a:t>, but this interest rate is </a:t>
            </a:r>
            <a:r>
              <a:rPr lang="en-US" dirty="0">
                <a:solidFill>
                  <a:srgbClr val="FF6600"/>
                </a:solidFill>
              </a:rPr>
              <a:t>compounded quarterly</a:t>
            </a:r>
            <a:r>
              <a:rPr lang="en-US" dirty="0"/>
              <a:t>.  So, the interest paid is 3.5%/4, or 0.875% every three months. The growth factor = 1.00875. </a:t>
            </a:r>
          </a:p>
          <a:p>
            <a:pPr marL="0" indent="0">
              <a:buNone/>
            </a:pPr>
            <a:r>
              <a:rPr lang="en-US" dirty="0"/>
              <a:t>2.) There are 72 quarters in 18 years, so the exponent is 72. </a:t>
            </a:r>
          </a:p>
          <a:p>
            <a:pPr marL="0" indent="0">
              <a:buNone/>
            </a:pPr>
            <a:r>
              <a:rPr lang="en-US" dirty="0"/>
              <a:t>3.) use an exponential function: y = 1500(1.00875)</a:t>
            </a:r>
            <a:r>
              <a:rPr lang="en-US" baseline="30000" dirty="0"/>
              <a:t>72</a:t>
            </a:r>
          </a:p>
          <a:p>
            <a:pPr marL="0" indent="0">
              <a:buNone/>
            </a:pPr>
            <a:r>
              <a:rPr lang="en-US" baseline="30000" dirty="0"/>
              <a:t> </a:t>
            </a:r>
            <a:r>
              <a:rPr lang="en-US" dirty="0"/>
              <a:t>      = $2,808.71</a:t>
            </a:r>
          </a:p>
        </p:txBody>
      </p:sp>
    </p:spTree>
    <p:extLst>
      <p:ext uri="{BB962C8B-B14F-4D97-AF65-F5344CB8AC3E}">
        <p14:creationId xmlns:p14="http://schemas.microsoft.com/office/powerpoint/2010/main" val="135751764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Practice: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1.) You deposit $200.00 into an </a:t>
            </a:r>
            <a:r>
              <a:rPr lang="en-US" dirty="0" err="1"/>
              <a:t>acount</a:t>
            </a:r>
            <a:r>
              <a:rPr lang="en-US" dirty="0"/>
              <a:t> that pays 5% annual interest, compounded monthly. How  much will be in the account in the year 2100? </a:t>
            </a:r>
          </a:p>
          <a:p>
            <a:pPr marL="0" indent="0">
              <a:buNone/>
            </a:pPr>
            <a:r>
              <a:rPr lang="en-US" dirty="0"/>
              <a:t>2.) Plutonium has a half-life of 25,000 years. If you have 2kg of this deadly element, and hide it under your sibling’s bed, how much of it will be left in 1,000,000 years? </a:t>
            </a:r>
          </a:p>
          <a:p>
            <a:pPr marL="0" indent="0">
              <a:buNone/>
            </a:pPr>
            <a:r>
              <a:rPr lang="en-US" dirty="0"/>
              <a:t>3.) Seattle, with a population of 700,000, has an annual growth rate of 3.1% per year. If the city continues to grow at this rate, how many people will live here in 2030? </a:t>
            </a:r>
          </a:p>
        </p:txBody>
      </p:sp>
    </p:spTree>
    <p:extLst>
      <p:ext uri="{BB962C8B-B14F-4D97-AF65-F5344CB8AC3E}">
        <p14:creationId xmlns:p14="http://schemas.microsoft.com/office/powerpoint/2010/main" val="236434988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1.) You buy a boat for $77,000.00. The value of the boat decreases by 20% per year. How much will the boat be worth in 12 years? </a:t>
            </a:r>
          </a:p>
          <a:p>
            <a:pPr marL="0" indent="0">
              <a:buNone/>
            </a:pPr>
            <a:r>
              <a:rPr lang="en-US" dirty="0"/>
              <a:t>2.) Simplify: (6.5 x 10</a:t>
            </a:r>
            <a:r>
              <a:rPr lang="en-US" baseline="30000" dirty="0"/>
              <a:t>8</a:t>
            </a:r>
            <a:r>
              <a:rPr lang="en-US" dirty="0"/>
              <a:t>) (8.2 x 10</a:t>
            </a:r>
            <a:r>
              <a:rPr lang="en-US" baseline="30000" dirty="0"/>
              <a:t>-4</a:t>
            </a:r>
            <a:r>
              <a:rPr lang="en-US" dirty="0"/>
              <a:t>) </a:t>
            </a:r>
            <a:r>
              <a:rPr lang="en-US" dirty="0">
                <a:sym typeface="Wingdings"/>
              </a:rPr>
              <a:t> in scientific notation </a:t>
            </a:r>
            <a:endParaRPr lang="en-US" dirty="0"/>
          </a:p>
          <a:p>
            <a:pPr marL="0" indent="0">
              <a:buNone/>
            </a:pPr>
            <a:r>
              <a:rPr lang="en-US" dirty="0"/>
              <a:t>3.) Simplify: (6x</a:t>
            </a:r>
            <a:r>
              <a:rPr lang="en-US" baseline="30000" dirty="0"/>
              <a:t>3</a:t>
            </a:r>
            <a:r>
              <a:rPr lang="en-US" dirty="0"/>
              <a:t>y</a:t>
            </a:r>
            <a:r>
              <a:rPr lang="en-US" baseline="30000" dirty="0"/>
              <a:t>7</a:t>
            </a:r>
            <a:r>
              <a:rPr lang="en-US" dirty="0"/>
              <a:t>)</a:t>
            </a:r>
            <a:r>
              <a:rPr lang="en-US" baseline="30000" dirty="0"/>
              <a:t>-2</a:t>
            </a:r>
            <a:r>
              <a:rPr lang="en-US" dirty="0"/>
              <a:t> (3x</a:t>
            </a:r>
            <a:r>
              <a:rPr lang="en-US" baseline="30000" dirty="0"/>
              <a:t>-2</a:t>
            </a:r>
            <a:r>
              <a:rPr lang="en-US" dirty="0"/>
              <a:t>y)</a:t>
            </a:r>
            <a:r>
              <a:rPr lang="en-US" baseline="30000" dirty="0"/>
              <a:t>-3</a:t>
            </a:r>
            <a:r>
              <a:rPr lang="en-US" dirty="0"/>
              <a:t> </a:t>
            </a:r>
          </a:p>
        </p:txBody>
      </p:sp>
    </p:spTree>
    <p:extLst>
      <p:ext uri="{BB962C8B-B14F-4D97-AF65-F5344CB8AC3E}">
        <p14:creationId xmlns:p14="http://schemas.microsoft.com/office/powerpoint/2010/main" val="394389232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Let’s review: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1.) </a:t>
            </a:r>
            <a:r>
              <a:rPr lang="en-US" u="sng" dirty="0"/>
              <a:t>​(12x</a:t>
            </a:r>
            <a:r>
              <a:rPr lang="en-US" u="sng" baseline="30000" dirty="0"/>
              <a:t>4</a:t>
            </a:r>
            <a:r>
              <a:rPr lang="en-US" u="sng" dirty="0"/>
              <a:t>y</a:t>
            </a:r>
            <a:r>
              <a:rPr lang="en-US" u="sng" baseline="30000" dirty="0"/>
              <a:t>-2</a:t>
            </a:r>
            <a:r>
              <a:rPr lang="en-US" u="sng" dirty="0"/>
              <a:t>)</a:t>
            </a:r>
            <a:r>
              <a:rPr lang="en-US" u="sng" baseline="30000" dirty="0"/>
              <a:t>4</a:t>
            </a:r>
          </a:p>
          <a:p>
            <a:pPr marL="0" indent="0">
              <a:buNone/>
            </a:pPr>
            <a:r>
              <a:rPr lang="en-US" baseline="30000" dirty="0"/>
              <a:t>          </a:t>
            </a:r>
            <a:r>
              <a:rPr lang="en-US" dirty="0"/>
              <a:t>(4x</a:t>
            </a:r>
            <a:r>
              <a:rPr lang="en-US" baseline="30000" dirty="0"/>
              <a:t>-2</a:t>
            </a:r>
            <a:r>
              <a:rPr lang="en-US" dirty="0"/>
              <a:t>y</a:t>
            </a:r>
            <a:r>
              <a:rPr lang="en-US" baseline="30000" dirty="0"/>
              <a:t>3</a:t>
            </a:r>
            <a:r>
              <a:rPr lang="en-US" dirty="0"/>
              <a:t>)</a:t>
            </a:r>
            <a:r>
              <a:rPr lang="en-US" baseline="30000" dirty="0"/>
              <a:t>-2</a:t>
            </a:r>
          </a:p>
          <a:p>
            <a:pPr marL="0" indent="0">
              <a:buNone/>
            </a:pPr>
            <a:endParaRPr lang="en-US" baseline="30000" dirty="0"/>
          </a:p>
          <a:p>
            <a:pPr marL="0" indent="0">
              <a:buNone/>
            </a:pPr>
            <a:r>
              <a:rPr lang="en-US" dirty="0"/>
              <a:t>2.) Evaluate y = 0.1</a:t>
            </a:r>
            <a:r>
              <a:rPr lang="en-US" baseline="30000" dirty="0"/>
              <a:t>x  </a:t>
            </a:r>
            <a:r>
              <a:rPr lang="en-US" dirty="0"/>
              <a:t>for the domain {-2, -1</a:t>
            </a:r>
            <a:r>
              <a:rPr lang="en-US"/>
              <a:t>,  1,  </a:t>
            </a:r>
            <a:r>
              <a:rPr lang="en-US" dirty="0"/>
              <a:t>2} </a:t>
            </a:r>
          </a:p>
          <a:p>
            <a:pPr marL="0" indent="0">
              <a:buNone/>
            </a:pPr>
            <a:endParaRPr lang="en-US" dirty="0"/>
          </a:p>
          <a:p>
            <a:pPr marL="0" indent="0">
              <a:buNone/>
            </a:pPr>
            <a:r>
              <a:rPr lang="en-US" dirty="0"/>
              <a:t>3.) Graph y = 2.5</a:t>
            </a:r>
            <a:r>
              <a:rPr lang="en-US" baseline="30000" dirty="0"/>
              <a:t>x</a:t>
            </a:r>
          </a:p>
          <a:p>
            <a:pPr marL="0" indent="0">
              <a:buNone/>
            </a:pPr>
            <a:endParaRPr lang="en-US" baseline="30000" dirty="0"/>
          </a:p>
          <a:p>
            <a:pPr marL="0" indent="0">
              <a:buNone/>
            </a:pPr>
            <a:r>
              <a:rPr lang="en-US" dirty="0"/>
              <a:t>4.)  Since 1800, the human population has grown at an average annual rate of 1.1% per year. At this growth rate, what will be the human population of the earth in 2050? </a:t>
            </a:r>
          </a:p>
        </p:txBody>
      </p:sp>
    </p:spTree>
    <p:extLst>
      <p:ext uri="{BB962C8B-B14F-4D97-AF65-F5344CB8AC3E}">
        <p14:creationId xmlns:p14="http://schemas.microsoft.com/office/powerpoint/2010/main" val="1343970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dirty="0"/>
              <a:t>Finding slope from functions: </a:t>
            </a:r>
          </a:p>
        </p:txBody>
      </p:sp>
      <p:sp>
        <p:nvSpPr>
          <p:cNvPr id="6" name="Content Placeholder 5"/>
          <p:cNvSpPr>
            <a:spLocks noGrp="1"/>
          </p:cNvSpPr>
          <p:nvPr>
            <p:ph idx="1"/>
          </p:nvPr>
        </p:nvSpPr>
        <p:spPr/>
        <p:txBody>
          <a:bodyPr/>
          <a:lstStyle/>
          <a:p>
            <a:pPr marL="0" indent="0">
              <a:buNone/>
            </a:pPr>
            <a:r>
              <a:rPr lang="en-US" dirty="0"/>
              <a:t>Look at the coefficient of x: </a:t>
            </a:r>
          </a:p>
          <a:p>
            <a:pPr marL="0" indent="0">
              <a:buNone/>
            </a:pPr>
            <a:r>
              <a:rPr lang="en-US" dirty="0"/>
              <a:t> y = </a:t>
            </a:r>
            <a:r>
              <a:rPr lang="en-US" dirty="0">
                <a:solidFill>
                  <a:srgbClr val="FFFF00"/>
                </a:solidFill>
              </a:rPr>
              <a:t>-3</a:t>
            </a:r>
            <a:r>
              <a:rPr lang="en-US" dirty="0"/>
              <a:t>x + 2 </a:t>
            </a:r>
          </a:p>
          <a:p>
            <a:pPr marL="0" indent="0">
              <a:buNone/>
            </a:pPr>
            <a:endParaRPr lang="en-US" dirty="0"/>
          </a:p>
          <a:p>
            <a:pPr marL="0" indent="0">
              <a:buNone/>
            </a:pPr>
            <a:r>
              <a:rPr lang="en-US" dirty="0"/>
              <a:t>Finding slope with two points: </a:t>
            </a:r>
          </a:p>
          <a:p>
            <a:pPr marL="0" indent="0">
              <a:buNone/>
            </a:pPr>
            <a:r>
              <a:rPr lang="en-US" dirty="0"/>
              <a:t>Again, it’s :  </a:t>
            </a:r>
            <a:r>
              <a:rPr lang="en-US" u="sng" dirty="0"/>
              <a:t>y</a:t>
            </a:r>
            <a:r>
              <a:rPr lang="en-US" u="sng" baseline="-25000" dirty="0"/>
              <a:t>1   </a:t>
            </a:r>
            <a:r>
              <a:rPr lang="en-US" u="sng" dirty="0"/>
              <a:t>-  y</a:t>
            </a:r>
            <a:r>
              <a:rPr lang="en-US" u="sng" baseline="-25000" dirty="0"/>
              <a:t>2</a:t>
            </a:r>
          </a:p>
          <a:p>
            <a:pPr marL="0" indent="0">
              <a:buNone/>
            </a:pPr>
            <a:r>
              <a:rPr lang="en-US" dirty="0"/>
              <a:t>                       x</a:t>
            </a:r>
            <a:r>
              <a:rPr lang="en-US" baseline="-25000" dirty="0"/>
              <a:t>1</a:t>
            </a:r>
            <a:r>
              <a:rPr lang="en-US" dirty="0"/>
              <a:t>  - x</a:t>
            </a:r>
            <a:r>
              <a:rPr lang="en-US" baseline="-25000" dirty="0"/>
              <a:t>2</a:t>
            </a:r>
            <a:endParaRPr lang="en-US" dirty="0"/>
          </a:p>
          <a:p>
            <a:pPr marL="0" indent="0">
              <a:buNone/>
            </a:pPr>
            <a:endParaRPr lang="en-US" dirty="0"/>
          </a:p>
        </p:txBody>
      </p:sp>
    </p:spTree>
    <p:extLst>
      <p:ext uri="{BB962C8B-B14F-4D97-AF65-F5344CB8AC3E}">
        <p14:creationId xmlns:p14="http://schemas.microsoft.com/office/powerpoint/2010/main" val="174428958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1.) Simplify: </a:t>
            </a:r>
            <a:r>
              <a:rPr lang="en-US" u="sng" dirty="0"/>
              <a:t>(2x</a:t>
            </a:r>
            <a:r>
              <a:rPr lang="en-US" u="sng" baseline="30000" dirty="0"/>
              <a:t>-3</a:t>
            </a:r>
            <a:r>
              <a:rPr lang="en-US" u="sng" dirty="0"/>
              <a:t>y</a:t>
            </a:r>
            <a:r>
              <a:rPr lang="en-US" u="sng" baseline="30000" dirty="0"/>
              <a:t>0</a:t>
            </a:r>
            <a:r>
              <a:rPr lang="en-US" u="sng" dirty="0"/>
              <a:t>z</a:t>
            </a:r>
            <a:r>
              <a:rPr lang="en-US" u="sng" baseline="30000" dirty="0"/>
              <a:t>2</a:t>
            </a:r>
            <a:r>
              <a:rPr lang="en-US" u="sng" dirty="0"/>
              <a:t>)</a:t>
            </a:r>
            <a:r>
              <a:rPr lang="en-US" u="sng" baseline="30000" dirty="0"/>
              <a:t>2</a:t>
            </a:r>
            <a:endParaRPr lang="en-US" u="sng" dirty="0"/>
          </a:p>
          <a:p>
            <a:pPr marL="0" indent="0">
              <a:buNone/>
            </a:pPr>
            <a:r>
              <a:rPr lang="en-US" dirty="0"/>
              <a:t>                      (6x</a:t>
            </a:r>
            <a:r>
              <a:rPr lang="en-US" baseline="30000" dirty="0"/>
              <a:t>2</a:t>
            </a:r>
            <a:r>
              <a:rPr lang="en-US" dirty="0"/>
              <a:t>y</a:t>
            </a:r>
            <a:r>
              <a:rPr lang="en-US" baseline="30000" dirty="0"/>
              <a:t>-3</a:t>
            </a:r>
            <a:r>
              <a:rPr lang="en-US" dirty="0"/>
              <a:t>z</a:t>
            </a:r>
            <a:r>
              <a:rPr lang="en-US" baseline="30000" dirty="0"/>
              <a:t>-2</a:t>
            </a:r>
            <a:r>
              <a:rPr lang="en-US" dirty="0"/>
              <a:t>)</a:t>
            </a:r>
            <a:r>
              <a:rPr lang="en-US" baseline="30000" dirty="0"/>
              <a:t>-3</a:t>
            </a:r>
            <a:endParaRPr lang="en-US" dirty="0"/>
          </a:p>
          <a:p>
            <a:pPr marL="0" indent="0">
              <a:buNone/>
            </a:pPr>
            <a:endParaRPr lang="en-US" dirty="0"/>
          </a:p>
          <a:p>
            <a:pPr marL="0" indent="0">
              <a:buNone/>
            </a:pPr>
            <a:r>
              <a:rPr lang="en-US" dirty="0"/>
              <a:t>2.) Write in scientific notation: 0.00424 </a:t>
            </a:r>
          </a:p>
          <a:p>
            <a:pPr marL="0" indent="0">
              <a:buNone/>
            </a:pPr>
            <a:endParaRPr lang="en-US" dirty="0"/>
          </a:p>
          <a:p>
            <a:pPr marL="0" indent="0">
              <a:buNone/>
            </a:pPr>
            <a:r>
              <a:rPr lang="en-US" dirty="0"/>
              <a:t>3.) You borrow $250 from a classmate, and don’t pay her back for 8 years. If she charges 5% interest, compounded semiannually, how much will </a:t>
            </a:r>
            <a:r>
              <a:rPr lang="en-US"/>
              <a:t>you owe her? </a:t>
            </a:r>
            <a:endParaRPr lang="en-US" dirty="0"/>
          </a:p>
          <a:p>
            <a:pPr marL="0" indent="0">
              <a:buNone/>
            </a:pPr>
            <a:r>
              <a:rPr lang="en-US" dirty="0"/>
              <a:t>                      </a:t>
            </a:r>
          </a:p>
        </p:txBody>
      </p:sp>
    </p:spTree>
    <p:extLst>
      <p:ext uri="{BB962C8B-B14F-4D97-AF65-F5344CB8AC3E}">
        <p14:creationId xmlns:p14="http://schemas.microsoft.com/office/powerpoint/2010/main" val="65839016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rgbClr val="FFFF00"/>
                </a:solidFill>
              </a:rPr>
              <a:t>Good morning! Welcome to factoring! </a:t>
            </a:r>
          </a:p>
        </p:txBody>
      </p:sp>
      <p:sp>
        <p:nvSpPr>
          <p:cNvPr id="3" name="Content Placeholder 2"/>
          <p:cNvSpPr>
            <a:spLocks noGrp="1"/>
          </p:cNvSpPr>
          <p:nvPr>
            <p:ph idx="1"/>
          </p:nvPr>
        </p:nvSpPr>
        <p:spPr/>
        <p:txBody>
          <a:bodyPr/>
          <a:lstStyle/>
          <a:p>
            <a:pPr marL="0" indent="0">
              <a:buNone/>
            </a:pPr>
            <a:r>
              <a:rPr lang="en-US" dirty="0"/>
              <a:t>1.) Graph:  y = 2 * 0.5</a:t>
            </a:r>
            <a:r>
              <a:rPr lang="en-US" baseline="30000" dirty="0"/>
              <a:t>x</a:t>
            </a:r>
            <a:endParaRPr lang="en-US" dirty="0"/>
          </a:p>
          <a:p>
            <a:pPr marL="0" indent="0">
              <a:buNone/>
            </a:pPr>
            <a:endParaRPr lang="en-US" dirty="0"/>
          </a:p>
          <a:p>
            <a:pPr marL="0" indent="0">
              <a:buNone/>
            </a:pPr>
            <a:r>
              <a:rPr lang="en-US" dirty="0"/>
              <a:t>2.) Subtract: (2x</a:t>
            </a:r>
            <a:r>
              <a:rPr lang="en-US" baseline="30000" dirty="0"/>
              <a:t>2</a:t>
            </a:r>
            <a:r>
              <a:rPr lang="en-US" dirty="0"/>
              <a:t> + 2x – 9) – ( 4x</a:t>
            </a:r>
            <a:r>
              <a:rPr lang="en-US" baseline="30000" dirty="0"/>
              <a:t>2</a:t>
            </a:r>
            <a:r>
              <a:rPr lang="en-US" dirty="0"/>
              <a:t> + x – 4) </a:t>
            </a:r>
          </a:p>
          <a:p>
            <a:pPr marL="0" indent="0">
              <a:buNone/>
            </a:pPr>
            <a:endParaRPr lang="en-US" dirty="0"/>
          </a:p>
          <a:p>
            <a:pPr marL="0" indent="0">
              <a:buNone/>
            </a:pPr>
            <a:r>
              <a:rPr lang="en-US" dirty="0"/>
              <a:t>3.) (2x + 4)</a:t>
            </a:r>
            <a:r>
              <a:rPr lang="en-US" baseline="30000" dirty="0"/>
              <a:t>2</a:t>
            </a:r>
            <a:r>
              <a:rPr lang="en-US" dirty="0"/>
              <a:t> = ????</a:t>
            </a:r>
          </a:p>
        </p:txBody>
      </p:sp>
    </p:spTree>
    <p:extLst>
      <p:ext uri="{BB962C8B-B14F-4D97-AF65-F5344CB8AC3E}">
        <p14:creationId xmlns:p14="http://schemas.microsoft.com/office/powerpoint/2010/main" val="141212471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Factor polynomials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solidFill>
                  <a:srgbClr val="FF6600"/>
                </a:solidFill>
              </a:rPr>
              <a:t>What’s a Polynomial? </a:t>
            </a:r>
          </a:p>
          <a:p>
            <a:pPr marL="0" indent="0">
              <a:buNone/>
            </a:pPr>
            <a:endParaRPr lang="en-US" dirty="0"/>
          </a:p>
          <a:p>
            <a:pPr marL="0" indent="0">
              <a:buNone/>
            </a:pPr>
            <a:r>
              <a:rPr lang="en-US" dirty="0"/>
              <a:t>3x: monomial (one term) </a:t>
            </a:r>
          </a:p>
          <a:p>
            <a:pPr marL="0" indent="0">
              <a:buNone/>
            </a:pPr>
            <a:r>
              <a:rPr lang="en-US" dirty="0"/>
              <a:t>3x + 4: binomial (two terms) </a:t>
            </a:r>
          </a:p>
          <a:p>
            <a:pPr marL="0" indent="0">
              <a:buNone/>
            </a:pPr>
            <a:r>
              <a:rPr lang="en-US" dirty="0"/>
              <a:t>X</a:t>
            </a:r>
            <a:r>
              <a:rPr lang="en-US" baseline="30000" dirty="0"/>
              <a:t>2</a:t>
            </a:r>
            <a:r>
              <a:rPr lang="en-US" dirty="0"/>
              <a:t> + 2x – 2: trinomial </a:t>
            </a:r>
          </a:p>
          <a:p>
            <a:pPr marL="0" indent="0">
              <a:buNone/>
            </a:pPr>
            <a:r>
              <a:rPr lang="en-US" dirty="0"/>
              <a:t>3x</a:t>
            </a:r>
            <a:r>
              <a:rPr lang="en-US" baseline="30000" dirty="0"/>
              <a:t>3</a:t>
            </a:r>
            <a:r>
              <a:rPr lang="en-US" dirty="0"/>
              <a:t> + 2x</a:t>
            </a:r>
            <a:r>
              <a:rPr lang="en-US" baseline="30000" dirty="0"/>
              <a:t>2</a:t>
            </a:r>
            <a:r>
              <a:rPr lang="en-US" dirty="0"/>
              <a:t> + 3x – 2: polynomial </a:t>
            </a:r>
          </a:p>
          <a:p>
            <a:pPr marL="0" indent="0">
              <a:buNone/>
            </a:pPr>
            <a:endParaRPr lang="en-US" dirty="0"/>
          </a:p>
          <a:p>
            <a:pPr marL="0" indent="0">
              <a:buNone/>
            </a:pPr>
            <a:r>
              <a:rPr lang="en-US" dirty="0"/>
              <a:t>Generally, </a:t>
            </a:r>
            <a:r>
              <a:rPr lang="en-US" dirty="0">
                <a:solidFill>
                  <a:srgbClr val="FF6600"/>
                </a:solidFill>
              </a:rPr>
              <a:t>a polynomial is an expression with two or more terms. </a:t>
            </a:r>
          </a:p>
        </p:txBody>
      </p:sp>
    </p:spTree>
    <p:extLst>
      <p:ext uri="{BB962C8B-B14F-4D97-AF65-F5344CB8AC3E}">
        <p14:creationId xmlns:p14="http://schemas.microsoft.com/office/powerpoint/2010/main" val="69802142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Performing operations with polynomials: </a:t>
            </a:r>
          </a:p>
        </p:txBody>
      </p:sp>
      <p:sp>
        <p:nvSpPr>
          <p:cNvPr id="3" name="Content Placeholder 2"/>
          <p:cNvSpPr>
            <a:spLocks noGrp="1"/>
          </p:cNvSpPr>
          <p:nvPr>
            <p:ph idx="1"/>
          </p:nvPr>
        </p:nvSpPr>
        <p:spPr/>
        <p:txBody>
          <a:bodyPr/>
          <a:lstStyle/>
          <a:p>
            <a:pPr marL="0" indent="0">
              <a:buNone/>
            </a:pPr>
            <a:r>
              <a:rPr lang="en-US" dirty="0"/>
              <a:t>Adding: Only like terms (variables and exponents) can be added: </a:t>
            </a:r>
          </a:p>
          <a:p>
            <a:pPr marL="0" indent="0">
              <a:buNone/>
            </a:pPr>
            <a:endParaRPr lang="en-US" dirty="0"/>
          </a:p>
          <a:p>
            <a:pPr marL="0" indent="0">
              <a:buNone/>
            </a:pPr>
            <a:r>
              <a:rPr lang="en-US" dirty="0">
                <a:solidFill>
                  <a:srgbClr val="FF6600"/>
                </a:solidFill>
              </a:rPr>
              <a:t>3x</a:t>
            </a:r>
            <a:r>
              <a:rPr lang="en-US" baseline="30000" dirty="0">
                <a:solidFill>
                  <a:srgbClr val="FF6600"/>
                </a:solidFill>
              </a:rPr>
              <a:t>2</a:t>
            </a:r>
            <a:r>
              <a:rPr lang="en-US" dirty="0"/>
              <a:t> + </a:t>
            </a:r>
            <a:r>
              <a:rPr lang="en-US" dirty="0">
                <a:solidFill>
                  <a:srgbClr val="FFFF00"/>
                </a:solidFill>
              </a:rPr>
              <a:t>2x</a:t>
            </a:r>
            <a:r>
              <a:rPr lang="en-US" dirty="0"/>
              <a:t> + 7 + </a:t>
            </a:r>
            <a:r>
              <a:rPr lang="en-US" dirty="0">
                <a:solidFill>
                  <a:srgbClr val="FF6600"/>
                </a:solidFill>
              </a:rPr>
              <a:t>2x</a:t>
            </a:r>
            <a:r>
              <a:rPr lang="en-US" baseline="30000" dirty="0">
                <a:solidFill>
                  <a:srgbClr val="FF6600"/>
                </a:solidFill>
              </a:rPr>
              <a:t>2</a:t>
            </a:r>
            <a:r>
              <a:rPr lang="en-US" dirty="0"/>
              <a:t> + </a:t>
            </a:r>
            <a:r>
              <a:rPr lang="en-US" dirty="0">
                <a:solidFill>
                  <a:srgbClr val="FFFF00"/>
                </a:solidFill>
              </a:rPr>
              <a:t>4x</a:t>
            </a:r>
            <a:r>
              <a:rPr lang="en-US" dirty="0"/>
              <a:t> = </a:t>
            </a:r>
            <a:r>
              <a:rPr lang="en-US" dirty="0">
                <a:solidFill>
                  <a:srgbClr val="FF6600"/>
                </a:solidFill>
              </a:rPr>
              <a:t>5x</a:t>
            </a:r>
            <a:r>
              <a:rPr lang="en-US" baseline="30000" dirty="0">
                <a:solidFill>
                  <a:srgbClr val="FF6600"/>
                </a:solidFill>
              </a:rPr>
              <a:t>2</a:t>
            </a:r>
            <a:r>
              <a:rPr lang="en-US" dirty="0"/>
              <a:t> + </a:t>
            </a:r>
            <a:r>
              <a:rPr lang="en-US" dirty="0">
                <a:solidFill>
                  <a:srgbClr val="FFFF00"/>
                </a:solidFill>
              </a:rPr>
              <a:t>6x</a:t>
            </a:r>
            <a:r>
              <a:rPr lang="en-US" dirty="0"/>
              <a:t> + 7 </a:t>
            </a:r>
          </a:p>
          <a:p>
            <a:pPr marL="0" indent="0">
              <a:buNone/>
            </a:pPr>
            <a:endParaRPr lang="en-US" dirty="0"/>
          </a:p>
          <a:p>
            <a:pPr marL="0" indent="0">
              <a:buNone/>
            </a:pPr>
            <a:r>
              <a:rPr lang="en-US" dirty="0"/>
              <a:t>Multiplying: Use distributive property: </a:t>
            </a:r>
          </a:p>
          <a:p>
            <a:pPr marL="0" indent="0">
              <a:buNone/>
            </a:pPr>
            <a:r>
              <a:rPr lang="en-US" dirty="0"/>
              <a:t>8m(m+6) = 8m</a:t>
            </a:r>
            <a:r>
              <a:rPr lang="en-US" baseline="30000" dirty="0"/>
              <a:t>2 </a:t>
            </a:r>
            <a:r>
              <a:rPr lang="en-US" dirty="0"/>
              <a:t>+ 48m </a:t>
            </a:r>
          </a:p>
          <a:p>
            <a:pPr marL="0" indent="0">
              <a:buNone/>
            </a:pPr>
            <a:endParaRPr lang="en-US" dirty="0"/>
          </a:p>
        </p:txBody>
      </p:sp>
    </p:spTree>
    <p:extLst>
      <p:ext uri="{BB962C8B-B14F-4D97-AF65-F5344CB8AC3E}">
        <p14:creationId xmlns:p14="http://schemas.microsoft.com/office/powerpoint/2010/main" val="232864472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Factoring polynomials: </a:t>
            </a:r>
          </a:p>
        </p:txBody>
      </p:sp>
      <p:sp>
        <p:nvSpPr>
          <p:cNvPr id="3" name="Content Placeholder 2"/>
          <p:cNvSpPr>
            <a:spLocks noGrp="1"/>
          </p:cNvSpPr>
          <p:nvPr>
            <p:ph idx="1"/>
          </p:nvPr>
        </p:nvSpPr>
        <p:spPr/>
        <p:txBody>
          <a:bodyPr/>
          <a:lstStyle/>
          <a:p>
            <a:pPr marL="0" indent="0">
              <a:buNone/>
            </a:pPr>
            <a:r>
              <a:rPr lang="en-US" dirty="0"/>
              <a:t>3x</a:t>
            </a:r>
            <a:r>
              <a:rPr lang="en-US" baseline="30000" dirty="0"/>
              <a:t>3</a:t>
            </a:r>
            <a:r>
              <a:rPr lang="en-US" dirty="0"/>
              <a:t> – 12x</a:t>
            </a:r>
            <a:r>
              <a:rPr lang="en-US" baseline="30000" dirty="0"/>
              <a:t>2</a:t>
            </a:r>
            <a:r>
              <a:rPr lang="en-US" dirty="0"/>
              <a:t> + 15x </a:t>
            </a:r>
          </a:p>
          <a:p>
            <a:pPr marL="0" indent="0">
              <a:buNone/>
            </a:pPr>
            <a:endParaRPr lang="en-US" dirty="0"/>
          </a:p>
          <a:p>
            <a:pPr marL="0" indent="0">
              <a:buNone/>
            </a:pPr>
            <a:r>
              <a:rPr lang="en-US" dirty="0">
                <a:solidFill>
                  <a:srgbClr val="FF6600"/>
                </a:solidFill>
              </a:rPr>
              <a:t>Step 1: </a:t>
            </a:r>
            <a:r>
              <a:rPr lang="en-US" dirty="0"/>
              <a:t>Find the greatest common factor (GCF); in this case, it’s 3x. </a:t>
            </a:r>
          </a:p>
          <a:p>
            <a:pPr marL="0" indent="0">
              <a:buNone/>
            </a:pPr>
            <a:r>
              <a:rPr lang="en-US" dirty="0">
                <a:solidFill>
                  <a:srgbClr val="FF6600"/>
                </a:solidFill>
              </a:rPr>
              <a:t>Step 2: </a:t>
            </a:r>
            <a:r>
              <a:rPr lang="en-US" dirty="0"/>
              <a:t>Divide out the GCF: </a:t>
            </a:r>
          </a:p>
          <a:p>
            <a:pPr marL="0" indent="0">
              <a:buNone/>
            </a:pPr>
            <a:r>
              <a:rPr lang="en-US" dirty="0"/>
              <a:t>3x(x – 4x + 5) </a:t>
            </a:r>
          </a:p>
        </p:txBody>
      </p:sp>
    </p:spTree>
    <p:extLst>
      <p:ext uri="{BB962C8B-B14F-4D97-AF65-F5344CB8AC3E}">
        <p14:creationId xmlns:p14="http://schemas.microsoft.com/office/powerpoint/2010/main" val="15748700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Practice: </a:t>
            </a:r>
          </a:p>
        </p:txBody>
      </p:sp>
      <p:sp>
        <p:nvSpPr>
          <p:cNvPr id="3" name="Content Placeholder 2"/>
          <p:cNvSpPr>
            <a:spLocks noGrp="1"/>
          </p:cNvSpPr>
          <p:nvPr>
            <p:ph idx="1"/>
          </p:nvPr>
        </p:nvSpPr>
        <p:spPr/>
        <p:txBody>
          <a:bodyPr/>
          <a:lstStyle/>
          <a:p>
            <a:pPr marL="0" indent="0">
              <a:buNone/>
            </a:pPr>
            <a:r>
              <a:rPr lang="en-US" dirty="0">
                <a:solidFill>
                  <a:srgbClr val="FF6600"/>
                </a:solidFill>
              </a:rPr>
              <a:t>Simplify: </a:t>
            </a:r>
          </a:p>
          <a:p>
            <a:pPr marL="0" indent="0">
              <a:buNone/>
            </a:pPr>
            <a:r>
              <a:rPr lang="en-US" dirty="0"/>
              <a:t>1.) 4b(5b</a:t>
            </a:r>
            <a:r>
              <a:rPr lang="en-US" baseline="30000" dirty="0"/>
              <a:t>2</a:t>
            </a:r>
            <a:r>
              <a:rPr lang="en-US" dirty="0"/>
              <a:t> + b + 6) </a:t>
            </a:r>
          </a:p>
          <a:p>
            <a:pPr marL="0" indent="0">
              <a:buNone/>
            </a:pPr>
            <a:r>
              <a:rPr lang="en-US" dirty="0"/>
              <a:t>2.) -7h(3h</a:t>
            </a:r>
            <a:r>
              <a:rPr lang="en-US" baseline="30000" dirty="0"/>
              <a:t>2</a:t>
            </a:r>
            <a:r>
              <a:rPr lang="en-US" dirty="0"/>
              <a:t> – 8h – 1) </a:t>
            </a:r>
          </a:p>
          <a:p>
            <a:pPr marL="0" indent="0">
              <a:buNone/>
            </a:pPr>
            <a:r>
              <a:rPr lang="en-US" dirty="0"/>
              <a:t>3.) (2x</a:t>
            </a:r>
            <a:r>
              <a:rPr lang="en-US" baseline="30000" dirty="0"/>
              <a:t>2</a:t>
            </a:r>
            <a:r>
              <a:rPr lang="en-US" dirty="0"/>
              <a:t> + 4x – 2) – (4x – 2x + 8) </a:t>
            </a:r>
          </a:p>
          <a:p>
            <a:pPr marL="0" indent="0">
              <a:buNone/>
            </a:pPr>
            <a:r>
              <a:rPr lang="en-US" dirty="0">
                <a:solidFill>
                  <a:srgbClr val="FF6600"/>
                </a:solidFill>
              </a:rPr>
              <a:t>Factor: </a:t>
            </a:r>
          </a:p>
          <a:p>
            <a:pPr marL="0" indent="0">
              <a:buNone/>
            </a:pPr>
            <a:r>
              <a:rPr lang="en-US" dirty="0"/>
              <a:t>4.) 15w + 21 </a:t>
            </a:r>
          </a:p>
          <a:p>
            <a:pPr marL="0" indent="0">
              <a:buNone/>
            </a:pPr>
            <a:r>
              <a:rPr lang="en-US" dirty="0"/>
              <a:t>5.) 24x</a:t>
            </a:r>
            <a:r>
              <a:rPr lang="en-US" baseline="30000" dirty="0"/>
              <a:t>3</a:t>
            </a:r>
            <a:r>
              <a:rPr lang="en-US" dirty="0"/>
              <a:t> – 96x</a:t>
            </a:r>
            <a:r>
              <a:rPr lang="en-US" baseline="30000" dirty="0"/>
              <a:t>2</a:t>
            </a:r>
            <a:r>
              <a:rPr lang="en-US" dirty="0"/>
              <a:t> + 48x  </a:t>
            </a:r>
          </a:p>
        </p:txBody>
      </p:sp>
    </p:spTree>
    <p:extLst>
      <p:ext uri="{BB962C8B-B14F-4D97-AF65-F5344CB8AC3E}">
        <p14:creationId xmlns:p14="http://schemas.microsoft.com/office/powerpoint/2010/main" val="388873838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Factor polynomials </a:t>
            </a:r>
          </a:p>
          <a:p>
            <a:pPr marL="0" indent="0">
              <a:buNone/>
            </a:pPr>
            <a:r>
              <a:rPr lang="en-US" dirty="0">
                <a:solidFill>
                  <a:srgbClr val="FF6600"/>
                </a:solidFill>
              </a:rPr>
              <a:t>SLE: Meet or exceed CCSS</a:t>
            </a:r>
          </a:p>
          <a:p>
            <a:pPr marL="0" indent="0">
              <a:buNone/>
            </a:pPr>
            <a:r>
              <a:rPr lang="en-US" dirty="0"/>
              <a:t>p. 501-502 #2-38 </a:t>
            </a:r>
            <a:r>
              <a:rPr lang="en-US"/>
              <a:t>even </a:t>
            </a:r>
            <a:endParaRPr lang="en-US" dirty="0"/>
          </a:p>
        </p:txBody>
      </p:sp>
    </p:spTree>
    <p:extLst>
      <p:ext uri="{BB962C8B-B14F-4D97-AF65-F5344CB8AC3E}">
        <p14:creationId xmlns:p14="http://schemas.microsoft.com/office/powerpoint/2010/main" val="311840392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1.) Write the equation of a line, in slope-intercept form, of a line that passes through (2,5) and (1, -2). </a:t>
            </a:r>
          </a:p>
          <a:p>
            <a:pPr marL="0" indent="0">
              <a:buNone/>
            </a:pPr>
            <a:endParaRPr lang="en-US" dirty="0"/>
          </a:p>
          <a:p>
            <a:pPr marL="0" indent="0">
              <a:buNone/>
            </a:pPr>
            <a:r>
              <a:rPr lang="en-US" dirty="0"/>
              <a:t>2.) Fred and Ned leave school at the same time. Fred travels north at a speed of 30km/h. Ned travels east at a speed of 50km/h. How far apart are the two after 3 hours? </a:t>
            </a:r>
          </a:p>
          <a:p>
            <a:pPr marL="0" indent="0">
              <a:buNone/>
            </a:pPr>
            <a:endParaRPr lang="en-US" dirty="0"/>
          </a:p>
          <a:p>
            <a:pPr marL="0" indent="0">
              <a:buNone/>
            </a:pPr>
            <a:r>
              <a:rPr lang="en-US" dirty="0"/>
              <a:t>3.) (6x + 2) </a:t>
            </a:r>
            <a:r>
              <a:rPr lang="en-US" baseline="30000" dirty="0"/>
              <a:t>2</a:t>
            </a:r>
            <a:r>
              <a:rPr lang="en-US" dirty="0"/>
              <a:t> = ? </a:t>
            </a:r>
          </a:p>
        </p:txBody>
      </p:sp>
    </p:spTree>
    <p:extLst>
      <p:ext uri="{BB962C8B-B14F-4D97-AF65-F5344CB8AC3E}">
        <p14:creationId xmlns:p14="http://schemas.microsoft.com/office/powerpoint/2010/main" val="193392236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Multiply binomials</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p:txBody>
          <a:bodyPr/>
          <a:lstStyle/>
          <a:p>
            <a:pPr marL="0" indent="0">
              <a:buNone/>
            </a:pPr>
            <a:r>
              <a:rPr lang="en-US" dirty="0">
                <a:solidFill>
                  <a:srgbClr val="FF6600"/>
                </a:solidFill>
              </a:rPr>
              <a:t>How to multiply binomials: </a:t>
            </a:r>
          </a:p>
          <a:p>
            <a:pPr marL="0" indent="0">
              <a:buNone/>
            </a:pPr>
            <a:r>
              <a:rPr lang="en-US" dirty="0"/>
              <a:t>Use the distributive property twice (otherwise known as FOIL: first, outside, inside, last): </a:t>
            </a:r>
          </a:p>
          <a:p>
            <a:pPr marL="0" indent="0">
              <a:buNone/>
            </a:pPr>
            <a:r>
              <a:rPr lang="en-US" dirty="0"/>
              <a:t>(2x + 2) (3x + 4) = 6x</a:t>
            </a:r>
            <a:r>
              <a:rPr lang="en-US" baseline="30000" dirty="0"/>
              <a:t>2</a:t>
            </a:r>
            <a:r>
              <a:rPr lang="en-US" dirty="0"/>
              <a:t> + 8x + 6x + 8</a:t>
            </a:r>
          </a:p>
          <a:p>
            <a:pPr marL="0" indent="0">
              <a:buNone/>
            </a:pPr>
            <a:r>
              <a:rPr lang="en-US" dirty="0"/>
              <a:t>Then combine like terms: </a:t>
            </a:r>
          </a:p>
          <a:p>
            <a:pPr marL="0" indent="0">
              <a:buNone/>
            </a:pPr>
            <a:r>
              <a:rPr lang="en-US" dirty="0"/>
              <a:t>6x</a:t>
            </a:r>
            <a:r>
              <a:rPr lang="en-US" baseline="30000" dirty="0"/>
              <a:t>2</a:t>
            </a:r>
            <a:r>
              <a:rPr lang="en-US" dirty="0"/>
              <a:t> + 14x + 8 </a:t>
            </a:r>
          </a:p>
        </p:txBody>
      </p:sp>
    </p:spTree>
    <p:extLst>
      <p:ext uri="{BB962C8B-B14F-4D97-AF65-F5344CB8AC3E}">
        <p14:creationId xmlns:p14="http://schemas.microsoft.com/office/powerpoint/2010/main" val="221570506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Practice: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1.) (x + 4) (2x – 3) </a:t>
            </a:r>
          </a:p>
          <a:p>
            <a:pPr marL="0" indent="0">
              <a:buNone/>
            </a:pPr>
            <a:endParaRPr lang="en-US" dirty="0"/>
          </a:p>
          <a:p>
            <a:pPr marL="0" indent="0">
              <a:buNone/>
            </a:pPr>
            <a:r>
              <a:rPr lang="en-US" dirty="0"/>
              <a:t>2.) (4x – 7) (3x – 5) </a:t>
            </a:r>
          </a:p>
          <a:p>
            <a:pPr marL="0" indent="0">
              <a:buNone/>
            </a:pPr>
            <a:endParaRPr lang="en-US" dirty="0"/>
          </a:p>
          <a:p>
            <a:pPr marL="0" indent="0">
              <a:buNone/>
            </a:pPr>
            <a:r>
              <a:rPr lang="en-US" dirty="0"/>
              <a:t>3.) (5x – 4) (8x – 1) </a:t>
            </a:r>
          </a:p>
          <a:p>
            <a:pPr marL="0" indent="0">
              <a:buNone/>
            </a:pPr>
            <a:endParaRPr lang="en-US" dirty="0"/>
          </a:p>
          <a:p>
            <a:pPr marL="0" indent="0">
              <a:buNone/>
            </a:pPr>
            <a:r>
              <a:rPr lang="en-US" dirty="0"/>
              <a:t>4.( 3x + 4)</a:t>
            </a:r>
            <a:r>
              <a:rPr lang="en-US" baseline="30000" dirty="0"/>
              <a:t>2</a:t>
            </a:r>
            <a:endParaRPr lang="en-US" dirty="0"/>
          </a:p>
          <a:p>
            <a:pPr marL="0" indent="0">
              <a:buNone/>
            </a:pPr>
            <a:endParaRPr lang="en-US" dirty="0"/>
          </a:p>
          <a:p>
            <a:pPr marL="0" indent="0">
              <a:buNone/>
            </a:pPr>
            <a:r>
              <a:rPr lang="en-US" dirty="0"/>
              <a:t>5.) (x – 9)</a:t>
            </a:r>
            <a:r>
              <a:rPr lang="en-US" baseline="30000" dirty="0"/>
              <a:t>2</a:t>
            </a:r>
            <a:r>
              <a:rPr lang="en-US" dirty="0"/>
              <a:t> </a:t>
            </a:r>
          </a:p>
        </p:txBody>
      </p:sp>
    </p:spTree>
    <p:extLst>
      <p:ext uri="{BB962C8B-B14F-4D97-AF65-F5344CB8AC3E}">
        <p14:creationId xmlns:p14="http://schemas.microsoft.com/office/powerpoint/2010/main" val="1315458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solidFill>
                  <a:srgbClr val="FF6600"/>
                </a:solidFill>
              </a:rPr>
              <a:t>Example: </a:t>
            </a:r>
          </a:p>
          <a:p>
            <a:pPr marL="0" indent="0">
              <a:buNone/>
            </a:pPr>
            <a:r>
              <a:rPr lang="en-US" dirty="0"/>
              <a:t> Find the slope of a line that passes through (1,5) and (4,2): </a:t>
            </a:r>
          </a:p>
          <a:p>
            <a:pPr marL="0" indent="0">
              <a:buNone/>
            </a:pPr>
            <a:r>
              <a:rPr lang="en-US" u="sng" dirty="0"/>
              <a:t>5 -2</a:t>
            </a:r>
          </a:p>
          <a:p>
            <a:pPr marL="0" indent="0">
              <a:buNone/>
            </a:pPr>
            <a:r>
              <a:rPr lang="en-US" dirty="0"/>
              <a:t>1 -4  = - 3/3 = -1</a:t>
            </a:r>
          </a:p>
        </p:txBody>
      </p:sp>
    </p:spTree>
    <p:extLst>
      <p:ext uri="{BB962C8B-B14F-4D97-AF65-F5344CB8AC3E}">
        <p14:creationId xmlns:p14="http://schemas.microsoft.com/office/powerpoint/2010/main" val="277462239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Multiply binomials </a:t>
            </a:r>
          </a:p>
          <a:p>
            <a:pPr marL="0" indent="0">
              <a:buNone/>
            </a:pPr>
            <a:r>
              <a:rPr lang="en-US" dirty="0">
                <a:solidFill>
                  <a:srgbClr val="FF6600"/>
                </a:solidFill>
              </a:rPr>
              <a:t>SLE: Meet or exceed CCSS</a:t>
            </a:r>
          </a:p>
          <a:p>
            <a:pPr marL="0" indent="0">
              <a:buNone/>
            </a:pPr>
            <a:endParaRPr lang="en-US" dirty="0"/>
          </a:p>
          <a:p>
            <a:pPr marL="0" indent="0">
              <a:buNone/>
            </a:pPr>
            <a:r>
              <a:rPr lang="en-US" dirty="0"/>
              <a:t>p. 507-508 #6-38 even </a:t>
            </a:r>
          </a:p>
        </p:txBody>
      </p:sp>
    </p:spTree>
    <p:extLst>
      <p:ext uri="{BB962C8B-B14F-4D97-AF65-F5344CB8AC3E}">
        <p14:creationId xmlns:p14="http://schemas.microsoft.com/office/powerpoint/2010/main" val="288959424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1.) Multiply: (3x – 5) (2x + 4) </a:t>
            </a:r>
          </a:p>
          <a:p>
            <a:pPr marL="0" indent="0">
              <a:buNone/>
            </a:pPr>
            <a:endParaRPr lang="en-US" dirty="0"/>
          </a:p>
          <a:p>
            <a:pPr marL="0" indent="0">
              <a:buNone/>
            </a:pPr>
            <a:r>
              <a:rPr lang="en-US" dirty="0"/>
              <a:t>2.) Write the equation of a line, in slope-intercept form, that is perpendicular to y = 2x -1 and passes through (4, 6) </a:t>
            </a:r>
          </a:p>
          <a:p>
            <a:pPr marL="0" indent="0">
              <a:buNone/>
            </a:pPr>
            <a:endParaRPr lang="en-US" dirty="0"/>
          </a:p>
          <a:p>
            <a:pPr marL="0" indent="0">
              <a:buNone/>
            </a:pPr>
            <a:r>
              <a:rPr lang="en-US" dirty="0"/>
              <a:t>3.) Solve: |3x – 2| = 22</a:t>
            </a:r>
          </a:p>
          <a:p>
            <a:pPr marL="0" indent="0">
              <a:buNone/>
            </a:pPr>
            <a:endParaRPr lang="en-US" dirty="0"/>
          </a:p>
          <a:p>
            <a:pPr marL="0" indent="0">
              <a:buNone/>
            </a:pPr>
            <a:r>
              <a:rPr lang="en-US" dirty="0"/>
              <a:t>4.)  Simplify:  (2x</a:t>
            </a:r>
            <a:r>
              <a:rPr lang="en-US" baseline="30000" dirty="0"/>
              <a:t>2 </a:t>
            </a:r>
            <a:r>
              <a:rPr lang="en-US" dirty="0"/>
              <a:t> + 7x – 3) – (8x</a:t>
            </a:r>
            <a:r>
              <a:rPr lang="en-US" baseline="30000" dirty="0"/>
              <a:t>2</a:t>
            </a:r>
            <a:r>
              <a:rPr lang="en-US" dirty="0"/>
              <a:t> – 12x – 10) </a:t>
            </a:r>
          </a:p>
        </p:txBody>
      </p:sp>
    </p:spTree>
    <p:extLst>
      <p:ext uri="{BB962C8B-B14F-4D97-AF65-F5344CB8AC3E}">
        <p14:creationId xmlns:p14="http://schemas.microsoft.com/office/powerpoint/2010/main" val="9400723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Factor trinomials in x</a:t>
            </a:r>
            <a:r>
              <a:rPr lang="en-US" sz="3200" baseline="30000" dirty="0">
                <a:solidFill>
                  <a:srgbClr val="FFFF00"/>
                </a:solidFill>
              </a:rPr>
              <a:t>2</a:t>
            </a:r>
            <a:r>
              <a:rPr lang="en-US" sz="3200" dirty="0">
                <a:solidFill>
                  <a:srgbClr val="FFFF00"/>
                </a:solidFill>
              </a:rPr>
              <a:t> + </a:t>
            </a:r>
            <a:r>
              <a:rPr lang="en-US" sz="3200" dirty="0" err="1">
                <a:solidFill>
                  <a:srgbClr val="FFFF00"/>
                </a:solidFill>
              </a:rPr>
              <a:t>bx</a:t>
            </a:r>
            <a:r>
              <a:rPr lang="en-US" sz="3200" dirty="0">
                <a:solidFill>
                  <a:srgbClr val="FFFF00"/>
                </a:solidFill>
              </a:rPr>
              <a:t> + c form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solidFill>
                  <a:srgbClr val="FF6600"/>
                </a:solidFill>
              </a:rPr>
              <a:t>How to factor trinomials: </a:t>
            </a:r>
          </a:p>
          <a:p>
            <a:pPr marL="0" indent="0">
              <a:buNone/>
            </a:pPr>
            <a:r>
              <a:rPr lang="en-US" dirty="0"/>
              <a:t>Factoring trinomials is basically multiplying binomials in reverse. </a:t>
            </a:r>
          </a:p>
          <a:p>
            <a:pPr marL="0" indent="0">
              <a:buNone/>
            </a:pPr>
            <a:r>
              <a:rPr lang="en-US" dirty="0"/>
              <a:t>x</a:t>
            </a:r>
            <a:r>
              <a:rPr lang="en-US" baseline="30000" dirty="0"/>
              <a:t>2</a:t>
            </a:r>
            <a:r>
              <a:rPr lang="en-US" dirty="0"/>
              <a:t> + 7x + 12, when factored, will result in two binomials: </a:t>
            </a:r>
          </a:p>
          <a:p>
            <a:pPr marL="0" indent="0">
              <a:buNone/>
            </a:pPr>
            <a:r>
              <a:rPr lang="en-US" dirty="0"/>
              <a:t>(x     )(x    )  </a:t>
            </a:r>
            <a:r>
              <a:rPr lang="en-US" dirty="0">
                <a:sym typeface="Wingdings"/>
              </a:rPr>
              <a:t> x * x = x</a:t>
            </a:r>
            <a:r>
              <a:rPr lang="en-US" baseline="30000" dirty="0">
                <a:sym typeface="Wingdings"/>
              </a:rPr>
              <a:t>2</a:t>
            </a:r>
            <a:r>
              <a:rPr lang="en-US" dirty="0">
                <a:sym typeface="Wingdings"/>
              </a:rPr>
              <a:t>, the first term in the trinomial. </a:t>
            </a:r>
          </a:p>
          <a:p>
            <a:pPr marL="0" indent="0">
              <a:buNone/>
            </a:pPr>
            <a:endParaRPr lang="en-US" dirty="0">
              <a:sym typeface="Wingdings"/>
            </a:endParaRPr>
          </a:p>
          <a:p>
            <a:pPr marL="0" indent="0">
              <a:buNone/>
            </a:pPr>
            <a:r>
              <a:rPr lang="en-US" dirty="0">
                <a:sym typeface="Wingdings"/>
              </a:rPr>
              <a:t>For the 2</a:t>
            </a:r>
            <a:r>
              <a:rPr lang="en-US" baseline="30000" dirty="0">
                <a:sym typeface="Wingdings"/>
              </a:rPr>
              <a:t>nd</a:t>
            </a:r>
            <a:r>
              <a:rPr lang="en-US" dirty="0">
                <a:sym typeface="Wingdings"/>
              </a:rPr>
              <a:t> and 3</a:t>
            </a:r>
            <a:r>
              <a:rPr lang="en-US" baseline="30000" dirty="0">
                <a:sym typeface="Wingdings"/>
              </a:rPr>
              <a:t>rd</a:t>
            </a:r>
            <a:r>
              <a:rPr lang="en-US" dirty="0">
                <a:sym typeface="Wingdings"/>
              </a:rPr>
              <a:t> terms (</a:t>
            </a:r>
            <a:r>
              <a:rPr lang="en-US" dirty="0" err="1">
                <a:sym typeface="Wingdings"/>
              </a:rPr>
              <a:t>bx</a:t>
            </a:r>
            <a:r>
              <a:rPr lang="en-US" dirty="0">
                <a:sym typeface="Wingdings"/>
              </a:rPr>
              <a:t> and c), find two factors of </a:t>
            </a:r>
            <a:r>
              <a:rPr lang="en-US" dirty="0"/>
              <a:t> 12 that add up to 7; those factors are 3 and 4: </a:t>
            </a:r>
          </a:p>
          <a:p>
            <a:pPr marL="0" indent="0">
              <a:buNone/>
            </a:pPr>
            <a:r>
              <a:rPr lang="en-US" dirty="0"/>
              <a:t>(x + 3) (x + 4) </a:t>
            </a:r>
          </a:p>
          <a:p>
            <a:pPr marL="0" indent="0">
              <a:buNone/>
            </a:pPr>
            <a:r>
              <a:rPr lang="en-US" dirty="0"/>
              <a:t>Then check by multiplying the binomials; if you end up with the original trinomial, you did it correctly: </a:t>
            </a:r>
          </a:p>
          <a:p>
            <a:pPr marL="0" indent="0">
              <a:buNone/>
            </a:pPr>
            <a:endParaRPr lang="en-US" dirty="0"/>
          </a:p>
          <a:p>
            <a:pPr marL="0" indent="0">
              <a:buNone/>
            </a:pPr>
            <a:r>
              <a:rPr lang="en-US" dirty="0"/>
              <a:t>X</a:t>
            </a:r>
            <a:r>
              <a:rPr lang="en-US" baseline="30000" dirty="0"/>
              <a:t>2</a:t>
            </a:r>
            <a:r>
              <a:rPr lang="en-US" dirty="0"/>
              <a:t> + 7x + 12 </a:t>
            </a:r>
          </a:p>
        </p:txBody>
      </p:sp>
    </p:spTree>
    <p:extLst>
      <p:ext uri="{BB962C8B-B14F-4D97-AF65-F5344CB8AC3E}">
        <p14:creationId xmlns:p14="http://schemas.microsoft.com/office/powerpoint/2010/main" val="311749135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Practice: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1.) r</a:t>
            </a:r>
            <a:r>
              <a:rPr lang="en-US" baseline="30000" dirty="0"/>
              <a:t>2</a:t>
            </a:r>
            <a:r>
              <a:rPr lang="en-US" dirty="0"/>
              <a:t> + 4r + 3 </a:t>
            </a:r>
          </a:p>
          <a:p>
            <a:pPr marL="0" indent="0">
              <a:buNone/>
            </a:pPr>
            <a:endParaRPr lang="en-US" dirty="0"/>
          </a:p>
          <a:p>
            <a:pPr marL="0" indent="0">
              <a:buNone/>
            </a:pPr>
            <a:r>
              <a:rPr lang="en-US" dirty="0"/>
              <a:t>2.) t</a:t>
            </a:r>
            <a:r>
              <a:rPr lang="en-US" baseline="30000" dirty="0"/>
              <a:t>2</a:t>
            </a:r>
            <a:r>
              <a:rPr lang="en-US" dirty="0"/>
              <a:t> – 13t + 42 </a:t>
            </a:r>
          </a:p>
          <a:p>
            <a:pPr marL="0" indent="0">
              <a:buNone/>
            </a:pPr>
            <a:endParaRPr lang="en-US" dirty="0"/>
          </a:p>
          <a:p>
            <a:pPr marL="0" indent="0">
              <a:buNone/>
            </a:pPr>
            <a:r>
              <a:rPr lang="en-US" dirty="0"/>
              <a:t>3.) n</a:t>
            </a:r>
            <a:r>
              <a:rPr lang="en-US" baseline="30000" dirty="0"/>
              <a:t>2</a:t>
            </a:r>
            <a:r>
              <a:rPr lang="en-US" dirty="0"/>
              <a:t> + 10n – 56 </a:t>
            </a:r>
          </a:p>
          <a:p>
            <a:pPr marL="0" indent="0">
              <a:buNone/>
            </a:pPr>
            <a:endParaRPr lang="en-US" dirty="0"/>
          </a:p>
          <a:p>
            <a:pPr marL="0" indent="0">
              <a:buNone/>
            </a:pPr>
            <a:r>
              <a:rPr lang="en-US" dirty="0"/>
              <a:t>4.) m</a:t>
            </a:r>
            <a:r>
              <a:rPr lang="en-US" baseline="30000" dirty="0"/>
              <a:t>2  </a:t>
            </a:r>
            <a:r>
              <a:rPr lang="en-US" dirty="0"/>
              <a:t>+ 14m – 51</a:t>
            </a:r>
          </a:p>
          <a:p>
            <a:pPr marL="0" indent="0">
              <a:buNone/>
            </a:pPr>
            <a:endParaRPr lang="en-US" dirty="0"/>
          </a:p>
          <a:p>
            <a:pPr marL="0" indent="0">
              <a:buNone/>
            </a:pPr>
            <a:r>
              <a:rPr lang="en-US" dirty="0"/>
              <a:t>5.) t</a:t>
            </a:r>
            <a:r>
              <a:rPr lang="en-US" baseline="30000" dirty="0"/>
              <a:t>2</a:t>
            </a:r>
            <a:r>
              <a:rPr lang="en-US" dirty="0"/>
              <a:t> – 10t – 75 </a:t>
            </a:r>
          </a:p>
        </p:txBody>
      </p:sp>
    </p:spTree>
    <p:extLst>
      <p:ext uri="{BB962C8B-B14F-4D97-AF65-F5344CB8AC3E}">
        <p14:creationId xmlns:p14="http://schemas.microsoft.com/office/powerpoint/2010/main" val="235083189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Factor trinomials </a:t>
            </a:r>
          </a:p>
          <a:p>
            <a:pPr marL="0" indent="0">
              <a:buNone/>
            </a:pPr>
            <a:r>
              <a:rPr lang="en-US" dirty="0">
                <a:solidFill>
                  <a:srgbClr val="FF6600"/>
                </a:solidFill>
              </a:rPr>
              <a:t>SLE: Meet or exceed CCSS</a:t>
            </a:r>
          </a:p>
          <a:p>
            <a:pPr marL="0" indent="0">
              <a:buNone/>
            </a:pPr>
            <a:endParaRPr lang="en-US" dirty="0"/>
          </a:p>
          <a:p>
            <a:pPr marL="0" indent="0">
              <a:buNone/>
            </a:pPr>
            <a:r>
              <a:rPr lang="en-US" dirty="0"/>
              <a:t>p. 521-522</a:t>
            </a:r>
          </a:p>
          <a:p>
            <a:pPr marL="0" indent="0">
              <a:buNone/>
            </a:pPr>
            <a:r>
              <a:rPr lang="en-US" dirty="0"/>
              <a:t>#3-54</a:t>
            </a:r>
          </a:p>
          <a:p>
            <a:pPr marL="0" indent="0">
              <a:buNone/>
            </a:pPr>
            <a:r>
              <a:rPr lang="en-US" dirty="0"/>
              <a:t>Multiples of 3 (3, 6, 9, 12, etc.) </a:t>
            </a:r>
          </a:p>
        </p:txBody>
      </p:sp>
    </p:spTree>
    <p:extLst>
      <p:ext uri="{BB962C8B-B14F-4D97-AF65-F5344CB8AC3E}">
        <p14:creationId xmlns:p14="http://schemas.microsoft.com/office/powerpoint/2010/main" val="57187123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9EB89-3097-4226-AE40-EC61D438AE83}"/>
              </a:ext>
            </a:extLst>
          </p:cNvPr>
          <p:cNvSpPr>
            <a:spLocks noGrp="1"/>
          </p:cNvSpPr>
          <p:nvPr>
            <p:ph type="title"/>
          </p:nvPr>
        </p:nvSpPr>
        <p:spPr/>
        <p:txBody>
          <a:bodyPr>
            <a:normAutofit/>
          </a:bodyPr>
          <a:lstStyle/>
          <a:p>
            <a:pPr algn="l"/>
            <a:r>
              <a:rPr lang="en-US" sz="3200" dirty="0">
                <a:solidFill>
                  <a:srgbClr val="FFFF00"/>
                </a:solidFill>
              </a:rPr>
              <a:t>LO: multiply/factor polynomials </a:t>
            </a:r>
            <a:br>
              <a:rPr lang="en-US" sz="3200" dirty="0">
                <a:solidFill>
                  <a:srgbClr val="FFFF00"/>
                </a:solidFill>
              </a:rPr>
            </a:br>
            <a:r>
              <a:rPr lang="en-US" sz="3200" dirty="0">
                <a:solidFill>
                  <a:srgbClr val="FFFF00"/>
                </a:solidFill>
              </a:rPr>
              <a:t>SLE: Meet or exceed CCSS</a:t>
            </a:r>
          </a:p>
        </p:txBody>
      </p:sp>
      <p:sp>
        <p:nvSpPr>
          <p:cNvPr id="3" name="Content Placeholder 2">
            <a:extLst>
              <a:ext uri="{FF2B5EF4-FFF2-40B4-BE49-F238E27FC236}">
                <a16:creationId xmlns:a16="http://schemas.microsoft.com/office/drawing/2014/main" id="{291D3D9A-575D-4881-93CA-E832D00ADACB}"/>
              </a:ext>
            </a:extLst>
          </p:cNvPr>
          <p:cNvSpPr>
            <a:spLocks noGrp="1"/>
          </p:cNvSpPr>
          <p:nvPr>
            <p:ph idx="1"/>
          </p:nvPr>
        </p:nvSpPr>
        <p:spPr/>
        <p:txBody>
          <a:bodyPr>
            <a:normAutofit lnSpcReduction="10000"/>
          </a:bodyPr>
          <a:lstStyle/>
          <a:p>
            <a:pPr marL="0" indent="0">
              <a:buNone/>
            </a:pPr>
            <a:r>
              <a:rPr lang="en-US" dirty="0">
                <a:solidFill>
                  <a:srgbClr val="FFC000"/>
                </a:solidFill>
              </a:rPr>
              <a:t>Checkpoint Quiz on Simple Factoring: </a:t>
            </a:r>
          </a:p>
          <a:p>
            <a:pPr marL="0" indent="0">
              <a:buNone/>
            </a:pPr>
            <a:r>
              <a:rPr lang="en-US" dirty="0"/>
              <a:t>Multiply: </a:t>
            </a:r>
          </a:p>
          <a:p>
            <a:pPr marL="0" indent="0">
              <a:buNone/>
            </a:pPr>
            <a:r>
              <a:rPr lang="en-US" dirty="0"/>
              <a:t>1.) (3x + 2)(3x – 7) </a:t>
            </a:r>
          </a:p>
          <a:p>
            <a:pPr marL="0" indent="0">
              <a:buNone/>
            </a:pPr>
            <a:r>
              <a:rPr lang="en-US" dirty="0"/>
              <a:t>2.) (x + 3)(2x</a:t>
            </a:r>
            <a:r>
              <a:rPr lang="en-US" baseline="30000" dirty="0"/>
              <a:t>2</a:t>
            </a:r>
            <a:r>
              <a:rPr lang="en-US" dirty="0"/>
              <a:t> + 4x – 5) </a:t>
            </a:r>
          </a:p>
          <a:p>
            <a:pPr marL="0" indent="0">
              <a:buNone/>
            </a:pPr>
            <a:r>
              <a:rPr lang="en-US" dirty="0"/>
              <a:t>Factor by finding the GCF: </a:t>
            </a:r>
          </a:p>
          <a:p>
            <a:pPr marL="0" indent="0">
              <a:buNone/>
            </a:pPr>
            <a:r>
              <a:rPr lang="en-US" dirty="0"/>
              <a:t>3.) 10x</a:t>
            </a:r>
            <a:r>
              <a:rPr lang="en-US" baseline="30000" dirty="0"/>
              <a:t>3</a:t>
            </a:r>
            <a:r>
              <a:rPr lang="en-US" dirty="0"/>
              <a:t> – 25x + 20 </a:t>
            </a:r>
          </a:p>
          <a:p>
            <a:pPr marL="0" indent="0">
              <a:buNone/>
            </a:pPr>
            <a:r>
              <a:rPr lang="en-US" dirty="0"/>
              <a:t>4.) 24x</a:t>
            </a:r>
            <a:r>
              <a:rPr lang="en-US" baseline="30000" dirty="0"/>
              <a:t>3</a:t>
            </a:r>
            <a:r>
              <a:rPr lang="en-US" dirty="0"/>
              <a:t> – 96x</a:t>
            </a:r>
            <a:r>
              <a:rPr lang="en-US" baseline="30000" dirty="0"/>
              <a:t>2</a:t>
            </a:r>
            <a:r>
              <a:rPr lang="en-US" dirty="0"/>
              <a:t> + 48 x </a:t>
            </a:r>
          </a:p>
          <a:p>
            <a:pPr marL="0" indent="0">
              <a:buNone/>
            </a:pPr>
            <a:r>
              <a:rPr lang="en-US" dirty="0"/>
              <a:t>5.) 6a</a:t>
            </a:r>
            <a:r>
              <a:rPr lang="en-US" baseline="30000" dirty="0"/>
              <a:t>2</a:t>
            </a:r>
            <a:r>
              <a:rPr lang="en-US" dirty="0"/>
              <a:t> – 8a </a:t>
            </a:r>
          </a:p>
        </p:txBody>
      </p:sp>
    </p:spTree>
    <p:extLst>
      <p:ext uri="{BB962C8B-B14F-4D97-AF65-F5344CB8AC3E}">
        <p14:creationId xmlns:p14="http://schemas.microsoft.com/office/powerpoint/2010/main" val="232818688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lnSpcReduction="10000"/>
          </a:bodyPr>
          <a:lstStyle/>
          <a:p>
            <a:pPr marL="0" indent="0">
              <a:buNone/>
            </a:pPr>
            <a:r>
              <a:rPr lang="en-US" dirty="0"/>
              <a:t>1.) solve: 7x + 6y = 33</a:t>
            </a:r>
          </a:p>
          <a:p>
            <a:pPr marL="0" indent="0">
              <a:buNone/>
            </a:pPr>
            <a:r>
              <a:rPr lang="en-US" dirty="0"/>
              <a:t>                 4x – 12 y = -12 </a:t>
            </a:r>
          </a:p>
          <a:p>
            <a:pPr marL="0" indent="0">
              <a:buNone/>
            </a:pPr>
            <a:endParaRPr lang="en-US" dirty="0"/>
          </a:p>
          <a:p>
            <a:pPr marL="0" indent="0">
              <a:buNone/>
            </a:pPr>
            <a:r>
              <a:rPr lang="en-US" dirty="0"/>
              <a:t>2.) Factor using GCF: 9m</a:t>
            </a:r>
            <a:r>
              <a:rPr lang="en-US" baseline="30000" dirty="0"/>
              <a:t>12</a:t>
            </a:r>
            <a:r>
              <a:rPr lang="en-US" dirty="0"/>
              <a:t> – 36m</a:t>
            </a:r>
            <a:r>
              <a:rPr lang="en-US" baseline="30000" dirty="0"/>
              <a:t>7</a:t>
            </a:r>
            <a:r>
              <a:rPr lang="en-US" dirty="0"/>
              <a:t> + 81m</a:t>
            </a:r>
            <a:r>
              <a:rPr lang="en-US" baseline="30000" dirty="0"/>
              <a:t>5</a:t>
            </a:r>
            <a:endParaRPr lang="en-US" dirty="0"/>
          </a:p>
          <a:p>
            <a:pPr marL="0" indent="0">
              <a:buNone/>
            </a:pPr>
            <a:endParaRPr lang="en-US" dirty="0"/>
          </a:p>
          <a:p>
            <a:pPr marL="0" indent="0">
              <a:buNone/>
            </a:pPr>
            <a:r>
              <a:rPr lang="en-US" dirty="0"/>
              <a:t>3.) Multiply: (2x + 3)(x – 7) </a:t>
            </a:r>
          </a:p>
          <a:p>
            <a:pPr marL="0" indent="0">
              <a:buNone/>
            </a:pPr>
            <a:endParaRPr lang="en-US" dirty="0"/>
          </a:p>
          <a:p>
            <a:pPr marL="0" indent="0">
              <a:buNone/>
            </a:pPr>
            <a:r>
              <a:rPr lang="en-US" dirty="0"/>
              <a:t>4.) Factor: p</a:t>
            </a:r>
            <a:r>
              <a:rPr lang="en-US" baseline="30000" dirty="0"/>
              <a:t>2</a:t>
            </a:r>
            <a:r>
              <a:rPr lang="en-US" dirty="0"/>
              <a:t> – 15p + 54 </a:t>
            </a:r>
          </a:p>
        </p:txBody>
      </p:sp>
    </p:spTree>
    <p:extLst>
      <p:ext uri="{BB962C8B-B14F-4D97-AF65-F5344CB8AC3E}">
        <p14:creationId xmlns:p14="http://schemas.microsoft.com/office/powerpoint/2010/main" val="116921259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Factor trinomials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p:txBody>
          <a:bodyPr/>
          <a:lstStyle/>
          <a:p>
            <a:pPr marL="0" indent="0">
              <a:buNone/>
            </a:pPr>
            <a:r>
              <a:rPr lang="en-US" dirty="0"/>
              <a:t>Factor these trinomials: </a:t>
            </a:r>
          </a:p>
          <a:p>
            <a:pPr marL="0" indent="0">
              <a:buNone/>
            </a:pPr>
            <a:r>
              <a:rPr lang="en-US" dirty="0"/>
              <a:t>1.) 2n</a:t>
            </a:r>
            <a:r>
              <a:rPr lang="en-US" baseline="30000" dirty="0"/>
              <a:t>2</a:t>
            </a:r>
            <a:r>
              <a:rPr lang="en-US" dirty="0"/>
              <a:t> + 15n + 7 </a:t>
            </a:r>
          </a:p>
          <a:p>
            <a:pPr marL="0" indent="0">
              <a:buNone/>
            </a:pPr>
            <a:r>
              <a:rPr lang="en-US" dirty="0"/>
              <a:t>2.) 6t</a:t>
            </a:r>
            <a:r>
              <a:rPr lang="en-US" baseline="30000" dirty="0"/>
              <a:t> 2</a:t>
            </a:r>
            <a:r>
              <a:rPr lang="en-US" dirty="0"/>
              <a:t> + 25t + 11</a:t>
            </a:r>
          </a:p>
          <a:p>
            <a:pPr marL="0" indent="0">
              <a:buNone/>
            </a:pPr>
            <a:r>
              <a:rPr lang="en-US" dirty="0"/>
              <a:t>3.) 8y</a:t>
            </a:r>
            <a:r>
              <a:rPr lang="en-US" baseline="30000" dirty="0"/>
              <a:t>2</a:t>
            </a:r>
            <a:r>
              <a:rPr lang="en-US" dirty="0"/>
              <a:t> + 30y + 13 </a:t>
            </a:r>
          </a:p>
          <a:p>
            <a:pPr marL="0" indent="0">
              <a:buNone/>
            </a:pPr>
            <a:r>
              <a:rPr lang="en-US" dirty="0"/>
              <a:t>4.) 2x</a:t>
            </a:r>
            <a:r>
              <a:rPr lang="en-US" baseline="30000" dirty="0"/>
              <a:t>2</a:t>
            </a:r>
            <a:r>
              <a:rPr lang="en-US" dirty="0"/>
              <a:t> – 11x – 21 </a:t>
            </a:r>
          </a:p>
          <a:p>
            <a:pPr marL="0" indent="0">
              <a:buNone/>
            </a:pPr>
            <a:r>
              <a:rPr lang="en-US" dirty="0"/>
              <a:t>5.) 25x</a:t>
            </a:r>
            <a:r>
              <a:rPr lang="en-US" baseline="30000" dirty="0"/>
              <a:t>2</a:t>
            </a:r>
            <a:r>
              <a:rPr lang="en-US" dirty="0"/>
              <a:t> – 10x – 15 </a:t>
            </a:r>
          </a:p>
        </p:txBody>
      </p:sp>
    </p:spTree>
    <p:extLst>
      <p:ext uri="{BB962C8B-B14F-4D97-AF65-F5344CB8AC3E}">
        <p14:creationId xmlns:p14="http://schemas.microsoft.com/office/powerpoint/2010/main" val="429473709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Factor trinomials </a:t>
            </a:r>
            <a:br>
              <a:rPr lang="en-US" dirty="0">
                <a:solidFill>
                  <a:srgbClr val="FF6600"/>
                </a:solidFill>
              </a:rPr>
            </a:br>
            <a:r>
              <a:rPr lang="en-US" dirty="0">
                <a:solidFill>
                  <a:srgbClr val="FF6600"/>
                </a:solidFill>
              </a:rPr>
              <a:t>SLE: Meet or exceed CCSS</a:t>
            </a:r>
          </a:p>
          <a:p>
            <a:pPr marL="0" indent="0">
              <a:buNone/>
            </a:pPr>
            <a:endParaRPr lang="en-US" dirty="0">
              <a:solidFill>
                <a:srgbClr val="FF6600"/>
              </a:solidFill>
            </a:endParaRPr>
          </a:p>
          <a:p>
            <a:pPr marL="0" indent="0">
              <a:buNone/>
            </a:pPr>
            <a:r>
              <a:rPr lang="en-US" dirty="0">
                <a:solidFill>
                  <a:srgbClr val="FFFFFF"/>
                </a:solidFill>
              </a:rPr>
              <a:t>p. 525-526 </a:t>
            </a:r>
          </a:p>
          <a:p>
            <a:pPr marL="0" indent="0">
              <a:buNone/>
            </a:pPr>
            <a:r>
              <a:rPr lang="en-US" dirty="0">
                <a:solidFill>
                  <a:srgbClr val="FFFFFF"/>
                </a:solidFill>
              </a:rPr>
              <a:t>#2-26 even, 39- 41 all </a:t>
            </a:r>
          </a:p>
        </p:txBody>
      </p:sp>
    </p:spTree>
    <p:extLst>
      <p:ext uri="{BB962C8B-B14F-4D97-AF65-F5344CB8AC3E}">
        <p14:creationId xmlns:p14="http://schemas.microsoft.com/office/powerpoint/2010/main" val="59915799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Happy National Ding a Ling Day!</a:t>
            </a:r>
          </a:p>
        </p:txBody>
      </p:sp>
      <p:sp>
        <p:nvSpPr>
          <p:cNvPr id="3" name="Content Placeholder 2"/>
          <p:cNvSpPr>
            <a:spLocks noGrp="1"/>
          </p:cNvSpPr>
          <p:nvPr>
            <p:ph idx="1"/>
          </p:nvPr>
        </p:nvSpPr>
        <p:spPr/>
        <p:txBody>
          <a:bodyPr/>
          <a:lstStyle/>
          <a:p>
            <a:pPr marL="0" indent="0">
              <a:buNone/>
            </a:pPr>
            <a:r>
              <a:rPr lang="en-US" dirty="0"/>
              <a:t>1.) Write product in scientific notation: </a:t>
            </a:r>
          </a:p>
          <a:p>
            <a:pPr marL="0" indent="0">
              <a:buNone/>
            </a:pPr>
            <a:r>
              <a:rPr lang="en-US" dirty="0"/>
              <a:t>      (4.6 x 10</a:t>
            </a:r>
            <a:r>
              <a:rPr lang="en-US" baseline="30000" dirty="0"/>
              <a:t>12</a:t>
            </a:r>
            <a:r>
              <a:rPr lang="en-US" dirty="0"/>
              <a:t>) (5.5 x 10</a:t>
            </a:r>
            <a:r>
              <a:rPr lang="en-US" baseline="30000" dirty="0"/>
              <a:t>-5</a:t>
            </a:r>
            <a:r>
              <a:rPr lang="en-US" dirty="0"/>
              <a:t>) </a:t>
            </a:r>
          </a:p>
          <a:p>
            <a:pPr marL="0" indent="0">
              <a:buNone/>
            </a:pPr>
            <a:endParaRPr lang="en-US" dirty="0"/>
          </a:p>
          <a:p>
            <a:pPr marL="0" indent="0">
              <a:buNone/>
            </a:pPr>
            <a:r>
              <a:rPr lang="en-US" dirty="0"/>
              <a:t>2.) Factor: 7x</a:t>
            </a:r>
            <a:r>
              <a:rPr lang="en-US" baseline="30000" dirty="0"/>
              <a:t>2</a:t>
            </a:r>
            <a:r>
              <a:rPr lang="en-US" dirty="0"/>
              <a:t> – 30x + 27 </a:t>
            </a:r>
          </a:p>
          <a:p>
            <a:pPr marL="0" indent="0">
              <a:buNone/>
            </a:pPr>
            <a:endParaRPr lang="en-US" dirty="0"/>
          </a:p>
          <a:p>
            <a:pPr marL="0" indent="0">
              <a:buNone/>
            </a:pPr>
            <a:r>
              <a:rPr lang="en-US" dirty="0"/>
              <a:t>3.) A smooth column is 10m high and has a diameter of 2m. What is the surface area of the column? </a:t>
            </a:r>
          </a:p>
        </p:txBody>
      </p:sp>
    </p:spTree>
    <p:extLst>
      <p:ext uri="{BB962C8B-B14F-4D97-AF65-F5344CB8AC3E}">
        <p14:creationId xmlns:p14="http://schemas.microsoft.com/office/powerpoint/2010/main" val="2036424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Zero and undefined slope: </a:t>
            </a:r>
          </a:p>
          <a:p>
            <a:pPr marL="0" indent="0">
              <a:buNone/>
            </a:pPr>
            <a:r>
              <a:rPr lang="en-US" dirty="0"/>
              <a:t> The slope of a line that passes through (2, 4) and (2, 1) is 4 -1/ 2-2 = 3/0. 3/0 is undefined, and so is the slope. </a:t>
            </a:r>
          </a:p>
          <a:p>
            <a:pPr marL="0" indent="0">
              <a:buNone/>
            </a:pPr>
            <a:endParaRPr lang="en-US" dirty="0"/>
          </a:p>
          <a:p>
            <a:pPr marL="0" indent="0">
              <a:buNone/>
            </a:pPr>
            <a:r>
              <a:rPr lang="en-US" dirty="0"/>
              <a:t>The slope of a line that passes through (3, 4) and (5,4) is 0/-2, or 0. The slope of this flat line is zero. </a:t>
            </a:r>
          </a:p>
        </p:txBody>
      </p:sp>
    </p:spTree>
    <p:extLst>
      <p:ext uri="{BB962C8B-B14F-4D97-AF65-F5344CB8AC3E}">
        <p14:creationId xmlns:p14="http://schemas.microsoft.com/office/powerpoint/2010/main" val="107182902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More factoring fun! </a:t>
            </a:r>
          </a:p>
        </p:txBody>
      </p:sp>
      <p:sp>
        <p:nvSpPr>
          <p:cNvPr id="3" name="Content Placeholder 2"/>
          <p:cNvSpPr>
            <a:spLocks noGrp="1"/>
          </p:cNvSpPr>
          <p:nvPr>
            <p:ph idx="1"/>
          </p:nvPr>
        </p:nvSpPr>
        <p:spPr/>
        <p:txBody>
          <a:bodyPr/>
          <a:lstStyle/>
          <a:p>
            <a:pPr marL="0" indent="0">
              <a:buNone/>
            </a:pPr>
            <a:r>
              <a:rPr lang="en-US" dirty="0"/>
              <a:t>1.) 2t</a:t>
            </a:r>
            <a:r>
              <a:rPr lang="en-US" baseline="30000" dirty="0"/>
              <a:t>2</a:t>
            </a:r>
            <a:r>
              <a:rPr lang="en-US" dirty="0"/>
              <a:t> – t – 3 </a:t>
            </a:r>
          </a:p>
          <a:p>
            <a:pPr marL="0" indent="0">
              <a:buNone/>
            </a:pPr>
            <a:r>
              <a:rPr lang="en-US" dirty="0"/>
              <a:t>2.) 2x</a:t>
            </a:r>
            <a:r>
              <a:rPr lang="en-US" baseline="30000" dirty="0"/>
              <a:t>2</a:t>
            </a:r>
            <a:r>
              <a:rPr lang="en-US" dirty="0"/>
              <a:t> – 11x – 21 </a:t>
            </a:r>
          </a:p>
          <a:p>
            <a:pPr marL="0" indent="0">
              <a:buNone/>
            </a:pPr>
            <a:r>
              <a:rPr lang="en-US" dirty="0"/>
              <a:t>3.) x</a:t>
            </a:r>
            <a:r>
              <a:rPr lang="en-US" baseline="30000" dirty="0"/>
              <a:t>2</a:t>
            </a:r>
            <a:r>
              <a:rPr lang="en-US" dirty="0"/>
              <a:t> + 8x + 16 </a:t>
            </a:r>
          </a:p>
          <a:p>
            <a:pPr marL="0" indent="0">
              <a:buNone/>
            </a:pPr>
            <a:r>
              <a:rPr lang="en-US" dirty="0"/>
              <a:t>4.) 9x</a:t>
            </a:r>
            <a:r>
              <a:rPr lang="en-US" baseline="30000" dirty="0"/>
              <a:t>2</a:t>
            </a:r>
            <a:r>
              <a:rPr lang="en-US" dirty="0"/>
              <a:t> + 12x + 4 </a:t>
            </a:r>
          </a:p>
          <a:p>
            <a:pPr marL="0" indent="0">
              <a:buNone/>
            </a:pPr>
            <a:r>
              <a:rPr lang="en-US" dirty="0"/>
              <a:t>5.) 56x</a:t>
            </a:r>
            <a:r>
              <a:rPr lang="en-US" baseline="30000" dirty="0"/>
              <a:t>3</a:t>
            </a:r>
            <a:r>
              <a:rPr lang="en-US" dirty="0"/>
              <a:t> + 43x</a:t>
            </a:r>
            <a:r>
              <a:rPr lang="en-US" baseline="30000" dirty="0"/>
              <a:t>2</a:t>
            </a:r>
            <a:r>
              <a:rPr lang="en-US" dirty="0"/>
              <a:t> + 5x </a:t>
            </a:r>
          </a:p>
          <a:p>
            <a:pPr marL="0" indent="0">
              <a:buNone/>
            </a:pPr>
            <a:r>
              <a:rPr lang="en-US" dirty="0"/>
              <a:t>6.) 54p</a:t>
            </a:r>
            <a:r>
              <a:rPr lang="en-US" baseline="30000" dirty="0"/>
              <a:t>2</a:t>
            </a:r>
            <a:r>
              <a:rPr lang="en-US" dirty="0"/>
              <a:t> + 87p + 28 </a:t>
            </a:r>
          </a:p>
        </p:txBody>
      </p:sp>
    </p:spTree>
    <p:extLst>
      <p:ext uri="{BB962C8B-B14F-4D97-AF65-F5344CB8AC3E}">
        <p14:creationId xmlns:p14="http://schemas.microsoft.com/office/powerpoint/2010/main" val="362834970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1.) Simplify: (x</a:t>
            </a:r>
            <a:r>
              <a:rPr lang="en-US" baseline="30000" dirty="0"/>
              <a:t>3</a:t>
            </a:r>
            <a:r>
              <a:rPr lang="en-US" dirty="0"/>
              <a:t>)(x</a:t>
            </a:r>
            <a:r>
              <a:rPr lang="en-US" baseline="30000" dirty="0"/>
              <a:t>7</a:t>
            </a:r>
            <a:r>
              <a:rPr lang="en-US" dirty="0"/>
              <a:t>)</a:t>
            </a:r>
            <a:r>
              <a:rPr lang="en-US" baseline="30000" dirty="0"/>
              <a:t>-2</a:t>
            </a:r>
            <a:endParaRPr lang="en-US" dirty="0"/>
          </a:p>
          <a:p>
            <a:pPr marL="0" indent="0">
              <a:buNone/>
            </a:pPr>
            <a:endParaRPr lang="en-US" dirty="0"/>
          </a:p>
          <a:p>
            <a:pPr marL="0" indent="0">
              <a:buNone/>
            </a:pPr>
            <a:r>
              <a:rPr lang="en-US" dirty="0"/>
              <a:t>2.) Factor: y</a:t>
            </a:r>
            <a:r>
              <a:rPr lang="en-US" baseline="30000" dirty="0"/>
              <a:t>2</a:t>
            </a:r>
            <a:r>
              <a:rPr lang="en-US" dirty="0"/>
              <a:t> – 16y + 64 </a:t>
            </a:r>
          </a:p>
          <a:p>
            <a:pPr marL="0" indent="0">
              <a:buNone/>
            </a:pPr>
            <a:endParaRPr lang="en-US" dirty="0"/>
          </a:p>
          <a:p>
            <a:pPr marL="0" indent="0">
              <a:buNone/>
            </a:pPr>
            <a:r>
              <a:rPr lang="en-US" dirty="0"/>
              <a:t>3.) Solve: 8x + 2y = 50 </a:t>
            </a:r>
          </a:p>
          <a:p>
            <a:pPr marL="0" indent="0">
              <a:buNone/>
            </a:pPr>
            <a:r>
              <a:rPr lang="en-US" dirty="0"/>
              <a:t>                  y = -4x + 25 </a:t>
            </a:r>
          </a:p>
          <a:p>
            <a:pPr marL="0" indent="0">
              <a:buNone/>
            </a:pPr>
            <a:r>
              <a:rPr lang="en-US" dirty="0"/>
              <a:t>4.) Factor: 2w</a:t>
            </a:r>
            <a:r>
              <a:rPr lang="en-US" baseline="30000" dirty="0"/>
              <a:t>3</a:t>
            </a:r>
            <a:r>
              <a:rPr lang="en-US" dirty="0"/>
              <a:t> + w</a:t>
            </a:r>
            <a:r>
              <a:rPr lang="en-US" baseline="30000" dirty="0"/>
              <a:t>2</a:t>
            </a:r>
            <a:r>
              <a:rPr lang="en-US" dirty="0"/>
              <a:t> + 14w + 7 </a:t>
            </a:r>
          </a:p>
        </p:txBody>
      </p:sp>
    </p:spTree>
    <p:extLst>
      <p:ext uri="{BB962C8B-B14F-4D97-AF65-F5344CB8AC3E}">
        <p14:creationId xmlns:p14="http://schemas.microsoft.com/office/powerpoint/2010/main" val="313778975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LO: Factor four-term polynomials </a:t>
            </a:r>
            <a:br>
              <a:rPr lang="en-US" sz="3200" dirty="0"/>
            </a:br>
            <a:r>
              <a:rPr lang="en-US" sz="3200" dirty="0"/>
              <a:t>SLE: Meet or exceed CCSS</a:t>
            </a:r>
          </a:p>
        </p:txBody>
      </p:sp>
      <p:sp>
        <p:nvSpPr>
          <p:cNvPr id="3" name="Content Placeholder 2"/>
          <p:cNvSpPr>
            <a:spLocks noGrp="1"/>
          </p:cNvSpPr>
          <p:nvPr>
            <p:ph idx="1"/>
          </p:nvPr>
        </p:nvSpPr>
        <p:spPr/>
        <p:txBody>
          <a:bodyPr>
            <a:normAutofit fontScale="92500"/>
          </a:bodyPr>
          <a:lstStyle/>
          <a:p>
            <a:pPr marL="0" indent="0">
              <a:buNone/>
            </a:pPr>
            <a:r>
              <a:rPr lang="en-US" dirty="0"/>
              <a:t>How to factor by grouping: </a:t>
            </a:r>
          </a:p>
          <a:p>
            <a:pPr marL="0" indent="0">
              <a:buNone/>
            </a:pPr>
            <a:r>
              <a:rPr lang="en-US" dirty="0"/>
              <a:t>4n</a:t>
            </a:r>
            <a:r>
              <a:rPr lang="en-US" baseline="30000" dirty="0"/>
              <a:t>3</a:t>
            </a:r>
            <a:r>
              <a:rPr lang="en-US" dirty="0"/>
              <a:t> + 8n</a:t>
            </a:r>
            <a:r>
              <a:rPr lang="en-US" baseline="30000" dirty="0"/>
              <a:t>2</a:t>
            </a:r>
            <a:r>
              <a:rPr lang="en-US" dirty="0"/>
              <a:t> – 5n – 10  </a:t>
            </a:r>
          </a:p>
          <a:p>
            <a:pPr marL="0" indent="0">
              <a:buNone/>
            </a:pPr>
            <a:r>
              <a:rPr lang="en-US" dirty="0"/>
              <a:t>Step 1: factor the GCF from each set of two terms: </a:t>
            </a:r>
          </a:p>
          <a:p>
            <a:pPr marL="0" indent="0">
              <a:buNone/>
            </a:pPr>
            <a:r>
              <a:rPr lang="en-US" dirty="0">
                <a:solidFill>
                  <a:srgbClr val="FF6600"/>
                </a:solidFill>
              </a:rPr>
              <a:t>4n</a:t>
            </a:r>
            <a:r>
              <a:rPr lang="en-US" baseline="30000" dirty="0">
                <a:solidFill>
                  <a:srgbClr val="FF6600"/>
                </a:solidFill>
              </a:rPr>
              <a:t>2</a:t>
            </a:r>
            <a:r>
              <a:rPr lang="en-US" dirty="0">
                <a:solidFill>
                  <a:srgbClr val="CCFFCC"/>
                </a:solidFill>
              </a:rPr>
              <a:t>(n + 2) </a:t>
            </a:r>
            <a:r>
              <a:rPr lang="en-US" dirty="0">
                <a:solidFill>
                  <a:srgbClr val="FF6600"/>
                </a:solidFill>
              </a:rPr>
              <a:t>– 5</a:t>
            </a:r>
            <a:r>
              <a:rPr lang="en-US" dirty="0">
                <a:solidFill>
                  <a:srgbClr val="CCFFCC"/>
                </a:solidFill>
              </a:rPr>
              <a:t>(n + 2) </a:t>
            </a:r>
          </a:p>
          <a:p>
            <a:pPr marL="0" indent="0">
              <a:buNone/>
            </a:pPr>
            <a:r>
              <a:rPr lang="en-US" dirty="0"/>
              <a:t>Step 2: factor out (n + 2): </a:t>
            </a:r>
          </a:p>
          <a:p>
            <a:pPr marL="0" indent="0">
              <a:buNone/>
            </a:pPr>
            <a:r>
              <a:rPr lang="en-US" dirty="0">
                <a:solidFill>
                  <a:srgbClr val="FF6600"/>
                </a:solidFill>
              </a:rPr>
              <a:t>(4n</a:t>
            </a:r>
            <a:r>
              <a:rPr lang="en-US" baseline="30000" dirty="0">
                <a:solidFill>
                  <a:srgbClr val="FF6600"/>
                </a:solidFill>
              </a:rPr>
              <a:t>2</a:t>
            </a:r>
            <a:r>
              <a:rPr lang="en-US" dirty="0">
                <a:solidFill>
                  <a:srgbClr val="FF6600"/>
                </a:solidFill>
              </a:rPr>
              <a:t> -5) </a:t>
            </a:r>
            <a:r>
              <a:rPr lang="en-US" dirty="0">
                <a:solidFill>
                  <a:srgbClr val="CCFFCC"/>
                </a:solidFill>
              </a:rPr>
              <a:t>(n + 2) </a:t>
            </a:r>
          </a:p>
          <a:p>
            <a:pPr marL="0" indent="0">
              <a:buNone/>
            </a:pPr>
            <a:r>
              <a:rPr lang="en-US" dirty="0">
                <a:solidFill>
                  <a:srgbClr val="FFFFFF"/>
                </a:solidFill>
              </a:rPr>
              <a:t>Step 3: Check using foil: </a:t>
            </a:r>
          </a:p>
          <a:p>
            <a:pPr marL="0" indent="0">
              <a:buNone/>
            </a:pPr>
            <a:r>
              <a:rPr lang="en-US" dirty="0">
                <a:solidFill>
                  <a:srgbClr val="FFFFFF"/>
                </a:solidFill>
              </a:rPr>
              <a:t>4n</a:t>
            </a:r>
            <a:r>
              <a:rPr lang="en-US" baseline="30000" dirty="0">
                <a:solidFill>
                  <a:srgbClr val="FFFFFF"/>
                </a:solidFill>
              </a:rPr>
              <a:t>3</a:t>
            </a:r>
            <a:r>
              <a:rPr lang="en-US" dirty="0">
                <a:solidFill>
                  <a:srgbClr val="FFFFFF"/>
                </a:solidFill>
              </a:rPr>
              <a:t> + 8n</a:t>
            </a:r>
            <a:r>
              <a:rPr lang="en-US" baseline="30000" dirty="0">
                <a:solidFill>
                  <a:srgbClr val="FFFFFF"/>
                </a:solidFill>
              </a:rPr>
              <a:t>2</a:t>
            </a:r>
            <a:r>
              <a:rPr lang="en-US" dirty="0">
                <a:solidFill>
                  <a:srgbClr val="FFFFFF"/>
                </a:solidFill>
              </a:rPr>
              <a:t> – 5n – 10 </a:t>
            </a:r>
            <a:r>
              <a:rPr lang="en-US" dirty="0">
                <a:solidFill>
                  <a:srgbClr val="FFFFFF"/>
                </a:solidFill>
                <a:latin typeface="Zapf Dingbats"/>
                <a:ea typeface="Zapf Dingbats"/>
                <a:cs typeface="Zapf Dingbats"/>
                <a:sym typeface="Zapf Dingbats"/>
              </a:rPr>
              <a:t>✔</a:t>
            </a:r>
            <a:endParaRPr lang="en-US" dirty="0">
              <a:solidFill>
                <a:srgbClr val="FFFFFF"/>
              </a:solidFill>
            </a:endParaRPr>
          </a:p>
        </p:txBody>
      </p:sp>
    </p:spTree>
    <p:extLst>
      <p:ext uri="{BB962C8B-B14F-4D97-AF65-F5344CB8AC3E}">
        <p14:creationId xmlns:p14="http://schemas.microsoft.com/office/powerpoint/2010/main" val="101720140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Practice: </a:t>
            </a:r>
          </a:p>
        </p:txBody>
      </p:sp>
      <p:sp>
        <p:nvSpPr>
          <p:cNvPr id="3" name="Content Placeholder 2"/>
          <p:cNvSpPr>
            <a:spLocks noGrp="1"/>
          </p:cNvSpPr>
          <p:nvPr>
            <p:ph idx="1"/>
          </p:nvPr>
        </p:nvSpPr>
        <p:spPr/>
        <p:txBody>
          <a:bodyPr/>
          <a:lstStyle/>
          <a:p>
            <a:pPr marL="0" indent="0">
              <a:buNone/>
            </a:pPr>
            <a:r>
              <a:rPr lang="en-US" dirty="0"/>
              <a:t>1.) 5t</a:t>
            </a:r>
            <a:r>
              <a:rPr lang="en-US" baseline="30000" dirty="0"/>
              <a:t>4</a:t>
            </a:r>
            <a:r>
              <a:rPr lang="en-US" dirty="0"/>
              <a:t> + 20t</a:t>
            </a:r>
            <a:r>
              <a:rPr lang="en-US" baseline="30000" dirty="0"/>
              <a:t>3</a:t>
            </a:r>
            <a:r>
              <a:rPr lang="en-US" dirty="0"/>
              <a:t> + 6t + 24 </a:t>
            </a:r>
          </a:p>
          <a:p>
            <a:pPr marL="0" indent="0">
              <a:buNone/>
            </a:pPr>
            <a:r>
              <a:rPr lang="en-US" dirty="0"/>
              <a:t>2.) 2w</a:t>
            </a:r>
            <a:r>
              <a:rPr lang="en-US" baseline="30000" dirty="0"/>
              <a:t>3</a:t>
            </a:r>
            <a:r>
              <a:rPr lang="en-US" dirty="0"/>
              <a:t> + w</a:t>
            </a:r>
            <a:r>
              <a:rPr lang="en-US" baseline="30000" dirty="0"/>
              <a:t>2</a:t>
            </a:r>
            <a:r>
              <a:rPr lang="en-US" dirty="0"/>
              <a:t> – 14w – 7 </a:t>
            </a:r>
          </a:p>
          <a:p>
            <a:pPr marL="0" indent="0">
              <a:buNone/>
            </a:pPr>
            <a:r>
              <a:rPr lang="en-US" dirty="0"/>
              <a:t>3.) 14w</a:t>
            </a:r>
            <a:r>
              <a:rPr lang="en-US" baseline="30000" dirty="0"/>
              <a:t>3</a:t>
            </a:r>
            <a:r>
              <a:rPr lang="en-US" dirty="0"/>
              <a:t> + 49 w</a:t>
            </a:r>
            <a:r>
              <a:rPr lang="en-US" baseline="30000" dirty="0"/>
              <a:t>2</a:t>
            </a:r>
            <a:r>
              <a:rPr lang="en-US" dirty="0"/>
              <a:t> – 8w – 28 </a:t>
            </a:r>
          </a:p>
          <a:p>
            <a:pPr marL="0" indent="0">
              <a:buNone/>
            </a:pPr>
            <a:r>
              <a:rPr lang="en-US" dirty="0"/>
              <a:t>4.) 2m</a:t>
            </a:r>
            <a:r>
              <a:rPr lang="en-US" baseline="30000" dirty="0"/>
              <a:t>3 </a:t>
            </a:r>
            <a:r>
              <a:rPr lang="en-US" dirty="0"/>
              <a:t>– 32m</a:t>
            </a:r>
            <a:r>
              <a:rPr lang="en-US" baseline="30000" dirty="0"/>
              <a:t>2</a:t>
            </a:r>
            <a:r>
              <a:rPr lang="en-US" dirty="0"/>
              <a:t> – m + 16 </a:t>
            </a:r>
          </a:p>
          <a:p>
            <a:pPr marL="0" indent="0">
              <a:buNone/>
            </a:pPr>
            <a:r>
              <a:rPr lang="en-US" dirty="0"/>
              <a:t>5.) 25x</a:t>
            </a:r>
            <a:r>
              <a:rPr lang="en-US" baseline="30000" dirty="0"/>
              <a:t>3</a:t>
            </a:r>
            <a:r>
              <a:rPr lang="en-US" dirty="0"/>
              <a:t> – x</a:t>
            </a:r>
            <a:r>
              <a:rPr lang="en-US" baseline="30000" dirty="0"/>
              <a:t>2 </a:t>
            </a:r>
            <a:r>
              <a:rPr lang="en-US" dirty="0"/>
              <a:t> - 50x  + 2 </a:t>
            </a:r>
          </a:p>
        </p:txBody>
      </p:sp>
    </p:spTree>
    <p:extLst>
      <p:ext uri="{BB962C8B-B14F-4D97-AF65-F5344CB8AC3E}">
        <p14:creationId xmlns:p14="http://schemas.microsoft.com/office/powerpoint/2010/main" val="128415075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Factor four-term polynomials </a:t>
            </a:r>
          </a:p>
          <a:p>
            <a:pPr marL="0" indent="0">
              <a:buNone/>
            </a:pPr>
            <a:r>
              <a:rPr lang="en-US" dirty="0">
                <a:solidFill>
                  <a:srgbClr val="FF6600"/>
                </a:solidFill>
              </a:rPr>
              <a:t>SLE: Meet or exceed CCSS</a:t>
            </a:r>
          </a:p>
          <a:p>
            <a:pPr marL="0" indent="0">
              <a:buNone/>
            </a:pPr>
            <a:endParaRPr lang="en-US" dirty="0"/>
          </a:p>
          <a:p>
            <a:pPr marL="0" indent="0">
              <a:buNone/>
            </a:pPr>
            <a:r>
              <a:rPr lang="en-US" dirty="0"/>
              <a:t>p. 537 #1-16 all </a:t>
            </a:r>
          </a:p>
        </p:txBody>
      </p:sp>
    </p:spTree>
    <p:extLst>
      <p:ext uri="{BB962C8B-B14F-4D97-AF65-F5344CB8AC3E}">
        <p14:creationId xmlns:p14="http://schemas.microsoft.com/office/powerpoint/2010/main" val="387555675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Factor polynomials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p:txBody>
          <a:bodyPr>
            <a:normAutofit lnSpcReduction="10000"/>
          </a:bodyPr>
          <a:lstStyle/>
          <a:p>
            <a:pPr marL="0" indent="0">
              <a:buNone/>
            </a:pPr>
            <a:r>
              <a:rPr lang="en-US" dirty="0">
                <a:solidFill>
                  <a:srgbClr val="FF6600"/>
                </a:solidFill>
              </a:rPr>
              <a:t>Good morning:  </a:t>
            </a:r>
          </a:p>
          <a:p>
            <a:pPr marL="0" indent="0">
              <a:buNone/>
            </a:pPr>
            <a:endParaRPr lang="en-US" dirty="0"/>
          </a:p>
          <a:p>
            <a:pPr marL="0" indent="0">
              <a:buNone/>
            </a:pPr>
            <a:r>
              <a:rPr lang="en-US" dirty="0"/>
              <a:t>1.) x</a:t>
            </a:r>
            <a:r>
              <a:rPr lang="en-US" baseline="30000" dirty="0"/>
              <a:t>2</a:t>
            </a:r>
            <a:r>
              <a:rPr lang="en-US" dirty="0"/>
              <a:t> + 6x + 8 </a:t>
            </a:r>
          </a:p>
          <a:p>
            <a:pPr marL="0" indent="0">
              <a:buNone/>
            </a:pPr>
            <a:r>
              <a:rPr lang="en-US" dirty="0"/>
              <a:t>2.) r</a:t>
            </a:r>
            <a:r>
              <a:rPr lang="en-US" baseline="30000" dirty="0"/>
              <a:t>2</a:t>
            </a:r>
            <a:r>
              <a:rPr lang="en-US" dirty="0"/>
              <a:t> – 14r – 51 </a:t>
            </a:r>
          </a:p>
          <a:p>
            <a:pPr marL="0" indent="0">
              <a:buNone/>
            </a:pPr>
            <a:r>
              <a:rPr lang="en-US" dirty="0"/>
              <a:t>3.) n</a:t>
            </a:r>
            <a:r>
              <a:rPr lang="en-US" baseline="30000" dirty="0"/>
              <a:t>2</a:t>
            </a:r>
            <a:r>
              <a:rPr lang="en-US" dirty="0"/>
              <a:t> – 4n – 21 </a:t>
            </a:r>
          </a:p>
          <a:p>
            <a:pPr marL="0" indent="0">
              <a:buNone/>
            </a:pPr>
            <a:r>
              <a:rPr lang="en-US" dirty="0"/>
              <a:t>4.) 5x</a:t>
            </a:r>
            <a:r>
              <a:rPr lang="en-US" baseline="30000" dirty="0"/>
              <a:t>2</a:t>
            </a:r>
            <a:r>
              <a:rPr lang="en-US" dirty="0"/>
              <a:t> – 11x + 2 </a:t>
            </a:r>
          </a:p>
          <a:p>
            <a:pPr marL="0" indent="0">
              <a:buNone/>
            </a:pPr>
            <a:r>
              <a:rPr lang="en-US" dirty="0"/>
              <a:t>5.) 2x</a:t>
            </a:r>
            <a:r>
              <a:rPr lang="en-US" baseline="30000" dirty="0"/>
              <a:t>2</a:t>
            </a:r>
            <a:r>
              <a:rPr lang="en-US" dirty="0"/>
              <a:t> – 5x – 12 </a:t>
            </a:r>
          </a:p>
          <a:p>
            <a:pPr marL="0" indent="0">
              <a:buNone/>
            </a:pPr>
            <a:r>
              <a:rPr lang="en-US" dirty="0"/>
              <a:t>6.) 6x</a:t>
            </a:r>
            <a:r>
              <a:rPr lang="en-US" baseline="30000" dirty="0"/>
              <a:t>3</a:t>
            </a:r>
            <a:r>
              <a:rPr lang="en-US" dirty="0"/>
              <a:t> + 3x</a:t>
            </a:r>
            <a:r>
              <a:rPr lang="en-US" baseline="30000" dirty="0"/>
              <a:t>2</a:t>
            </a:r>
            <a:r>
              <a:rPr lang="en-US" dirty="0"/>
              <a:t> + 8x + 4 </a:t>
            </a:r>
          </a:p>
        </p:txBody>
      </p:sp>
    </p:spTree>
    <p:extLst>
      <p:ext uri="{BB962C8B-B14F-4D97-AF65-F5344CB8AC3E}">
        <p14:creationId xmlns:p14="http://schemas.microsoft.com/office/powerpoint/2010/main" val="136999994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Happy 13</a:t>
            </a:r>
            <a:r>
              <a:rPr lang="en-US" sz="3200" baseline="30000" dirty="0">
                <a:solidFill>
                  <a:srgbClr val="FFFF00"/>
                </a:solidFill>
              </a:rPr>
              <a:t>th</a:t>
            </a:r>
            <a:r>
              <a:rPr lang="en-US" sz="3200" dirty="0">
                <a:solidFill>
                  <a:srgbClr val="FFFF00"/>
                </a:solidFill>
              </a:rPr>
              <a:t> Amendment Day!</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solidFill>
                  <a:srgbClr val="FF6600"/>
                </a:solidFill>
              </a:rPr>
              <a:t>Factor: </a:t>
            </a:r>
          </a:p>
          <a:p>
            <a:pPr marL="0" indent="0">
              <a:buNone/>
            </a:pPr>
            <a:endParaRPr lang="en-US" dirty="0"/>
          </a:p>
          <a:p>
            <a:pPr marL="0" indent="0">
              <a:buNone/>
            </a:pPr>
            <a:r>
              <a:rPr lang="en-US" dirty="0"/>
              <a:t>1.) x</a:t>
            </a:r>
            <a:r>
              <a:rPr lang="en-US" baseline="30000" dirty="0"/>
              <a:t>2</a:t>
            </a:r>
            <a:r>
              <a:rPr lang="en-US" dirty="0"/>
              <a:t> – 9 </a:t>
            </a:r>
          </a:p>
          <a:p>
            <a:pPr marL="0" indent="0">
              <a:buNone/>
            </a:pPr>
            <a:endParaRPr lang="en-US" dirty="0"/>
          </a:p>
          <a:p>
            <a:pPr marL="0" indent="0">
              <a:buNone/>
            </a:pPr>
            <a:r>
              <a:rPr lang="en-US" dirty="0"/>
              <a:t>2.) 5n</a:t>
            </a:r>
            <a:r>
              <a:rPr lang="en-US" baseline="30000" dirty="0"/>
              <a:t>3</a:t>
            </a:r>
            <a:r>
              <a:rPr lang="en-US" dirty="0"/>
              <a:t> – 20n </a:t>
            </a:r>
          </a:p>
          <a:p>
            <a:pPr marL="0" indent="0">
              <a:buNone/>
            </a:pPr>
            <a:endParaRPr lang="en-US" dirty="0"/>
          </a:p>
          <a:p>
            <a:pPr marL="0" indent="0">
              <a:buNone/>
            </a:pPr>
            <a:r>
              <a:rPr lang="en-US" dirty="0"/>
              <a:t>3.) 4a</a:t>
            </a:r>
            <a:r>
              <a:rPr lang="en-US" baseline="30000" dirty="0"/>
              <a:t>2</a:t>
            </a:r>
            <a:r>
              <a:rPr lang="en-US" dirty="0"/>
              <a:t> – 81 </a:t>
            </a:r>
          </a:p>
          <a:p>
            <a:pPr marL="0" indent="0">
              <a:buNone/>
            </a:pPr>
            <a:endParaRPr lang="en-US" dirty="0"/>
          </a:p>
          <a:p>
            <a:pPr marL="0" indent="0">
              <a:buNone/>
            </a:pPr>
            <a:r>
              <a:rPr lang="en-US" dirty="0"/>
              <a:t>4.) 8m</a:t>
            </a:r>
            <a:r>
              <a:rPr lang="en-US" baseline="30000" dirty="0"/>
              <a:t>2</a:t>
            </a:r>
            <a:r>
              <a:rPr lang="en-US" dirty="0"/>
              <a:t> – 16m + 8 </a:t>
            </a:r>
          </a:p>
        </p:txBody>
      </p:sp>
    </p:spTree>
    <p:extLst>
      <p:ext uri="{BB962C8B-B14F-4D97-AF65-F5344CB8AC3E}">
        <p14:creationId xmlns:p14="http://schemas.microsoft.com/office/powerpoint/2010/main" val="143548099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solidFill>
                  <a:srgbClr val="FF6600"/>
                </a:solidFill>
              </a:rPr>
              <a:t>More Practice:</a:t>
            </a:r>
            <a:endParaRPr lang="en-US" dirty="0">
              <a:solidFill>
                <a:srgbClr val="FF6600"/>
              </a:solidFill>
            </a:endParaRPr>
          </a:p>
        </p:txBody>
      </p:sp>
      <p:sp>
        <p:nvSpPr>
          <p:cNvPr id="3" name="Content Placeholder 2"/>
          <p:cNvSpPr>
            <a:spLocks noGrp="1"/>
          </p:cNvSpPr>
          <p:nvPr>
            <p:ph idx="1"/>
          </p:nvPr>
        </p:nvSpPr>
        <p:spPr/>
        <p:txBody>
          <a:bodyPr/>
          <a:lstStyle/>
          <a:p>
            <a:pPr marL="0" indent="0">
              <a:buNone/>
            </a:pPr>
            <a:r>
              <a:rPr lang="en-US" dirty="0"/>
              <a:t>Factor: </a:t>
            </a:r>
          </a:p>
          <a:p>
            <a:pPr marL="0" indent="0">
              <a:buNone/>
            </a:pPr>
            <a:r>
              <a:rPr lang="en-US" dirty="0"/>
              <a:t>1.) 2x</a:t>
            </a:r>
            <a:r>
              <a:rPr lang="en-US" baseline="30000" dirty="0"/>
              <a:t>3</a:t>
            </a:r>
            <a:r>
              <a:rPr lang="en-US" dirty="0"/>
              <a:t> </a:t>
            </a:r>
            <a:r>
              <a:rPr lang="en-US"/>
              <a:t>+ 8x</a:t>
            </a:r>
            <a:r>
              <a:rPr lang="en-US" baseline="30000"/>
              <a:t>2</a:t>
            </a:r>
            <a:r>
              <a:rPr lang="en-US"/>
              <a:t> </a:t>
            </a:r>
            <a:r>
              <a:rPr lang="en-US" dirty="0"/>
              <a:t>+ x + 4 </a:t>
            </a:r>
          </a:p>
          <a:p>
            <a:pPr marL="0" indent="0">
              <a:buNone/>
            </a:pPr>
            <a:r>
              <a:rPr lang="en-US" dirty="0"/>
              <a:t>2.) 8x</a:t>
            </a:r>
            <a:r>
              <a:rPr lang="en-US" baseline="30000" dirty="0"/>
              <a:t>4</a:t>
            </a:r>
            <a:r>
              <a:rPr lang="en-US" dirty="0"/>
              <a:t> + 6x – 28x</a:t>
            </a:r>
            <a:r>
              <a:rPr lang="en-US" baseline="30000" dirty="0"/>
              <a:t>3</a:t>
            </a:r>
            <a:r>
              <a:rPr lang="en-US" dirty="0"/>
              <a:t> – 21 </a:t>
            </a:r>
          </a:p>
          <a:p>
            <a:pPr marL="0" indent="0">
              <a:buNone/>
            </a:pPr>
            <a:r>
              <a:rPr lang="en-US" dirty="0"/>
              <a:t>3.) 5x</a:t>
            </a:r>
            <a:r>
              <a:rPr lang="en-US" baseline="30000" dirty="0"/>
              <a:t>3</a:t>
            </a:r>
            <a:r>
              <a:rPr lang="en-US" dirty="0"/>
              <a:t> – x</a:t>
            </a:r>
            <a:r>
              <a:rPr lang="en-US" baseline="30000" dirty="0"/>
              <a:t>2</a:t>
            </a:r>
            <a:r>
              <a:rPr lang="en-US" dirty="0"/>
              <a:t>  + 15x – 3 </a:t>
            </a:r>
          </a:p>
          <a:p>
            <a:pPr marL="0" indent="0">
              <a:buNone/>
            </a:pPr>
            <a:r>
              <a:rPr lang="en-US" dirty="0"/>
              <a:t>4.) x</a:t>
            </a:r>
            <a:r>
              <a:rPr lang="en-US" baseline="30000" dirty="0"/>
              <a:t>3</a:t>
            </a:r>
            <a:r>
              <a:rPr lang="en-US" dirty="0"/>
              <a:t> + 3x</a:t>
            </a:r>
            <a:r>
              <a:rPr lang="en-US" baseline="30000" dirty="0"/>
              <a:t>2</a:t>
            </a:r>
            <a:r>
              <a:rPr lang="en-US" dirty="0"/>
              <a:t> + 4x + 12 </a:t>
            </a:r>
          </a:p>
          <a:p>
            <a:pPr marL="0" indent="0">
              <a:buNone/>
            </a:pPr>
            <a:r>
              <a:rPr lang="en-US" dirty="0"/>
              <a:t>5.) 10x</a:t>
            </a:r>
            <a:r>
              <a:rPr lang="en-US" baseline="30000" dirty="0"/>
              <a:t>3</a:t>
            </a:r>
            <a:r>
              <a:rPr lang="en-US" dirty="0"/>
              <a:t> – 25x</a:t>
            </a:r>
            <a:r>
              <a:rPr lang="en-US" baseline="30000" dirty="0"/>
              <a:t>2</a:t>
            </a:r>
            <a:r>
              <a:rPr lang="en-US" dirty="0"/>
              <a:t> + 4x – 10 </a:t>
            </a:r>
          </a:p>
        </p:txBody>
      </p:sp>
    </p:spTree>
    <p:extLst>
      <p:ext uri="{BB962C8B-B14F-4D97-AF65-F5344CB8AC3E}">
        <p14:creationId xmlns:p14="http://schemas.microsoft.com/office/powerpoint/2010/main" val="63603942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Factor special cases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p:txBody>
          <a:bodyPr>
            <a:normAutofit fontScale="85000" lnSpcReduction="20000"/>
          </a:bodyPr>
          <a:lstStyle/>
          <a:p>
            <a:pPr marL="571500" indent="-571500">
              <a:buAutoNum type="romanUcPeriod"/>
            </a:pPr>
            <a:r>
              <a:rPr lang="en-US" dirty="0">
                <a:solidFill>
                  <a:srgbClr val="FF6600"/>
                </a:solidFill>
              </a:rPr>
              <a:t>Perfect square trinomials: </a:t>
            </a:r>
          </a:p>
          <a:p>
            <a:pPr marL="0" indent="0">
              <a:buNone/>
            </a:pPr>
            <a:r>
              <a:rPr lang="en-US" dirty="0"/>
              <a:t>    n</a:t>
            </a:r>
            <a:r>
              <a:rPr lang="en-US" baseline="30000" dirty="0"/>
              <a:t>2</a:t>
            </a:r>
            <a:r>
              <a:rPr lang="en-US" dirty="0"/>
              <a:t> – 16n + 64 = (n -8)(n-8) = (n-8)</a:t>
            </a:r>
            <a:r>
              <a:rPr lang="en-US" baseline="30000" dirty="0"/>
              <a:t>2</a:t>
            </a:r>
            <a:r>
              <a:rPr lang="en-US" dirty="0"/>
              <a:t> </a:t>
            </a:r>
          </a:p>
          <a:p>
            <a:pPr marL="0" indent="0">
              <a:buNone/>
            </a:pPr>
            <a:r>
              <a:rPr lang="en-US" dirty="0"/>
              <a:t>    9g</a:t>
            </a:r>
            <a:r>
              <a:rPr lang="en-US" baseline="30000" dirty="0"/>
              <a:t>2</a:t>
            </a:r>
            <a:r>
              <a:rPr lang="en-US" dirty="0"/>
              <a:t> - 12 +  4 = (3g -2)(3g – 2) = (3g -2)</a:t>
            </a:r>
            <a:r>
              <a:rPr lang="en-US" baseline="30000" dirty="0"/>
              <a:t>2</a:t>
            </a:r>
            <a:r>
              <a:rPr lang="en-US" dirty="0"/>
              <a:t> </a:t>
            </a:r>
          </a:p>
          <a:p>
            <a:pPr marL="0" indent="0">
              <a:buNone/>
            </a:pPr>
            <a:endParaRPr lang="en-US" dirty="0"/>
          </a:p>
          <a:p>
            <a:pPr marL="0" indent="0">
              <a:buNone/>
            </a:pPr>
            <a:r>
              <a:rPr lang="en-US" dirty="0">
                <a:solidFill>
                  <a:srgbClr val="FF6600"/>
                </a:solidFill>
              </a:rPr>
              <a:t>II. Difference of two squares: </a:t>
            </a:r>
          </a:p>
          <a:p>
            <a:pPr marL="0" indent="0">
              <a:buNone/>
            </a:pPr>
            <a:r>
              <a:rPr lang="en-US" dirty="0"/>
              <a:t>      x</a:t>
            </a:r>
            <a:r>
              <a:rPr lang="en-US" baseline="30000" dirty="0"/>
              <a:t>2</a:t>
            </a:r>
            <a:r>
              <a:rPr lang="en-US" dirty="0"/>
              <a:t> – 64 = (x + 8)(x – 8) </a:t>
            </a:r>
          </a:p>
          <a:p>
            <a:pPr marL="0" indent="0">
              <a:buNone/>
            </a:pPr>
            <a:r>
              <a:rPr lang="en-US" dirty="0"/>
              <a:t>      4x</a:t>
            </a:r>
            <a:r>
              <a:rPr lang="en-US" baseline="30000" dirty="0"/>
              <a:t>2</a:t>
            </a:r>
            <a:r>
              <a:rPr lang="en-US" dirty="0"/>
              <a:t> – 81 = (2x +9) (2x – 9) </a:t>
            </a:r>
          </a:p>
          <a:p>
            <a:pPr marL="0" indent="0">
              <a:buNone/>
            </a:pPr>
            <a:endParaRPr lang="en-US" dirty="0"/>
          </a:p>
          <a:p>
            <a:pPr marL="0" indent="0">
              <a:buNone/>
            </a:pPr>
            <a:r>
              <a:rPr lang="en-US" dirty="0">
                <a:solidFill>
                  <a:srgbClr val="FF6600"/>
                </a:solidFill>
              </a:rPr>
              <a:t>III. Factoring out a common factor first: </a:t>
            </a:r>
          </a:p>
          <a:p>
            <a:pPr marL="0" indent="0">
              <a:buNone/>
            </a:pPr>
            <a:r>
              <a:rPr lang="en-US" dirty="0"/>
              <a:t>      8y</a:t>
            </a:r>
            <a:r>
              <a:rPr lang="en-US" baseline="30000" dirty="0"/>
              <a:t>2</a:t>
            </a:r>
            <a:r>
              <a:rPr lang="en-US" dirty="0"/>
              <a:t> – 50 = 2(4y</a:t>
            </a:r>
            <a:r>
              <a:rPr lang="en-US" baseline="30000" dirty="0"/>
              <a:t>2</a:t>
            </a:r>
            <a:r>
              <a:rPr lang="en-US" dirty="0"/>
              <a:t> – 25) = 2(2y + 5)(2y – 5) </a:t>
            </a:r>
          </a:p>
          <a:p>
            <a:pPr marL="0" indent="0">
              <a:buNone/>
            </a:pPr>
            <a:endParaRPr lang="en-US" dirty="0"/>
          </a:p>
        </p:txBody>
      </p:sp>
    </p:spTree>
    <p:extLst>
      <p:ext uri="{BB962C8B-B14F-4D97-AF65-F5344CB8AC3E}">
        <p14:creationId xmlns:p14="http://schemas.microsoft.com/office/powerpoint/2010/main" val="311408488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solidFill>
                  <a:srgbClr val="FF6600"/>
                </a:solidFill>
              </a:rPr>
              <a:t>Try it: </a:t>
            </a:r>
          </a:p>
          <a:p>
            <a:pPr marL="0" indent="0">
              <a:buNone/>
            </a:pPr>
            <a:r>
              <a:rPr lang="en-US" dirty="0"/>
              <a:t>1.) k</a:t>
            </a:r>
            <a:r>
              <a:rPr lang="en-US" baseline="30000" dirty="0"/>
              <a:t>2</a:t>
            </a:r>
            <a:r>
              <a:rPr lang="en-US" dirty="0"/>
              <a:t> – 16k + 64 </a:t>
            </a:r>
          </a:p>
          <a:p>
            <a:pPr marL="0" indent="0">
              <a:buNone/>
            </a:pPr>
            <a:r>
              <a:rPr lang="en-US" dirty="0"/>
              <a:t>2.) 64r</a:t>
            </a:r>
            <a:r>
              <a:rPr lang="en-US" baseline="30000" dirty="0"/>
              <a:t>2</a:t>
            </a:r>
            <a:r>
              <a:rPr lang="en-US" dirty="0"/>
              <a:t> – 144r + 81 </a:t>
            </a:r>
          </a:p>
          <a:p>
            <a:pPr marL="0" indent="0">
              <a:buNone/>
            </a:pPr>
            <a:r>
              <a:rPr lang="en-US" dirty="0"/>
              <a:t>3.) x</a:t>
            </a:r>
            <a:r>
              <a:rPr lang="en-US" baseline="30000" dirty="0"/>
              <a:t>2</a:t>
            </a:r>
            <a:r>
              <a:rPr lang="en-US" dirty="0"/>
              <a:t> – 100 </a:t>
            </a:r>
          </a:p>
          <a:p>
            <a:pPr marL="0" indent="0">
              <a:buNone/>
            </a:pPr>
            <a:r>
              <a:rPr lang="en-US" dirty="0"/>
              <a:t>4.) 6r</a:t>
            </a:r>
            <a:r>
              <a:rPr lang="en-US" baseline="30000" dirty="0"/>
              <a:t>3</a:t>
            </a:r>
            <a:r>
              <a:rPr lang="en-US" dirty="0"/>
              <a:t> – 150r </a:t>
            </a:r>
          </a:p>
          <a:p>
            <a:pPr marL="0" indent="0">
              <a:buNone/>
            </a:pPr>
            <a:r>
              <a:rPr lang="en-US" dirty="0"/>
              <a:t>5.) 144x</a:t>
            </a:r>
            <a:r>
              <a:rPr lang="en-US" baseline="30000" dirty="0"/>
              <a:t>2</a:t>
            </a:r>
            <a:r>
              <a:rPr lang="en-US" dirty="0"/>
              <a:t> – 1 </a:t>
            </a:r>
          </a:p>
        </p:txBody>
      </p:sp>
    </p:spTree>
    <p:extLst>
      <p:ext uri="{BB962C8B-B14F-4D97-AF65-F5344CB8AC3E}">
        <p14:creationId xmlns:p14="http://schemas.microsoft.com/office/powerpoint/2010/main" val="1534106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4_types_of_slope.png"/>
          <p:cNvPicPr>
            <a:picLocks noGrp="1" noChangeAspect="1"/>
          </p:cNvPicPr>
          <p:nvPr>
            <p:ph idx="1"/>
          </p:nvPr>
        </p:nvPicPr>
        <p:blipFill>
          <a:blip r:embed="rId2" cstate="email">
            <a:extLst>
              <a:ext uri="{28A0092B-C50C-407E-A947-70E740481C1C}">
                <a14:useLocalDpi xmlns:a14="http://schemas.microsoft.com/office/drawing/2010/main" val="0"/>
              </a:ext>
            </a:extLst>
          </a:blip>
          <a:srcRect l="-26307" r="-26307"/>
          <a:stretch>
            <a:fillRect/>
          </a:stretch>
        </p:blipFill>
        <p:spPr/>
      </p:pic>
    </p:spTree>
    <p:extLst>
      <p:ext uri="{BB962C8B-B14F-4D97-AF65-F5344CB8AC3E}">
        <p14:creationId xmlns:p14="http://schemas.microsoft.com/office/powerpoint/2010/main" val="133050442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Homework:</a:t>
            </a:r>
          </a:p>
        </p:txBody>
      </p:sp>
      <p:sp>
        <p:nvSpPr>
          <p:cNvPr id="3" name="Content Placeholder 2"/>
          <p:cNvSpPr>
            <a:spLocks noGrp="1"/>
          </p:cNvSpPr>
          <p:nvPr>
            <p:ph idx="1"/>
          </p:nvPr>
        </p:nvSpPr>
        <p:spPr/>
        <p:txBody>
          <a:bodyPr/>
          <a:lstStyle/>
          <a:p>
            <a:pPr marL="0" indent="0">
              <a:buNone/>
            </a:pPr>
            <a:r>
              <a:rPr lang="en-US" dirty="0">
                <a:solidFill>
                  <a:srgbClr val="FF6600"/>
                </a:solidFill>
              </a:rPr>
              <a:t>LO: Factor special cases</a:t>
            </a:r>
          </a:p>
          <a:p>
            <a:pPr marL="0" indent="0">
              <a:buNone/>
            </a:pPr>
            <a:r>
              <a:rPr lang="en-US" dirty="0">
                <a:solidFill>
                  <a:srgbClr val="FF6600"/>
                </a:solidFill>
              </a:rPr>
              <a:t>SLE: Meet or exceed CCSS</a:t>
            </a:r>
          </a:p>
          <a:p>
            <a:pPr marL="0" indent="0">
              <a:buNone/>
            </a:pPr>
            <a:r>
              <a:rPr lang="en-US" dirty="0"/>
              <a:t>p. 531 #2-38 even </a:t>
            </a:r>
          </a:p>
        </p:txBody>
      </p:sp>
    </p:spTree>
    <p:extLst>
      <p:ext uri="{BB962C8B-B14F-4D97-AF65-F5344CB8AC3E}">
        <p14:creationId xmlns:p14="http://schemas.microsoft.com/office/powerpoint/2010/main" val="41744220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lnSpcReduction="10000"/>
          </a:bodyPr>
          <a:lstStyle/>
          <a:p>
            <a:pPr marL="0" indent="0">
              <a:buNone/>
            </a:pPr>
            <a:r>
              <a:rPr lang="en-US" dirty="0"/>
              <a:t>1.) Solve:  </a:t>
            </a:r>
            <a:r>
              <a:rPr lang="en-US" u="sng" dirty="0"/>
              <a:t> 5    </a:t>
            </a:r>
            <a:r>
              <a:rPr lang="en-US" dirty="0"/>
              <a:t>=  </a:t>
            </a:r>
            <a:r>
              <a:rPr lang="en-US" u="sng" dirty="0"/>
              <a:t> 7 </a:t>
            </a:r>
          </a:p>
          <a:p>
            <a:pPr marL="0" indent="0">
              <a:buNone/>
            </a:pPr>
            <a:r>
              <a:rPr lang="en-US" dirty="0"/>
              <a:t>                  2 –x    10</a:t>
            </a:r>
          </a:p>
          <a:p>
            <a:pPr marL="0" indent="0">
              <a:buNone/>
            </a:pPr>
            <a:endParaRPr lang="en-US" dirty="0"/>
          </a:p>
          <a:p>
            <a:pPr marL="0" indent="0">
              <a:buNone/>
            </a:pPr>
            <a:r>
              <a:rPr lang="en-US" dirty="0"/>
              <a:t>2.) Graph: y = |x| + 2 </a:t>
            </a:r>
          </a:p>
          <a:p>
            <a:pPr marL="0" indent="0">
              <a:buNone/>
            </a:pPr>
            <a:endParaRPr lang="en-US" dirty="0"/>
          </a:p>
          <a:p>
            <a:pPr marL="0" indent="0">
              <a:buNone/>
            </a:pPr>
            <a:r>
              <a:rPr lang="en-US" dirty="0"/>
              <a:t>3.) Factor: d</a:t>
            </a:r>
            <a:r>
              <a:rPr lang="en-US" baseline="30000" dirty="0"/>
              <a:t>2</a:t>
            </a:r>
            <a:r>
              <a:rPr lang="en-US" dirty="0"/>
              <a:t> – 18d + 56 </a:t>
            </a:r>
          </a:p>
          <a:p>
            <a:pPr marL="0" indent="0">
              <a:buNone/>
            </a:pPr>
            <a:endParaRPr lang="en-US" dirty="0"/>
          </a:p>
          <a:p>
            <a:pPr marL="0" indent="0">
              <a:buNone/>
            </a:pPr>
            <a:r>
              <a:rPr lang="en-US" dirty="0"/>
              <a:t>4.) Factor: 21h</a:t>
            </a:r>
            <a:r>
              <a:rPr lang="en-US" baseline="30000" dirty="0"/>
              <a:t>2</a:t>
            </a:r>
            <a:r>
              <a:rPr lang="en-US" dirty="0"/>
              <a:t> + 72h – 48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2405137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chemeClr val="accent3">
                    <a:lumMod val="50000"/>
                  </a:schemeClr>
                </a:solidFill>
              </a:rPr>
              <a:t>Merry</a:t>
            </a:r>
            <a:r>
              <a:rPr lang="en-US" sz="3200" dirty="0"/>
              <a:t> </a:t>
            </a:r>
            <a:r>
              <a:rPr lang="en-US" sz="3200" dirty="0">
                <a:solidFill>
                  <a:srgbClr val="FF0000"/>
                </a:solidFill>
              </a:rPr>
              <a:t>Christmas!</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1.) On the evening of December 24, the reindeer </a:t>
            </a:r>
            <a:r>
              <a:rPr lang="en-US" dirty="0" err="1"/>
              <a:t>Blitzen</a:t>
            </a:r>
            <a:r>
              <a:rPr lang="en-US" dirty="0"/>
              <a:t> wakes up to find that Santa and the other reindeer have left on their gift-giving mission without him. He knows that Santa left at 6:00 PM, and was traveling at a speed of 450km/h. If </a:t>
            </a:r>
            <a:r>
              <a:rPr lang="en-US" dirty="0" err="1"/>
              <a:t>Blitzen</a:t>
            </a:r>
            <a:r>
              <a:rPr lang="en-US" dirty="0"/>
              <a:t> leaves at 8:00 PM and travels at a speed of 650 km/h, at what time will he catch up to Santa? </a:t>
            </a:r>
          </a:p>
          <a:p>
            <a:pPr marL="0" indent="0">
              <a:buNone/>
            </a:pPr>
            <a:r>
              <a:rPr lang="en-US" dirty="0"/>
              <a:t>2.) Every New Year, Santa gives his elves a bonus of $1000.00 each.  One enterprising elf puts all of this bonus into an account that pays 3.5% annual compounded interest. If he does this every year for 10 years, how much total money will he have in his account when he quits and retires to Florida? </a:t>
            </a:r>
          </a:p>
          <a:p>
            <a:pPr marL="0" indent="0">
              <a:buNone/>
            </a:pPr>
            <a:r>
              <a:rPr lang="en-US" dirty="0"/>
              <a:t>3.) Santa wants to build a new barn for his reindeer. It will be rectangular,  100m long, 50m wide and 10m high. It will have a marble floor, but the rest of the barn will be made out of wooden planks. If each plank is 2m long and 0.5m wide, how many planks does Santa need to build the barn? </a:t>
            </a:r>
          </a:p>
        </p:txBody>
      </p:sp>
    </p:spTree>
    <p:extLst>
      <p:ext uri="{BB962C8B-B14F-4D97-AF65-F5344CB8AC3E}">
        <p14:creationId xmlns:p14="http://schemas.microsoft.com/office/powerpoint/2010/main" val="314405460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Happy New Year! </a:t>
            </a:r>
          </a:p>
        </p:txBody>
      </p:sp>
      <p:sp>
        <p:nvSpPr>
          <p:cNvPr id="3" name="Content Placeholder 2"/>
          <p:cNvSpPr>
            <a:spLocks noGrp="1"/>
          </p:cNvSpPr>
          <p:nvPr>
            <p:ph idx="1"/>
          </p:nvPr>
        </p:nvSpPr>
        <p:spPr/>
        <p:txBody>
          <a:bodyPr>
            <a:normAutofit lnSpcReduction="10000"/>
          </a:bodyPr>
          <a:lstStyle/>
          <a:p>
            <a:pPr marL="0" indent="0">
              <a:buNone/>
            </a:pPr>
            <a:r>
              <a:rPr lang="en-US" dirty="0"/>
              <a:t>1.) Solve: </a:t>
            </a:r>
            <a:r>
              <a:rPr lang="en-US" u="sng" dirty="0"/>
              <a:t>2x – 4  </a:t>
            </a:r>
            <a:r>
              <a:rPr lang="en-US" dirty="0"/>
              <a:t>= </a:t>
            </a:r>
            <a:r>
              <a:rPr lang="en-US" u="sng" dirty="0"/>
              <a:t>144</a:t>
            </a:r>
          </a:p>
          <a:p>
            <a:pPr marL="0" indent="0">
              <a:buNone/>
            </a:pPr>
            <a:r>
              <a:rPr lang="en-US" dirty="0"/>
              <a:t>                      12       2x + 4</a:t>
            </a:r>
          </a:p>
          <a:p>
            <a:pPr marL="0" indent="0">
              <a:buNone/>
            </a:pPr>
            <a:endParaRPr lang="en-US" dirty="0"/>
          </a:p>
          <a:p>
            <a:pPr marL="0" indent="0">
              <a:buNone/>
            </a:pPr>
            <a:r>
              <a:rPr lang="en-US" dirty="0"/>
              <a:t>2.) Factor: 12y</a:t>
            </a:r>
            <a:r>
              <a:rPr lang="en-US" baseline="30000" dirty="0"/>
              <a:t>2</a:t>
            </a:r>
            <a:r>
              <a:rPr lang="en-US" dirty="0"/>
              <a:t> – 10 </a:t>
            </a:r>
          </a:p>
          <a:p>
            <a:pPr marL="0" indent="0">
              <a:buNone/>
            </a:pPr>
            <a:endParaRPr lang="en-US" dirty="0"/>
          </a:p>
          <a:p>
            <a:pPr marL="0" indent="0">
              <a:buNone/>
            </a:pPr>
            <a:r>
              <a:rPr lang="en-US" dirty="0"/>
              <a:t>3.) Factor: 5t</a:t>
            </a:r>
            <a:r>
              <a:rPr lang="en-US" baseline="30000" dirty="0"/>
              <a:t>6</a:t>
            </a:r>
            <a:r>
              <a:rPr lang="en-US" dirty="0"/>
              <a:t> + 25t</a:t>
            </a:r>
            <a:r>
              <a:rPr lang="en-US" baseline="30000" dirty="0"/>
              <a:t>3</a:t>
            </a:r>
            <a:r>
              <a:rPr lang="en-US" dirty="0"/>
              <a:t> – 10t </a:t>
            </a:r>
          </a:p>
          <a:p>
            <a:pPr marL="0" indent="0">
              <a:buNone/>
            </a:pPr>
            <a:endParaRPr lang="en-US" dirty="0"/>
          </a:p>
          <a:p>
            <a:pPr marL="0" indent="0">
              <a:buNone/>
            </a:pPr>
            <a:r>
              <a:rPr lang="en-US" dirty="0"/>
              <a:t>4.) Factor: x</a:t>
            </a:r>
            <a:r>
              <a:rPr lang="en-US" baseline="30000" dirty="0"/>
              <a:t>2</a:t>
            </a:r>
            <a:r>
              <a:rPr lang="en-US" dirty="0"/>
              <a:t> – 18x + 45 </a:t>
            </a:r>
          </a:p>
        </p:txBody>
      </p:sp>
    </p:spTree>
    <p:extLst>
      <p:ext uri="{BB962C8B-B14F-4D97-AF65-F5344CB8AC3E}">
        <p14:creationId xmlns:p14="http://schemas.microsoft.com/office/powerpoint/2010/main" val="4116149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More factoring practice: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1.) (3x + 2) (2x – 7) = </a:t>
            </a:r>
          </a:p>
          <a:p>
            <a:pPr marL="0" indent="0">
              <a:buNone/>
            </a:pPr>
            <a:endParaRPr lang="en-US" dirty="0"/>
          </a:p>
          <a:p>
            <a:pPr marL="0" indent="0">
              <a:buNone/>
            </a:pPr>
            <a:r>
              <a:rPr lang="en-US" dirty="0"/>
              <a:t>2.) x</a:t>
            </a:r>
            <a:r>
              <a:rPr lang="en-US" baseline="30000" dirty="0"/>
              <a:t>2</a:t>
            </a:r>
            <a:r>
              <a:rPr lang="en-US" dirty="0"/>
              <a:t> – 2x – 15 </a:t>
            </a:r>
          </a:p>
          <a:p>
            <a:pPr marL="0" indent="0">
              <a:buNone/>
            </a:pPr>
            <a:endParaRPr lang="en-US" dirty="0"/>
          </a:p>
          <a:p>
            <a:pPr marL="0" indent="0">
              <a:buNone/>
            </a:pPr>
            <a:r>
              <a:rPr lang="en-US" dirty="0"/>
              <a:t>3.) 6x</a:t>
            </a:r>
            <a:r>
              <a:rPr lang="en-US" baseline="30000" dirty="0"/>
              <a:t>2</a:t>
            </a:r>
            <a:r>
              <a:rPr lang="en-US" dirty="0"/>
              <a:t> + 10x + 4 </a:t>
            </a:r>
          </a:p>
          <a:p>
            <a:pPr marL="0" indent="0">
              <a:buNone/>
            </a:pPr>
            <a:endParaRPr lang="en-US" dirty="0"/>
          </a:p>
          <a:p>
            <a:pPr marL="0" indent="0">
              <a:buNone/>
            </a:pPr>
            <a:r>
              <a:rPr lang="en-US" dirty="0"/>
              <a:t>4.) 6x</a:t>
            </a:r>
            <a:r>
              <a:rPr lang="en-US" baseline="30000" dirty="0"/>
              <a:t>3</a:t>
            </a:r>
            <a:r>
              <a:rPr lang="en-US" dirty="0"/>
              <a:t> + 3x</a:t>
            </a:r>
            <a:r>
              <a:rPr lang="en-US" baseline="30000" dirty="0"/>
              <a:t>2</a:t>
            </a:r>
            <a:r>
              <a:rPr lang="en-US" dirty="0"/>
              <a:t> + 8x – 6 (factor by grouping) </a:t>
            </a:r>
          </a:p>
          <a:p>
            <a:pPr marL="0" indent="0">
              <a:buNone/>
            </a:pPr>
            <a:endParaRPr lang="en-US" dirty="0"/>
          </a:p>
          <a:p>
            <a:pPr marL="0" indent="0">
              <a:buNone/>
            </a:pPr>
            <a:r>
              <a:rPr lang="en-US" dirty="0"/>
              <a:t>5.) 16x</a:t>
            </a:r>
            <a:r>
              <a:rPr lang="en-US" baseline="30000" dirty="0"/>
              <a:t>2</a:t>
            </a:r>
            <a:r>
              <a:rPr lang="en-US" dirty="0"/>
              <a:t> – 144 </a:t>
            </a:r>
          </a:p>
        </p:txBody>
      </p:sp>
    </p:spTree>
    <p:extLst>
      <p:ext uri="{BB962C8B-B14F-4D97-AF65-F5344CB8AC3E}">
        <p14:creationId xmlns:p14="http://schemas.microsoft.com/office/powerpoint/2010/main" val="227477458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1.) A piece of glass with an initial temperature of 99</a:t>
            </a:r>
            <a:r>
              <a:rPr lang="en-US" baseline="30000" dirty="0"/>
              <a:t>o</a:t>
            </a:r>
            <a:r>
              <a:rPr lang="en-US" dirty="0"/>
              <a:t> C is cooled at a rate of 3.5</a:t>
            </a:r>
            <a:r>
              <a:rPr lang="en-US" baseline="30000" dirty="0"/>
              <a:t>o</a:t>
            </a:r>
            <a:r>
              <a:rPr lang="en-US" dirty="0"/>
              <a:t> C per minute. At the same time, a piece of copper with an initial </a:t>
            </a:r>
            <a:r>
              <a:rPr lang="en-US" dirty="0" err="1"/>
              <a:t>tmeperature</a:t>
            </a:r>
            <a:r>
              <a:rPr lang="en-US" dirty="0"/>
              <a:t> of 0</a:t>
            </a:r>
            <a:r>
              <a:rPr lang="en-US" baseline="30000" dirty="0"/>
              <a:t>o </a:t>
            </a:r>
            <a:r>
              <a:rPr lang="en-US" dirty="0"/>
              <a:t> C is heated at a rate of 2.5</a:t>
            </a:r>
            <a:r>
              <a:rPr lang="en-US" baseline="30000" dirty="0"/>
              <a:t>o</a:t>
            </a:r>
            <a:r>
              <a:rPr lang="en-US" dirty="0"/>
              <a:t> C per minute. At what time will the glass and the copper be the same temperature? </a:t>
            </a:r>
          </a:p>
          <a:p>
            <a:pPr marL="0" indent="0">
              <a:buNone/>
            </a:pPr>
            <a:r>
              <a:rPr lang="en-US" dirty="0"/>
              <a:t>2.) You purchase a used car for $9000. It has a rate of depreciation of 15% per year. How much will the car be worth in 5 years? </a:t>
            </a:r>
          </a:p>
          <a:p>
            <a:pPr marL="0" indent="0">
              <a:buNone/>
            </a:pPr>
            <a:r>
              <a:rPr lang="en-US" dirty="0"/>
              <a:t>3.) Factor: 18v</a:t>
            </a:r>
            <a:r>
              <a:rPr lang="en-US" baseline="30000" dirty="0"/>
              <a:t>4</a:t>
            </a:r>
            <a:r>
              <a:rPr lang="en-US" dirty="0"/>
              <a:t> + 27v</a:t>
            </a:r>
            <a:r>
              <a:rPr lang="en-US" baseline="30000" dirty="0"/>
              <a:t>3</a:t>
            </a:r>
            <a:r>
              <a:rPr lang="en-US" dirty="0"/>
              <a:t> + 36v</a:t>
            </a:r>
            <a:r>
              <a:rPr lang="en-US" baseline="30000" dirty="0"/>
              <a:t>2</a:t>
            </a:r>
            <a:endParaRPr lang="en-US" dirty="0"/>
          </a:p>
        </p:txBody>
      </p:sp>
    </p:spTree>
    <p:extLst>
      <p:ext uri="{BB962C8B-B14F-4D97-AF65-F5344CB8AC3E}">
        <p14:creationId xmlns:p14="http://schemas.microsoft.com/office/powerpoint/2010/main" val="46963738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Factoring by Grouping: </a:t>
            </a:r>
          </a:p>
        </p:txBody>
      </p:sp>
      <p:sp>
        <p:nvSpPr>
          <p:cNvPr id="3" name="Content Placeholder 2"/>
          <p:cNvSpPr>
            <a:spLocks noGrp="1"/>
          </p:cNvSpPr>
          <p:nvPr>
            <p:ph idx="1"/>
          </p:nvPr>
        </p:nvSpPr>
        <p:spPr/>
        <p:txBody>
          <a:bodyPr/>
          <a:lstStyle/>
          <a:p>
            <a:pPr marL="0" indent="0">
              <a:buNone/>
            </a:pPr>
            <a:r>
              <a:rPr lang="en-US" dirty="0"/>
              <a:t>1.) 5t</a:t>
            </a:r>
            <a:r>
              <a:rPr lang="en-US" baseline="30000" dirty="0"/>
              <a:t>4</a:t>
            </a:r>
            <a:r>
              <a:rPr lang="en-US" dirty="0"/>
              <a:t> + 20t</a:t>
            </a:r>
            <a:r>
              <a:rPr lang="en-US" baseline="30000" dirty="0"/>
              <a:t>3</a:t>
            </a:r>
            <a:r>
              <a:rPr lang="en-US" dirty="0"/>
              <a:t> + 6t + 24 </a:t>
            </a:r>
          </a:p>
          <a:p>
            <a:pPr marL="0" indent="0">
              <a:buNone/>
            </a:pPr>
            <a:endParaRPr lang="en-US" dirty="0"/>
          </a:p>
          <a:p>
            <a:pPr marL="0" indent="0">
              <a:buNone/>
            </a:pPr>
            <a:r>
              <a:rPr lang="en-US" dirty="0"/>
              <a:t>2.) 2w</a:t>
            </a:r>
            <a:r>
              <a:rPr lang="en-US" baseline="30000" dirty="0"/>
              <a:t>3</a:t>
            </a:r>
            <a:r>
              <a:rPr lang="en-US" dirty="0"/>
              <a:t> + w</a:t>
            </a:r>
            <a:r>
              <a:rPr lang="en-US" baseline="30000" dirty="0"/>
              <a:t>2</a:t>
            </a:r>
            <a:r>
              <a:rPr lang="en-US" dirty="0"/>
              <a:t> – 14w – 7 </a:t>
            </a:r>
          </a:p>
          <a:p>
            <a:pPr marL="0" indent="0">
              <a:buNone/>
            </a:pPr>
            <a:endParaRPr lang="en-US" dirty="0"/>
          </a:p>
          <a:p>
            <a:pPr marL="0" indent="0">
              <a:buNone/>
            </a:pPr>
            <a:r>
              <a:rPr lang="en-US" dirty="0"/>
              <a:t>3.) 12v</a:t>
            </a:r>
            <a:r>
              <a:rPr lang="en-US" baseline="30000" dirty="0"/>
              <a:t>3</a:t>
            </a:r>
            <a:r>
              <a:rPr lang="en-US" dirty="0"/>
              <a:t> – 32v</a:t>
            </a:r>
            <a:r>
              <a:rPr lang="en-US" baseline="30000" dirty="0"/>
              <a:t>2</a:t>
            </a:r>
            <a:r>
              <a:rPr lang="en-US" dirty="0"/>
              <a:t> + 6v – 16 </a:t>
            </a:r>
          </a:p>
          <a:p>
            <a:pPr marL="0" indent="0">
              <a:buNone/>
            </a:pPr>
            <a:endParaRPr lang="en-US" dirty="0"/>
          </a:p>
          <a:p>
            <a:pPr marL="0" indent="0">
              <a:buNone/>
            </a:pPr>
            <a:r>
              <a:rPr lang="en-US"/>
              <a:t>4.) 20m</a:t>
            </a:r>
            <a:r>
              <a:rPr lang="en-US" baseline="30000"/>
              <a:t>3</a:t>
            </a:r>
            <a:r>
              <a:rPr lang="en-US"/>
              <a:t> – 18m</a:t>
            </a:r>
            <a:r>
              <a:rPr lang="en-US" baseline="30000"/>
              <a:t>2</a:t>
            </a:r>
            <a:r>
              <a:rPr lang="en-US"/>
              <a:t> + 40m – 36 </a:t>
            </a:r>
          </a:p>
        </p:txBody>
      </p:sp>
    </p:spTree>
    <p:extLst>
      <p:ext uri="{BB962C8B-B14F-4D97-AF65-F5344CB8AC3E}">
        <p14:creationId xmlns:p14="http://schemas.microsoft.com/office/powerpoint/2010/main" val="11600554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Happy Birthday, David Bowie!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Factor: </a:t>
            </a:r>
          </a:p>
          <a:p>
            <a:pPr marL="0" indent="0">
              <a:buNone/>
            </a:pPr>
            <a:endParaRPr lang="en-US" dirty="0"/>
          </a:p>
          <a:p>
            <a:pPr marL="0" indent="0">
              <a:buNone/>
            </a:pPr>
            <a:r>
              <a:rPr lang="en-US" dirty="0"/>
              <a:t>1.) x</a:t>
            </a:r>
            <a:r>
              <a:rPr lang="en-US" baseline="30000" dirty="0"/>
              <a:t>2</a:t>
            </a:r>
            <a:r>
              <a:rPr lang="en-US" dirty="0"/>
              <a:t> + 3x + 2 </a:t>
            </a:r>
          </a:p>
          <a:p>
            <a:pPr marL="0" indent="0">
              <a:buNone/>
            </a:pPr>
            <a:r>
              <a:rPr lang="en-US" dirty="0"/>
              <a:t>2.) 6x</a:t>
            </a:r>
            <a:r>
              <a:rPr lang="en-US" baseline="30000" dirty="0"/>
              <a:t>2</a:t>
            </a:r>
            <a:r>
              <a:rPr lang="en-US" dirty="0"/>
              <a:t> + 10x + 4 </a:t>
            </a:r>
          </a:p>
          <a:p>
            <a:pPr marL="0" indent="0">
              <a:buNone/>
            </a:pPr>
            <a:r>
              <a:rPr lang="en-US" dirty="0"/>
              <a:t>3.) 15y</a:t>
            </a:r>
            <a:r>
              <a:rPr lang="en-US" baseline="30000" dirty="0"/>
              <a:t>2</a:t>
            </a:r>
            <a:r>
              <a:rPr lang="en-US" dirty="0"/>
              <a:t> + 16y + 1 </a:t>
            </a:r>
          </a:p>
          <a:p>
            <a:pPr marL="0" indent="0">
              <a:buNone/>
            </a:pPr>
            <a:r>
              <a:rPr lang="en-US" dirty="0"/>
              <a:t>4.) x</a:t>
            </a:r>
            <a:r>
              <a:rPr lang="en-US" baseline="30000" dirty="0"/>
              <a:t>2</a:t>
            </a:r>
            <a:r>
              <a:rPr lang="en-US" dirty="0"/>
              <a:t> + 6x + 9 </a:t>
            </a:r>
          </a:p>
          <a:p>
            <a:pPr marL="0" indent="0">
              <a:buNone/>
            </a:pPr>
            <a:r>
              <a:rPr lang="en-US" dirty="0"/>
              <a:t>5.) 16x</a:t>
            </a:r>
            <a:r>
              <a:rPr lang="en-US" baseline="30000" dirty="0"/>
              <a:t>2</a:t>
            </a:r>
            <a:r>
              <a:rPr lang="en-US" dirty="0"/>
              <a:t> – 169 </a:t>
            </a:r>
          </a:p>
          <a:p>
            <a:pPr marL="0" indent="0">
              <a:buNone/>
            </a:pPr>
            <a:r>
              <a:rPr lang="en-US" dirty="0"/>
              <a:t>6.) 6x</a:t>
            </a:r>
            <a:r>
              <a:rPr lang="en-US" baseline="30000" dirty="0"/>
              <a:t>3</a:t>
            </a:r>
            <a:r>
              <a:rPr lang="en-US" dirty="0"/>
              <a:t> + 3x</a:t>
            </a:r>
            <a:r>
              <a:rPr lang="en-US" baseline="30000" dirty="0"/>
              <a:t>2 </a:t>
            </a:r>
            <a:r>
              <a:rPr lang="en-US" dirty="0"/>
              <a:t> + 8x + 4 </a:t>
            </a:r>
          </a:p>
          <a:p>
            <a:pPr marL="0" indent="0">
              <a:buNone/>
            </a:pPr>
            <a:r>
              <a:rPr lang="en-US" dirty="0"/>
              <a:t>7.) 15h</a:t>
            </a:r>
            <a:r>
              <a:rPr lang="en-US" baseline="30000" dirty="0"/>
              <a:t>3</a:t>
            </a:r>
            <a:r>
              <a:rPr lang="en-US" dirty="0"/>
              <a:t> + 11h</a:t>
            </a:r>
            <a:r>
              <a:rPr lang="en-US" baseline="30000" dirty="0"/>
              <a:t>2</a:t>
            </a:r>
            <a:r>
              <a:rPr lang="en-US" dirty="0"/>
              <a:t> – 45h – 33 </a:t>
            </a:r>
          </a:p>
        </p:txBody>
      </p:sp>
    </p:spTree>
    <p:extLst>
      <p:ext uri="{BB962C8B-B14F-4D97-AF65-F5344CB8AC3E}">
        <p14:creationId xmlns:p14="http://schemas.microsoft.com/office/powerpoint/2010/main" val="139793768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Suggested Review: </a:t>
            </a:r>
          </a:p>
        </p:txBody>
      </p:sp>
      <p:sp>
        <p:nvSpPr>
          <p:cNvPr id="3" name="Content Placeholder 2"/>
          <p:cNvSpPr>
            <a:spLocks noGrp="1"/>
          </p:cNvSpPr>
          <p:nvPr>
            <p:ph idx="1"/>
          </p:nvPr>
        </p:nvSpPr>
        <p:spPr/>
        <p:txBody>
          <a:bodyPr/>
          <a:lstStyle/>
          <a:p>
            <a:pPr marL="0" indent="0">
              <a:buNone/>
            </a:pPr>
            <a:r>
              <a:rPr lang="en-US" dirty="0">
                <a:solidFill>
                  <a:srgbClr val="FF6600"/>
                </a:solidFill>
              </a:rPr>
              <a:t>LO: Factor polynomials </a:t>
            </a:r>
          </a:p>
          <a:p>
            <a:pPr marL="0" indent="0">
              <a:buNone/>
            </a:pPr>
            <a:r>
              <a:rPr lang="en-US" dirty="0">
                <a:solidFill>
                  <a:srgbClr val="FF6600"/>
                </a:solidFill>
              </a:rPr>
              <a:t>SLE: Meet or exceed CCSS</a:t>
            </a:r>
          </a:p>
          <a:p>
            <a:pPr marL="0" indent="0">
              <a:buNone/>
            </a:pPr>
            <a:r>
              <a:rPr lang="en-US" dirty="0"/>
              <a:t>p. 542-543 #26-72 even, 80-90 even, as needed. </a:t>
            </a:r>
          </a:p>
        </p:txBody>
      </p:sp>
    </p:spTree>
    <p:extLst>
      <p:ext uri="{BB962C8B-B14F-4D97-AF65-F5344CB8AC3E}">
        <p14:creationId xmlns:p14="http://schemas.microsoft.com/office/powerpoint/2010/main" val="300297346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1.) Solve: 4x – 3y  = 8</a:t>
            </a:r>
          </a:p>
          <a:p>
            <a:pPr marL="0" indent="0">
              <a:buNone/>
            </a:pPr>
            <a:r>
              <a:rPr lang="en-US" dirty="0"/>
              <a:t>                  y = -2x – 1 </a:t>
            </a:r>
          </a:p>
          <a:p>
            <a:pPr marL="0" indent="0">
              <a:buNone/>
            </a:pPr>
            <a:endParaRPr lang="en-US" dirty="0"/>
          </a:p>
          <a:p>
            <a:pPr marL="0" indent="0">
              <a:buNone/>
            </a:pPr>
            <a:r>
              <a:rPr lang="en-US" dirty="0"/>
              <a:t>2.) Graph y = |x + 1|</a:t>
            </a:r>
          </a:p>
          <a:p>
            <a:pPr marL="0" indent="0">
              <a:buNone/>
            </a:pPr>
            <a:endParaRPr lang="en-US" dirty="0"/>
          </a:p>
          <a:p>
            <a:pPr marL="0" indent="0">
              <a:buNone/>
            </a:pPr>
            <a:r>
              <a:rPr lang="en-US" dirty="0"/>
              <a:t>3.) You design a Wonder Woman/Superman suit that allows you to fly to a nearby town, 18km away. With a tailwind, the trip takes 20 minutes. Your return trip with a headwind takes 36 minutes. Find your flying speed, and the speed of the wind. </a:t>
            </a:r>
          </a:p>
        </p:txBody>
      </p:sp>
    </p:spTree>
    <p:extLst>
      <p:ext uri="{BB962C8B-B14F-4D97-AF65-F5344CB8AC3E}">
        <p14:creationId xmlns:p14="http://schemas.microsoft.com/office/powerpoint/2010/main" val="1502822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Practice Problems: </a:t>
            </a:r>
          </a:p>
        </p:txBody>
      </p:sp>
      <p:sp>
        <p:nvSpPr>
          <p:cNvPr id="3" name="Content Placeholder 2"/>
          <p:cNvSpPr>
            <a:spLocks noGrp="1"/>
          </p:cNvSpPr>
          <p:nvPr>
            <p:ph idx="1"/>
          </p:nvPr>
        </p:nvSpPr>
        <p:spPr/>
        <p:txBody>
          <a:bodyPr/>
          <a:lstStyle/>
          <a:p>
            <a:pPr marL="514350" indent="-514350">
              <a:buAutoNum type="arabicPeriod"/>
            </a:pPr>
            <a:r>
              <a:rPr lang="en-US" dirty="0"/>
              <a:t>Find the slope of a line that passes through (-2, 1) and (6,7) </a:t>
            </a:r>
          </a:p>
          <a:p>
            <a:pPr marL="514350" indent="-514350">
              <a:buAutoNum type="arabicPeriod"/>
            </a:pPr>
            <a:r>
              <a:rPr lang="en-US" dirty="0"/>
              <a:t>What is the slope of y = -2x + 16 ? </a:t>
            </a:r>
          </a:p>
          <a:p>
            <a:pPr marL="514350" indent="-514350">
              <a:buAutoNum type="arabicPeriod"/>
            </a:pPr>
            <a:r>
              <a:rPr lang="en-US" dirty="0"/>
              <a:t>Find the slope of a line that passes through (2, 4) and 2, -5) </a:t>
            </a:r>
          </a:p>
          <a:p>
            <a:pPr marL="514350" indent="-514350">
              <a:buAutoNum type="arabicPeriod"/>
            </a:pPr>
            <a:r>
              <a:rPr lang="en-US" dirty="0"/>
              <a:t>Graph this function: </a:t>
            </a:r>
          </a:p>
          <a:p>
            <a:pPr marL="0" indent="0">
              <a:buNone/>
            </a:pPr>
            <a:r>
              <a:rPr lang="en-US" dirty="0"/>
              <a:t>      y = -2 </a:t>
            </a:r>
          </a:p>
        </p:txBody>
      </p:sp>
    </p:spTree>
    <p:extLst>
      <p:ext uri="{BB962C8B-B14F-4D97-AF65-F5344CB8AC3E}">
        <p14:creationId xmlns:p14="http://schemas.microsoft.com/office/powerpoint/2010/main" val="3875633859"/>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Graph quadratic functions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a:solidFill>
                  <a:srgbClr val="FF6600"/>
                </a:solidFill>
              </a:rPr>
              <a:t>Standard Form of a Quadratic Function: </a:t>
            </a:r>
          </a:p>
          <a:p>
            <a:pPr marL="0" indent="0">
              <a:buNone/>
            </a:pPr>
            <a:r>
              <a:rPr lang="en-US" dirty="0"/>
              <a:t>A quadratic function shows the relationship between two variables, one of which contains an exponent. The </a:t>
            </a:r>
            <a:r>
              <a:rPr lang="en-US" dirty="0">
                <a:solidFill>
                  <a:srgbClr val="FF6600"/>
                </a:solidFill>
              </a:rPr>
              <a:t>standard form </a:t>
            </a:r>
            <a:r>
              <a:rPr lang="en-US" dirty="0"/>
              <a:t>is: </a:t>
            </a:r>
          </a:p>
          <a:p>
            <a:pPr marL="0" indent="0">
              <a:buNone/>
            </a:pPr>
            <a:endParaRPr lang="en-US" dirty="0"/>
          </a:p>
          <a:p>
            <a:pPr marL="0" indent="0">
              <a:buNone/>
            </a:pPr>
            <a:r>
              <a:rPr lang="en-US" dirty="0"/>
              <a:t>y = ax</a:t>
            </a:r>
            <a:r>
              <a:rPr lang="en-US" baseline="30000" dirty="0"/>
              <a:t>2</a:t>
            </a:r>
            <a:r>
              <a:rPr lang="en-US" dirty="0"/>
              <a:t> + </a:t>
            </a:r>
            <a:r>
              <a:rPr lang="en-US" dirty="0" err="1"/>
              <a:t>bx</a:t>
            </a:r>
            <a:r>
              <a:rPr lang="en-US" dirty="0"/>
              <a:t> + c (a ≠ 0) </a:t>
            </a:r>
          </a:p>
          <a:p>
            <a:pPr marL="0" indent="0">
              <a:buNone/>
            </a:pPr>
            <a:r>
              <a:rPr lang="en-US" dirty="0"/>
              <a:t>Most quadratic functions are </a:t>
            </a:r>
            <a:r>
              <a:rPr lang="en-US" dirty="0">
                <a:solidFill>
                  <a:srgbClr val="FF6600"/>
                </a:solidFill>
              </a:rPr>
              <a:t>parabolas</a:t>
            </a:r>
            <a:r>
              <a:rPr lang="en-US" dirty="0"/>
              <a:t> (a big U shape). </a:t>
            </a:r>
          </a:p>
        </p:txBody>
      </p:sp>
      <p:pic>
        <p:nvPicPr>
          <p:cNvPr id="5" name="Content Placeholder 4" descr="parabola.jpeg"/>
          <p:cNvPicPr>
            <a:picLocks noGrp="1" noChangeAspect="1"/>
          </p:cNvPicPr>
          <p:nvPr>
            <p:ph sz="half" idx="2"/>
          </p:nvPr>
        </p:nvPicPr>
        <p:blipFill>
          <a:blip r:embed="rId2">
            <a:extLst>
              <a:ext uri="{28A0092B-C50C-407E-A947-70E740481C1C}">
                <a14:useLocalDpi xmlns:a14="http://schemas.microsoft.com/office/drawing/2010/main" val="0"/>
              </a:ext>
            </a:extLst>
          </a:blip>
          <a:srcRect l="-8147" r="-8147"/>
          <a:stretch>
            <a:fillRect/>
          </a:stretch>
        </p:blipFill>
        <p:spPr/>
      </p:pic>
    </p:spTree>
    <p:extLst>
      <p:ext uri="{BB962C8B-B14F-4D97-AF65-F5344CB8AC3E}">
        <p14:creationId xmlns:p14="http://schemas.microsoft.com/office/powerpoint/2010/main" val="240355387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pPr marL="0" indent="0">
              <a:buNone/>
            </a:pPr>
            <a:r>
              <a:rPr lang="en-US" dirty="0"/>
              <a:t>Quadratic functions can be graphed using a table of values for x and y. It’s useful to keep the x values small, so the graph doesn’t get ridiculously large: </a:t>
            </a:r>
          </a:p>
          <a:p>
            <a:pPr marL="0" indent="0">
              <a:buNone/>
            </a:pPr>
            <a:r>
              <a:rPr lang="en-US" dirty="0"/>
              <a:t> y = x</a:t>
            </a:r>
            <a:r>
              <a:rPr lang="en-US" baseline="30000" dirty="0"/>
              <a:t>2</a:t>
            </a:r>
            <a:r>
              <a:rPr lang="en-US" dirty="0"/>
              <a:t> + 2 </a:t>
            </a:r>
          </a:p>
        </p:txBody>
      </p:sp>
      <p:pic>
        <p:nvPicPr>
          <p:cNvPr id="5" name="Content Placeholder 4" descr="Coordplane.pn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24712" b="-24712"/>
          <a:stretch>
            <a:fillRect/>
          </a:stretch>
        </p:blipFill>
        <p:spPr/>
      </p:pic>
    </p:spTree>
    <p:extLst>
      <p:ext uri="{BB962C8B-B14F-4D97-AF65-F5344CB8AC3E}">
        <p14:creationId xmlns:p14="http://schemas.microsoft.com/office/powerpoint/2010/main" val="2624973273"/>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85000" lnSpcReduction="20000"/>
          </a:bodyPr>
          <a:lstStyle/>
          <a:p>
            <a:pPr marL="0" indent="0">
              <a:buNone/>
            </a:pPr>
            <a:r>
              <a:rPr lang="en-US" dirty="0">
                <a:solidFill>
                  <a:srgbClr val="FF6600"/>
                </a:solidFill>
              </a:rPr>
              <a:t>Parts of a parabola: </a:t>
            </a:r>
          </a:p>
          <a:p>
            <a:pPr marL="0" indent="0">
              <a:buNone/>
            </a:pPr>
            <a:endParaRPr lang="en-US" dirty="0"/>
          </a:p>
          <a:p>
            <a:pPr marL="0" indent="0">
              <a:buNone/>
            </a:pPr>
            <a:r>
              <a:rPr lang="en-US" dirty="0">
                <a:solidFill>
                  <a:srgbClr val="FF6600"/>
                </a:solidFill>
              </a:rPr>
              <a:t>Vertex: </a:t>
            </a:r>
            <a:r>
              <a:rPr lang="en-US" dirty="0"/>
              <a:t>The minimum or maximum value of the parabola (if the </a:t>
            </a:r>
            <a:r>
              <a:rPr lang="en-US" dirty="0" err="1"/>
              <a:t>parbola</a:t>
            </a:r>
            <a:r>
              <a:rPr lang="en-US" dirty="0"/>
              <a:t> opens upward, the vertex is a minimum; if it opens downward, it’s a maximum). </a:t>
            </a:r>
          </a:p>
          <a:p>
            <a:pPr marL="0" indent="0">
              <a:buNone/>
            </a:pPr>
            <a:endParaRPr lang="en-US" dirty="0"/>
          </a:p>
          <a:p>
            <a:pPr marL="0" indent="0">
              <a:buNone/>
            </a:pPr>
            <a:r>
              <a:rPr lang="en-US" dirty="0">
                <a:solidFill>
                  <a:srgbClr val="FF6600"/>
                </a:solidFill>
              </a:rPr>
              <a:t>Axis of symmetry: </a:t>
            </a:r>
            <a:r>
              <a:rPr lang="en-US" dirty="0"/>
              <a:t>An imaginary vertical line that divides the parabola into two equal halves. </a:t>
            </a:r>
          </a:p>
          <a:p>
            <a:pPr marL="0" indent="0">
              <a:buNone/>
            </a:pPr>
            <a:endParaRPr lang="en-US" dirty="0"/>
          </a:p>
          <a:p>
            <a:pPr marL="0" indent="0">
              <a:buNone/>
            </a:pPr>
            <a:endParaRPr lang="en-US" dirty="0"/>
          </a:p>
        </p:txBody>
      </p:sp>
      <p:pic>
        <p:nvPicPr>
          <p:cNvPr id="5" name="Content Placeholder 4" descr="vertices.jpeg"/>
          <p:cNvPicPr>
            <a:picLocks noGrp="1" noChangeAspect="1"/>
          </p:cNvPicPr>
          <p:nvPr>
            <p:ph sz="half" idx="2"/>
          </p:nvPr>
        </p:nvPicPr>
        <p:blipFill>
          <a:blip r:embed="rId2">
            <a:extLst>
              <a:ext uri="{28A0092B-C50C-407E-A947-70E740481C1C}">
                <a14:useLocalDpi xmlns:a14="http://schemas.microsoft.com/office/drawing/2010/main" val="0"/>
              </a:ext>
            </a:extLst>
          </a:blip>
          <a:srcRect t="-11797" b="-11797"/>
          <a:stretch>
            <a:fillRect/>
          </a:stretch>
        </p:blipFill>
        <p:spPr/>
      </p:pic>
    </p:spTree>
    <p:extLst>
      <p:ext uri="{BB962C8B-B14F-4D97-AF65-F5344CB8AC3E}">
        <p14:creationId xmlns:p14="http://schemas.microsoft.com/office/powerpoint/2010/main" val="62300851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dirty="0"/>
              <a:t>Graph these functions: </a:t>
            </a:r>
          </a:p>
        </p:txBody>
      </p:sp>
      <p:sp>
        <p:nvSpPr>
          <p:cNvPr id="6" name="Content Placeholder 5"/>
          <p:cNvSpPr>
            <a:spLocks noGrp="1"/>
          </p:cNvSpPr>
          <p:nvPr>
            <p:ph idx="1"/>
          </p:nvPr>
        </p:nvSpPr>
        <p:spPr/>
        <p:txBody>
          <a:bodyPr/>
          <a:lstStyle/>
          <a:p>
            <a:pPr marL="514350" indent="-514350">
              <a:buAutoNum type="arabicPeriod"/>
            </a:pPr>
            <a:r>
              <a:rPr lang="en-US" dirty="0"/>
              <a:t>y = 2x</a:t>
            </a:r>
            <a:r>
              <a:rPr lang="en-US" baseline="30000" dirty="0"/>
              <a:t>2</a:t>
            </a:r>
            <a:r>
              <a:rPr lang="en-US" dirty="0"/>
              <a:t>  - 1 </a:t>
            </a:r>
          </a:p>
          <a:p>
            <a:pPr marL="514350" indent="-514350">
              <a:buAutoNum type="arabicPeriod"/>
            </a:pPr>
            <a:r>
              <a:rPr lang="en-US" dirty="0"/>
              <a:t>y = 0.5x</a:t>
            </a:r>
            <a:r>
              <a:rPr lang="en-US" baseline="30000" dirty="0"/>
              <a:t>2</a:t>
            </a:r>
            <a:r>
              <a:rPr lang="en-US" dirty="0"/>
              <a:t> + 2 </a:t>
            </a:r>
          </a:p>
          <a:p>
            <a:pPr marL="514350" indent="-514350">
              <a:buAutoNum type="arabicPeriod"/>
            </a:pPr>
            <a:r>
              <a:rPr lang="en-US" dirty="0"/>
              <a:t>y = x</a:t>
            </a:r>
            <a:r>
              <a:rPr lang="en-US" baseline="30000" dirty="0"/>
              <a:t>2</a:t>
            </a:r>
            <a:r>
              <a:rPr lang="en-US" dirty="0"/>
              <a:t> – 2x + 1 </a:t>
            </a:r>
          </a:p>
          <a:p>
            <a:pPr marL="514350" indent="-514350">
              <a:buAutoNum type="arabicPeriod"/>
            </a:pPr>
            <a:r>
              <a:rPr lang="en-US" dirty="0"/>
              <a:t>y = -x</a:t>
            </a:r>
            <a:r>
              <a:rPr lang="en-US" baseline="30000" dirty="0"/>
              <a:t>2</a:t>
            </a:r>
            <a:r>
              <a:rPr lang="en-US" dirty="0"/>
              <a:t> + 4 </a:t>
            </a:r>
          </a:p>
          <a:p>
            <a:pPr marL="514350" indent="-514350">
              <a:buAutoNum type="arabicPeriod"/>
            </a:pPr>
            <a:r>
              <a:rPr lang="en-US" dirty="0"/>
              <a:t>y = x</a:t>
            </a:r>
            <a:r>
              <a:rPr lang="en-US" baseline="30000" dirty="0"/>
              <a:t>2</a:t>
            </a:r>
            <a:r>
              <a:rPr lang="en-US" dirty="0"/>
              <a:t> + x – 2 </a:t>
            </a:r>
          </a:p>
        </p:txBody>
      </p:sp>
    </p:spTree>
    <p:extLst>
      <p:ext uri="{BB962C8B-B14F-4D97-AF65-F5344CB8AC3E}">
        <p14:creationId xmlns:p14="http://schemas.microsoft.com/office/powerpoint/2010/main" val="1292250323"/>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Graph quadratic functions </a:t>
            </a:r>
          </a:p>
          <a:p>
            <a:pPr marL="0" indent="0">
              <a:buNone/>
            </a:pPr>
            <a:r>
              <a:rPr lang="en-US" dirty="0">
                <a:solidFill>
                  <a:srgbClr val="FF6600"/>
                </a:solidFill>
              </a:rPr>
              <a:t>SLE: Meet or exceed CCSS</a:t>
            </a:r>
          </a:p>
          <a:p>
            <a:pPr marL="0" indent="0">
              <a:buNone/>
            </a:pPr>
            <a:endParaRPr lang="en-US" dirty="0"/>
          </a:p>
          <a:p>
            <a:pPr marL="0" indent="0">
              <a:buNone/>
            </a:pPr>
            <a:r>
              <a:rPr lang="en-US" dirty="0"/>
              <a:t>p. 553-554 #4-9, 14-20 all (Use graph paper, please.) </a:t>
            </a:r>
          </a:p>
        </p:txBody>
      </p:sp>
    </p:spTree>
    <p:extLst>
      <p:ext uri="{BB962C8B-B14F-4D97-AF65-F5344CB8AC3E}">
        <p14:creationId xmlns:p14="http://schemas.microsoft.com/office/powerpoint/2010/main" val="351233327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Good Morning: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1.) Cesium-137, a radioactive element, has a half-life of 30 years. If you store 1kg of cesium-137 in a box under a sibling’s bed, how much of the sample will be left in 2109? </a:t>
            </a:r>
          </a:p>
          <a:p>
            <a:pPr marL="0" indent="0">
              <a:buNone/>
            </a:pPr>
            <a:endParaRPr lang="en-US" dirty="0"/>
          </a:p>
          <a:p>
            <a:pPr marL="0" indent="0">
              <a:buNone/>
            </a:pPr>
            <a:r>
              <a:rPr lang="en-US" dirty="0"/>
              <a:t>2.) Solve: </a:t>
            </a:r>
            <a:r>
              <a:rPr lang="en-US" u="sng" dirty="0"/>
              <a:t>2x – 4 </a:t>
            </a:r>
            <a:r>
              <a:rPr lang="en-US" dirty="0"/>
              <a:t>   =  </a:t>
            </a:r>
            <a:r>
              <a:rPr lang="en-US" u="sng" dirty="0"/>
              <a:t>x + 2 </a:t>
            </a:r>
          </a:p>
          <a:p>
            <a:pPr marL="0" indent="0">
              <a:buNone/>
            </a:pPr>
            <a:r>
              <a:rPr lang="en-US" dirty="0"/>
              <a:t>                    12               6</a:t>
            </a:r>
          </a:p>
          <a:p>
            <a:pPr marL="0" indent="0">
              <a:buNone/>
            </a:pPr>
            <a:endParaRPr lang="en-US" dirty="0"/>
          </a:p>
          <a:p>
            <a:pPr marL="0" indent="0">
              <a:buNone/>
            </a:pPr>
            <a:r>
              <a:rPr lang="en-US" dirty="0"/>
              <a:t>3.) Graph: y = x</a:t>
            </a:r>
            <a:r>
              <a:rPr lang="en-US" baseline="30000" dirty="0"/>
              <a:t>2 </a:t>
            </a:r>
            <a:r>
              <a:rPr lang="en-US" dirty="0"/>
              <a:t> + 2x – 2 </a:t>
            </a:r>
          </a:p>
          <a:p>
            <a:pPr marL="0" indent="0">
              <a:buNone/>
            </a:pPr>
            <a:endParaRPr lang="en-US" dirty="0"/>
          </a:p>
        </p:txBody>
      </p:sp>
    </p:spTree>
    <p:extLst>
      <p:ext uri="{BB962C8B-B14F-4D97-AF65-F5344CB8AC3E}">
        <p14:creationId xmlns:p14="http://schemas.microsoft.com/office/powerpoint/2010/main" val="2700749258"/>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dirty="0">
                <a:solidFill>
                  <a:srgbClr val="FF6600"/>
                </a:solidFill>
              </a:rPr>
              <a:t>LO: Graph quadratic functions using the axis of symmetry. </a:t>
            </a:r>
            <a:br>
              <a:rPr lang="en-US" sz="3200" dirty="0">
                <a:solidFill>
                  <a:srgbClr val="FF6600"/>
                </a:solidFill>
              </a:rPr>
            </a:br>
            <a:r>
              <a:rPr lang="en-US" sz="3200" dirty="0">
                <a:solidFill>
                  <a:srgbClr val="FF6600"/>
                </a:solidFill>
              </a:rPr>
              <a:t>SLE: Meet or exceed CCSS</a:t>
            </a:r>
          </a:p>
        </p:txBody>
      </p:sp>
      <p:sp>
        <p:nvSpPr>
          <p:cNvPr id="3" name="Content Placeholder 2"/>
          <p:cNvSpPr>
            <a:spLocks noGrp="1"/>
          </p:cNvSpPr>
          <p:nvPr>
            <p:ph idx="1"/>
          </p:nvPr>
        </p:nvSpPr>
        <p:spPr/>
        <p:txBody>
          <a:bodyPr/>
          <a:lstStyle/>
          <a:p>
            <a:pPr marL="0" indent="0">
              <a:buNone/>
            </a:pPr>
            <a:r>
              <a:rPr lang="en-US" dirty="0"/>
              <a:t>p. 560-561 #2-10 even, 23-31 all </a:t>
            </a:r>
          </a:p>
        </p:txBody>
      </p:sp>
    </p:spTree>
    <p:extLst>
      <p:ext uri="{BB962C8B-B14F-4D97-AF65-F5344CB8AC3E}">
        <p14:creationId xmlns:p14="http://schemas.microsoft.com/office/powerpoint/2010/main" val="251479183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lstStyle/>
          <a:p>
            <a:pPr marL="514350" indent="-514350">
              <a:buAutoNum type="arabicPeriod"/>
            </a:pPr>
            <a:r>
              <a:rPr lang="en-US" dirty="0"/>
              <a:t>Graph y = 2x</a:t>
            </a:r>
            <a:r>
              <a:rPr lang="en-US" baseline="30000" dirty="0"/>
              <a:t>2</a:t>
            </a:r>
            <a:r>
              <a:rPr lang="en-US" dirty="0"/>
              <a:t> + 4x + 2 (Using axis of symmetry) </a:t>
            </a:r>
          </a:p>
          <a:p>
            <a:pPr marL="514350" indent="-514350">
              <a:buAutoNum type="arabicPeriod"/>
            </a:pPr>
            <a:r>
              <a:rPr lang="en-US" dirty="0"/>
              <a:t>You throw three darts at a dart board that is split into 20 different numbered regions. What is the probability that all three darts will land in the 20 region? </a:t>
            </a:r>
          </a:p>
          <a:p>
            <a:pPr marL="514350" indent="-514350">
              <a:buAutoNum type="arabicPeriod"/>
            </a:pPr>
            <a:r>
              <a:rPr lang="en-US" dirty="0"/>
              <a:t>Factor: 2t</a:t>
            </a:r>
            <a:r>
              <a:rPr lang="en-US" baseline="30000" dirty="0"/>
              <a:t>2</a:t>
            </a:r>
            <a:r>
              <a:rPr lang="en-US" dirty="0"/>
              <a:t> + 3t - 2 </a:t>
            </a:r>
          </a:p>
        </p:txBody>
      </p:sp>
    </p:spTree>
    <p:extLst>
      <p:ext uri="{BB962C8B-B14F-4D97-AF65-F5344CB8AC3E}">
        <p14:creationId xmlns:p14="http://schemas.microsoft.com/office/powerpoint/2010/main" val="285827664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More Graphing practice: </a:t>
            </a:r>
            <a:br>
              <a:rPr lang="en-US" sz="3200" dirty="0">
                <a:solidFill>
                  <a:srgbClr val="FF6600"/>
                </a:solidFill>
              </a:rPr>
            </a:br>
            <a:endParaRPr lang="en-US" sz="3200" dirty="0">
              <a:solidFill>
                <a:srgbClr val="FF6600"/>
              </a:solidFill>
            </a:endParaRPr>
          </a:p>
        </p:txBody>
      </p:sp>
      <p:sp>
        <p:nvSpPr>
          <p:cNvPr id="3" name="Content Placeholder 2"/>
          <p:cNvSpPr>
            <a:spLocks noGrp="1"/>
          </p:cNvSpPr>
          <p:nvPr>
            <p:ph idx="1"/>
          </p:nvPr>
        </p:nvSpPr>
        <p:spPr/>
        <p:txBody>
          <a:bodyPr/>
          <a:lstStyle/>
          <a:p>
            <a:pPr marL="0" indent="0">
              <a:buNone/>
            </a:pPr>
            <a:r>
              <a:rPr lang="en-US" dirty="0"/>
              <a:t>1.) y = 2x</a:t>
            </a:r>
            <a:r>
              <a:rPr lang="en-US" baseline="30000" dirty="0"/>
              <a:t>2</a:t>
            </a:r>
            <a:r>
              <a:rPr lang="en-US" dirty="0"/>
              <a:t> + 4x – 5 </a:t>
            </a:r>
          </a:p>
          <a:p>
            <a:pPr marL="0" indent="0">
              <a:buNone/>
            </a:pPr>
            <a:endParaRPr lang="en-US" dirty="0"/>
          </a:p>
          <a:p>
            <a:pPr marL="0" indent="0">
              <a:buNone/>
            </a:pPr>
            <a:r>
              <a:rPr lang="en-US" dirty="0"/>
              <a:t>2.) y = 3x</a:t>
            </a:r>
            <a:r>
              <a:rPr lang="en-US" baseline="30000" dirty="0"/>
              <a:t>2</a:t>
            </a:r>
            <a:r>
              <a:rPr lang="en-US" dirty="0"/>
              <a:t> – 9x + 5 </a:t>
            </a:r>
          </a:p>
          <a:p>
            <a:pPr marL="0" indent="0">
              <a:buNone/>
            </a:pPr>
            <a:endParaRPr lang="en-US" dirty="0"/>
          </a:p>
          <a:p>
            <a:pPr marL="0" indent="0">
              <a:buNone/>
            </a:pPr>
            <a:r>
              <a:rPr lang="en-US" dirty="0"/>
              <a:t>3.) y = 2x</a:t>
            </a:r>
            <a:r>
              <a:rPr lang="en-US" baseline="30000" dirty="0"/>
              <a:t>2</a:t>
            </a:r>
            <a:r>
              <a:rPr lang="en-US" dirty="0"/>
              <a:t> + 3 </a:t>
            </a:r>
          </a:p>
        </p:txBody>
      </p:sp>
    </p:spTree>
    <p:extLst>
      <p:ext uri="{BB962C8B-B14F-4D97-AF65-F5344CB8AC3E}">
        <p14:creationId xmlns:p14="http://schemas.microsoft.com/office/powerpoint/2010/main" val="361379231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br>
              <a:rPr lang="en-US" sz="3200" dirty="0">
                <a:solidFill>
                  <a:srgbClr val="FFFF00"/>
                </a:solidFill>
              </a:rPr>
            </a:br>
            <a:endParaRPr lang="en-US" sz="3200"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dirty="0"/>
              <a:t>Graph y = x</a:t>
            </a:r>
            <a:r>
              <a:rPr lang="en-US" baseline="30000" dirty="0"/>
              <a:t>2</a:t>
            </a:r>
            <a:r>
              <a:rPr lang="en-US" dirty="0"/>
              <a:t> – 3x  + 2 </a:t>
            </a:r>
          </a:p>
          <a:p>
            <a:pPr marL="514350" indent="-514350">
              <a:buAutoNum type="arabicPeriod"/>
            </a:pPr>
            <a:endParaRPr lang="en-US" dirty="0"/>
          </a:p>
          <a:p>
            <a:pPr marL="514350" indent="-514350">
              <a:buAutoNum type="arabicPeriod"/>
            </a:pPr>
            <a:r>
              <a:rPr lang="en-US" dirty="0"/>
              <a:t>The formula h = -4.9t</a:t>
            </a:r>
            <a:r>
              <a:rPr lang="en-US" baseline="30000" dirty="0"/>
              <a:t>2</a:t>
            </a:r>
            <a:r>
              <a:rPr lang="en-US" dirty="0"/>
              <a:t> + 3.83t + 1.7 gives the height of a volleyball that is served during a game. h  gives the height in meters and t the time in seconds. At what time will the ball be at its greatest height? </a:t>
            </a:r>
          </a:p>
          <a:p>
            <a:pPr marL="514350" indent="-514350">
              <a:buAutoNum type="arabicPeriod"/>
            </a:pPr>
            <a:r>
              <a:rPr lang="en-US" dirty="0"/>
              <a:t>You invest $4000 in an account that earns 8% annual compounded interest. How much will the account be worth after 10 years? </a:t>
            </a:r>
          </a:p>
        </p:txBody>
      </p:sp>
    </p:spTree>
    <p:extLst>
      <p:ext uri="{BB962C8B-B14F-4D97-AF65-F5344CB8AC3E}">
        <p14:creationId xmlns:p14="http://schemas.microsoft.com/office/powerpoint/2010/main" val="1381771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Find the slope of linear functions </a:t>
            </a:r>
          </a:p>
          <a:p>
            <a:pPr marL="0" indent="0">
              <a:buNone/>
            </a:pPr>
            <a:r>
              <a:rPr lang="en-US" dirty="0">
                <a:solidFill>
                  <a:srgbClr val="FF6600"/>
                </a:solidFill>
              </a:rPr>
              <a:t>SLE: Meet or exceed CCSS</a:t>
            </a:r>
          </a:p>
          <a:p>
            <a:pPr marL="0" indent="0">
              <a:buNone/>
            </a:pPr>
            <a:endParaRPr lang="en-US" dirty="0"/>
          </a:p>
          <a:p>
            <a:pPr marL="0" indent="0">
              <a:buNone/>
            </a:pPr>
            <a:r>
              <a:rPr lang="en-US" dirty="0"/>
              <a:t>p. 312- 313, #2- 38 even. Use graph paper, please. </a:t>
            </a:r>
          </a:p>
        </p:txBody>
      </p:sp>
    </p:spTree>
    <p:extLst>
      <p:ext uri="{BB962C8B-B14F-4D97-AF65-F5344CB8AC3E}">
        <p14:creationId xmlns:p14="http://schemas.microsoft.com/office/powerpoint/2010/main" val="556785626"/>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Solve quadratic equations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a:solidFill>
                  <a:srgbClr val="FF6600"/>
                </a:solidFill>
              </a:rPr>
              <a:t>Solving quadratic equations by graphing: </a:t>
            </a:r>
          </a:p>
          <a:p>
            <a:pPr marL="0" indent="0">
              <a:buNone/>
            </a:pPr>
            <a:endParaRPr lang="en-US" dirty="0"/>
          </a:p>
          <a:p>
            <a:pPr marL="0" indent="0">
              <a:buNone/>
            </a:pPr>
            <a:r>
              <a:rPr lang="en-US" dirty="0"/>
              <a:t>In quadratic functions, the number of possible x values is infinite. However, for the purposes of this course, we will only consider the values of x when y = 0. (In other words, the solutions of a quadratic function are where the parabola crosses the x axis.) </a:t>
            </a:r>
          </a:p>
        </p:txBody>
      </p:sp>
      <p:pic>
        <p:nvPicPr>
          <p:cNvPr id="9" name="Content Placeholder 8" descr="Quad2.gif"/>
          <p:cNvPicPr>
            <a:picLocks noGrp="1" noChangeAspect="1"/>
          </p:cNvPicPr>
          <p:nvPr>
            <p:ph sz="half" idx="2"/>
          </p:nvPr>
        </p:nvPicPr>
        <p:blipFill>
          <a:blip r:embed="rId2">
            <a:extLst>
              <a:ext uri="{28A0092B-C50C-407E-A947-70E740481C1C}">
                <a14:useLocalDpi xmlns:a14="http://schemas.microsoft.com/office/drawing/2010/main" val="0"/>
              </a:ext>
            </a:extLst>
          </a:blip>
          <a:srcRect t="-10558" b="-10558"/>
          <a:stretch>
            <a:fillRect/>
          </a:stretch>
        </p:blipFill>
        <p:spPr/>
      </p:pic>
    </p:spTree>
    <p:extLst>
      <p:ext uri="{BB962C8B-B14F-4D97-AF65-F5344CB8AC3E}">
        <p14:creationId xmlns:p14="http://schemas.microsoft.com/office/powerpoint/2010/main" val="254534052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pPr marL="0" indent="0">
              <a:buNone/>
            </a:pPr>
            <a:r>
              <a:rPr lang="en-US" dirty="0">
                <a:solidFill>
                  <a:srgbClr val="FF6600"/>
                </a:solidFill>
              </a:rPr>
              <a:t>Solve by graphing: </a:t>
            </a:r>
          </a:p>
          <a:p>
            <a:pPr marL="0" indent="0">
              <a:buNone/>
            </a:pPr>
            <a:endParaRPr lang="en-US" dirty="0"/>
          </a:p>
          <a:p>
            <a:pPr marL="0" indent="0">
              <a:buNone/>
            </a:pPr>
            <a:r>
              <a:rPr lang="en-US" dirty="0"/>
              <a:t>1.) x</a:t>
            </a:r>
            <a:r>
              <a:rPr lang="en-US" baseline="30000" dirty="0"/>
              <a:t>2</a:t>
            </a:r>
            <a:r>
              <a:rPr lang="en-US" dirty="0"/>
              <a:t> – 1 = 0 </a:t>
            </a:r>
          </a:p>
          <a:p>
            <a:pPr marL="0" indent="0">
              <a:buNone/>
            </a:pPr>
            <a:endParaRPr lang="en-US" dirty="0"/>
          </a:p>
          <a:p>
            <a:pPr marL="0" indent="0">
              <a:buNone/>
            </a:pPr>
            <a:r>
              <a:rPr lang="en-US" dirty="0"/>
              <a:t>2.) 2x</a:t>
            </a:r>
            <a:r>
              <a:rPr lang="en-US" baseline="30000" dirty="0"/>
              <a:t>2</a:t>
            </a:r>
            <a:r>
              <a:rPr lang="en-US" dirty="0"/>
              <a:t> + 4 = 0 </a:t>
            </a:r>
          </a:p>
          <a:p>
            <a:pPr marL="0" indent="0">
              <a:buNone/>
            </a:pPr>
            <a:endParaRPr lang="en-US" dirty="0"/>
          </a:p>
          <a:p>
            <a:pPr marL="0" indent="0">
              <a:buNone/>
            </a:pPr>
            <a:r>
              <a:rPr lang="en-US" dirty="0"/>
              <a:t>3.) –x</a:t>
            </a:r>
            <a:r>
              <a:rPr lang="en-US" baseline="30000" dirty="0"/>
              <a:t>2</a:t>
            </a:r>
            <a:r>
              <a:rPr lang="en-US" dirty="0"/>
              <a:t> + 2x  + 2 = 0 </a:t>
            </a:r>
          </a:p>
          <a:p>
            <a:pPr marL="0" indent="0">
              <a:buNone/>
            </a:pPr>
            <a:endParaRPr lang="en-US" dirty="0"/>
          </a:p>
          <a:p>
            <a:pPr marL="0" indent="0">
              <a:buNone/>
            </a:pPr>
            <a:endParaRPr lang="en-US" dirty="0"/>
          </a:p>
        </p:txBody>
      </p:sp>
      <p:pic>
        <p:nvPicPr>
          <p:cNvPr id="5" name="Content Placeholder 4" descr="Coordplane.pn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24712" b="-24712"/>
          <a:stretch>
            <a:fillRect/>
          </a:stretch>
        </p:blipFill>
        <p:spPr/>
      </p:pic>
    </p:spTree>
    <p:extLst>
      <p:ext uri="{BB962C8B-B14F-4D97-AF65-F5344CB8AC3E}">
        <p14:creationId xmlns:p14="http://schemas.microsoft.com/office/powerpoint/2010/main" val="168607286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dirty="0"/>
              <a:t>Solving equations by using square roots: </a:t>
            </a:r>
          </a:p>
        </p:txBody>
      </p:sp>
      <p:sp>
        <p:nvSpPr>
          <p:cNvPr id="6" name="Content Placeholder 5"/>
          <p:cNvSpPr>
            <a:spLocks noGrp="1"/>
          </p:cNvSpPr>
          <p:nvPr>
            <p:ph idx="1"/>
          </p:nvPr>
        </p:nvSpPr>
        <p:spPr/>
        <p:txBody>
          <a:bodyPr>
            <a:normAutofit lnSpcReduction="10000"/>
          </a:bodyPr>
          <a:lstStyle/>
          <a:p>
            <a:pPr marL="0" indent="0">
              <a:buNone/>
            </a:pPr>
            <a:r>
              <a:rPr lang="en-US" dirty="0"/>
              <a:t>Example: </a:t>
            </a:r>
          </a:p>
          <a:p>
            <a:pPr marL="0" indent="0">
              <a:buNone/>
            </a:pPr>
            <a:endParaRPr lang="en-US" dirty="0"/>
          </a:p>
          <a:p>
            <a:pPr marL="0" indent="0">
              <a:buNone/>
            </a:pPr>
            <a:r>
              <a:rPr lang="en-US" dirty="0"/>
              <a:t>2x</a:t>
            </a:r>
            <a:r>
              <a:rPr lang="en-US" baseline="30000" dirty="0"/>
              <a:t>2</a:t>
            </a:r>
            <a:r>
              <a:rPr lang="en-US" dirty="0"/>
              <a:t> – 98 = 0 </a:t>
            </a:r>
          </a:p>
          <a:p>
            <a:pPr marL="0" indent="0">
              <a:buNone/>
            </a:pPr>
            <a:r>
              <a:rPr lang="en-US" dirty="0"/>
              <a:t> 2x</a:t>
            </a:r>
            <a:r>
              <a:rPr lang="en-US" baseline="30000" dirty="0"/>
              <a:t>2</a:t>
            </a:r>
            <a:r>
              <a:rPr lang="en-US" dirty="0"/>
              <a:t> = 98 </a:t>
            </a:r>
          </a:p>
          <a:p>
            <a:pPr marL="0" indent="0">
              <a:buNone/>
            </a:pPr>
            <a:r>
              <a:rPr lang="en-US" dirty="0"/>
              <a:t>X</a:t>
            </a:r>
            <a:r>
              <a:rPr lang="en-US" baseline="30000" dirty="0"/>
              <a:t>2</a:t>
            </a:r>
            <a:r>
              <a:rPr lang="en-US" dirty="0"/>
              <a:t> = 49 </a:t>
            </a:r>
          </a:p>
          <a:p>
            <a:pPr marL="0" indent="0">
              <a:buNone/>
            </a:pPr>
            <a:r>
              <a:rPr lang="en-US" dirty="0"/>
              <a:t>X =  √49 </a:t>
            </a:r>
          </a:p>
          <a:p>
            <a:pPr marL="0" indent="0">
              <a:buNone/>
            </a:pPr>
            <a:endParaRPr lang="en-US" dirty="0"/>
          </a:p>
          <a:p>
            <a:pPr marL="0" indent="0">
              <a:buNone/>
            </a:pPr>
            <a:r>
              <a:rPr lang="en-US" dirty="0"/>
              <a:t>X= ±7 </a:t>
            </a:r>
          </a:p>
        </p:txBody>
      </p:sp>
    </p:spTree>
    <p:extLst>
      <p:ext uri="{BB962C8B-B14F-4D97-AF65-F5344CB8AC3E}">
        <p14:creationId xmlns:p14="http://schemas.microsoft.com/office/powerpoint/2010/main" val="310818074"/>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Solve: </a:t>
            </a:r>
          </a:p>
          <a:p>
            <a:pPr marL="0" indent="0">
              <a:buNone/>
            </a:pPr>
            <a:endParaRPr lang="en-US" dirty="0"/>
          </a:p>
          <a:p>
            <a:pPr marL="0" indent="0">
              <a:buNone/>
            </a:pPr>
            <a:r>
              <a:rPr lang="en-US" dirty="0"/>
              <a:t>1.) t</a:t>
            </a:r>
            <a:r>
              <a:rPr lang="en-US" baseline="30000" dirty="0"/>
              <a:t>2</a:t>
            </a:r>
            <a:r>
              <a:rPr lang="en-US" dirty="0"/>
              <a:t> - 25 = 0 </a:t>
            </a:r>
          </a:p>
          <a:p>
            <a:pPr marL="0" indent="0">
              <a:buNone/>
            </a:pPr>
            <a:endParaRPr lang="en-US" dirty="0"/>
          </a:p>
          <a:p>
            <a:pPr marL="0" indent="0">
              <a:buNone/>
            </a:pPr>
            <a:r>
              <a:rPr lang="en-US" dirty="0"/>
              <a:t>2.) 3n</a:t>
            </a:r>
            <a:r>
              <a:rPr lang="en-US" baseline="30000" dirty="0"/>
              <a:t>2</a:t>
            </a:r>
            <a:r>
              <a:rPr lang="en-US" dirty="0"/>
              <a:t> + 12 = 12 </a:t>
            </a:r>
          </a:p>
          <a:p>
            <a:pPr marL="0" indent="0">
              <a:buNone/>
            </a:pPr>
            <a:endParaRPr lang="en-US" dirty="0"/>
          </a:p>
          <a:p>
            <a:pPr marL="0" indent="0">
              <a:buNone/>
            </a:pPr>
            <a:r>
              <a:rPr lang="en-US" dirty="0"/>
              <a:t>3.) 3x</a:t>
            </a:r>
            <a:r>
              <a:rPr lang="en-US" baseline="30000" dirty="0"/>
              <a:t>2</a:t>
            </a:r>
            <a:r>
              <a:rPr lang="en-US" dirty="0"/>
              <a:t> + 4 = 0 </a:t>
            </a:r>
          </a:p>
        </p:txBody>
      </p:sp>
    </p:spTree>
    <p:extLst>
      <p:ext uri="{BB962C8B-B14F-4D97-AF65-F5344CB8AC3E}">
        <p14:creationId xmlns:p14="http://schemas.microsoft.com/office/powerpoint/2010/main" val="557880473"/>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Solve quadratic equations </a:t>
            </a:r>
          </a:p>
          <a:p>
            <a:pPr marL="0" indent="0">
              <a:buNone/>
            </a:pPr>
            <a:r>
              <a:rPr lang="en-US" dirty="0">
                <a:solidFill>
                  <a:srgbClr val="FF6600"/>
                </a:solidFill>
              </a:rPr>
              <a:t>SLE: Meet or exceed CCSS</a:t>
            </a:r>
          </a:p>
          <a:p>
            <a:pPr marL="0" indent="0">
              <a:buNone/>
            </a:pPr>
            <a:r>
              <a:rPr lang="en-US" dirty="0"/>
              <a:t>p. 567 #1-21 all </a:t>
            </a:r>
          </a:p>
        </p:txBody>
      </p:sp>
    </p:spTree>
    <p:extLst>
      <p:ext uri="{BB962C8B-B14F-4D97-AF65-F5344CB8AC3E}">
        <p14:creationId xmlns:p14="http://schemas.microsoft.com/office/powerpoint/2010/main" val="257851256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a:solidFill>
                  <a:srgbClr val="FFFF00"/>
                </a:solidFill>
              </a:rPr>
              <a:t>Good morning: </a:t>
            </a:r>
            <a:endParaRPr lang="en-US" sz="3200" dirty="0">
              <a:solidFill>
                <a:srgbClr val="FFFF00"/>
              </a:solidFill>
            </a:endParaRPr>
          </a:p>
        </p:txBody>
      </p:sp>
      <p:sp>
        <p:nvSpPr>
          <p:cNvPr id="3" name="Content Placeholder 2"/>
          <p:cNvSpPr>
            <a:spLocks noGrp="1"/>
          </p:cNvSpPr>
          <p:nvPr>
            <p:ph idx="1"/>
          </p:nvPr>
        </p:nvSpPr>
        <p:spPr/>
        <p:txBody>
          <a:bodyPr/>
          <a:lstStyle/>
          <a:p>
            <a:pPr marL="0" indent="0">
              <a:buNone/>
            </a:pPr>
            <a:r>
              <a:rPr lang="en-US" dirty="0"/>
              <a:t>1.) Solve: 2(8x – 7) = 6(5x – 4) </a:t>
            </a:r>
          </a:p>
          <a:p>
            <a:pPr marL="0" indent="0">
              <a:buNone/>
            </a:pPr>
            <a:endParaRPr lang="en-US" dirty="0"/>
          </a:p>
          <a:p>
            <a:pPr marL="0" indent="0">
              <a:buNone/>
            </a:pPr>
            <a:r>
              <a:rPr lang="en-US" dirty="0"/>
              <a:t>2.) Solve: x</a:t>
            </a:r>
            <a:r>
              <a:rPr lang="en-US" baseline="30000" dirty="0"/>
              <a:t>2</a:t>
            </a:r>
            <a:r>
              <a:rPr lang="en-US" dirty="0"/>
              <a:t> +  10x  + 16 = 0 </a:t>
            </a:r>
          </a:p>
          <a:p>
            <a:pPr marL="0" indent="0">
              <a:buNone/>
            </a:pPr>
            <a:endParaRPr lang="en-US" dirty="0"/>
          </a:p>
          <a:p>
            <a:pPr marL="0" indent="0">
              <a:buNone/>
            </a:pPr>
            <a:r>
              <a:rPr lang="en-US" dirty="0"/>
              <a:t>3.) Find the length of the line segment with end points at (1,1) and (-2, -6) on the coordinate plane. </a:t>
            </a:r>
          </a:p>
        </p:txBody>
      </p:sp>
    </p:spTree>
    <p:extLst>
      <p:ext uri="{BB962C8B-B14F-4D97-AF65-F5344CB8AC3E}">
        <p14:creationId xmlns:p14="http://schemas.microsoft.com/office/powerpoint/2010/main" val="3926311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FDA3E-44FF-47A4-8B23-55FFB33A64CB}"/>
              </a:ext>
            </a:extLst>
          </p:cNvPr>
          <p:cNvSpPr>
            <a:spLocks noGrp="1"/>
          </p:cNvSpPr>
          <p:nvPr>
            <p:ph type="title"/>
          </p:nvPr>
        </p:nvSpPr>
        <p:spPr/>
        <p:txBody>
          <a:bodyPr>
            <a:normAutofit/>
          </a:bodyPr>
          <a:lstStyle/>
          <a:p>
            <a:pPr algn="l"/>
            <a:r>
              <a:rPr lang="en-US" sz="3200" dirty="0">
                <a:solidFill>
                  <a:srgbClr val="FFFF00"/>
                </a:solidFill>
              </a:rPr>
              <a:t>Happy Purple and Gold Day! </a:t>
            </a:r>
          </a:p>
        </p:txBody>
      </p:sp>
      <p:sp>
        <p:nvSpPr>
          <p:cNvPr id="3" name="Content Placeholder 2">
            <a:extLst>
              <a:ext uri="{FF2B5EF4-FFF2-40B4-BE49-F238E27FC236}">
                <a16:creationId xmlns:a16="http://schemas.microsoft.com/office/drawing/2014/main" id="{C8DAD769-A136-45B2-94B0-57EECEEE0B33}"/>
              </a:ext>
            </a:extLst>
          </p:cNvPr>
          <p:cNvSpPr>
            <a:spLocks noGrp="1"/>
          </p:cNvSpPr>
          <p:nvPr>
            <p:ph idx="1"/>
          </p:nvPr>
        </p:nvSpPr>
        <p:spPr/>
        <p:txBody>
          <a:bodyPr>
            <a:normAutofit fontScale="92500" lnSpcReduction="20000"/>
          </a:bodyPr>
          <a:lstStyle/>
          <a:p>
            <a:pPr marL="0" indent="0">
              <a:buNone/>
            </a:pPr>
            <a:r>
              <a:rPr lang="en-US" dirty="0"/>
              <a:t>1.) Solve: -10 &lt; 7x + 4 &lt; 32</a:t>
            </a:r>
          </a:p>
          <a:p>
            <a:pPr marL="0" indent="0">
              <a:buNone/>
            </a:pPr>
            <a:endParaRPr lang="en-US" dirty="0"/>
          </a:p>
          <a:p>
            <a:pPr marL="0" indent="0">
              <a:buNone/>
            </a:pPr>
            <a:r>
              <a:rPr lang="en-US" dirty="0"/>
              <a:t>2.) Solve: 2x – 4y = 24 </a:t>
            </a:r>
          </a:p>
          <a:p>
            <a:pPr marL="0" indent="0">
              <a:buNone/>
            </a:pPr>
            <a:r>
              <a:rPr lang="en-US" dirty="0"/>
              <a:t>                  y = -0.5x – 6 </a:t>
            </a:r>
          </a:p>
          <a:p>
            <a:pPr marL="0" indent="0">
              <a:buNone/>
            </a:pPr>
            <a:endParaRPr lang="en-US" dirty="0"/>
          </a:p>
          <a:p>
            <a:pPr marL="0" indent="0">
              <a:buNone/>
            </a:pPr>
            <a:r>
              <a:rPr lang="en-US" dirty="0"/>
              <a:t>3.) The Lazy River has a current of 2 miles per hour. A motorboat can travel 15 miles down the river in the same amount of time it takes to travel 9 miles up the river. </a:t>
            </a:r>
            <a:r>
              <a:rPr lang="en-US"/>
              <a:t>What is the speed of the boat in still water?</a:t>
            </a:r>
            <a:endParaRPr lang="en-US" dirty="0"/>
          </a:p>
        </p:txBody>
      </p:sp>
    </p:spTree>
    <p:extLst>
      <p:ext uri="{BB962C8B-B14F-4D97-AF65-F5344CB8AC3E}">
        <p14:creationId xmlns:p14="http://schemas.microsoft.com/office/powerpoint/2010/main" val="191659455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Solve quadratic equations by factoring: </a:t>
            </a:r>
            <a:br>
              <a:rPr lang="en-US" sz="3200" dirty="0">
                <a:solidFill>
                  <a:srgbClr val="FFFF00"/>
                </a:solidFill>
              </a:rPr>
            </a:br>
            <a:r>
              <a:rPr lang="en-US" sz="3200" dirty="0">
                <a:solidFill>
                  <a:srgbClr val="FFFF00"/>
                </a:solidFill>
              </a:rPr>
              <a:t>SLE: Meet or exceed CCSS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Using factoring to solve quadratic equations is based on the </a:t>
            </a:r>
            <a:r>
              <a:rPr lang="en-US" dirty="0">
                <a:solidFill>
                  <a:srgbClr val="FF6600"/>
                </a:solidFill>
              </a:rPr>
              <a:t>Zero-Product Property</a:t>
            </a:r>
            <a:r>
              <a:rPr lang="en-US" dirty="0"/>
              <a:t>: </a:t>
            </a:r>
          </a:p>
          <a:p>
            <a:pPr marL="0" indent="0">
              <a:buNone/>
            </a:pPr>
            <a:r>
              <a:rPr lang="en-US" dirty="0"/>
              <a:t>If </a:t>
            </a:r>
            <a:r>
              <a:rPr lang="en-US" dirty="0" err="1"/>
              <a:t>ab</a:t>
            </a:r>
            <a:r>
              <a:rPr lang="en-US" dirty="0"/>
              <a:t> = 0 then a = 0 or b = 0 </a:t>
            </a:r>
          </a:p>
          <a:p>
            <a:pPr marL="0" indent="0">
              <a:buNone/>
            </a:pPr>
            <a:r>
              <a:rPr lang="en-US" dirty="0"/>
              <a:t> Example of solving quadratic equations by using the Zero-Product Property: </a:t>
            </a:r>
          </a:p>
          <a:p>
            <a:pPr marL="0" indent="0">
              <a:buNone/>
            </a:pPr>
            <a:r>
              <a:rPr lang="en-US" dirty="0"/>
              <a:t>(x + 5)(2x – 6) = 0 </a:t>
            </a:r>
          </a:p>
          <a:p>
            <a:pPr marL="0" indent="0">
              <a:buNone/>
            </a:pPr>
            <a:r>
              <a:rPr lang="en-US" dirty="0"/>
              <a:t>X + 5 = 0;   2x – 6 = 0 </a:t>
            </a:r>
          </a:p>
          <a:p>
            <a:pPr marL="0" indent="0">
              <a:buNone/>
            </a:pPr>
            <a:r>
              <a:rPr lang="en-US" dirty="0"/>
              <a:t>X = - 5        2x =  6 </a:t>
            </a:r>
          </a:p>
          <a:p>
            <a:pPr marL="0" indent="0">
              <a:buNone/>
            </a:pPr>
            <a:r>
              <a:rPr lang="en-US" dirty="0"/>
              <a:t>                     x =  3 </a:t>
            </a:r>
          </a:p>
          <a:p>
            <a:pPr marL="0" indent="0">
              <a:buNone/>
            </a:pPr>
            <a:endParaRPr lang="en-US" dirty="0"/>
          </a:p>
          <a:p>
            <a:pPr marL="0" indent="0">
              <a:buNone/>
            </a:pPr>
            <a:r>
              <a:rPr lang="en-US" dirty="0"/>
              <a:t>X = -5, 3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06278926"/>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Solving quadratic equations by factoring: </a:t>
            </a:r>
          </a:p>
        </p:txBody>
      </p:sp>
      <p:sp>
        <p:nvSpPr>
          <p:cNvPr id="3" name="Content Placeholder 2"/>
          <p:cNvSpPr>
            <a:spLocks noGrp="1"/>
          </p:cNvSpPr>
          <p:nvPr>
            <p:ph idx="1"/>
          </p:nvPr>
        </p:nvSpPr>
        <p:spPr/>
        <p:txBody>
          <a:bodyPr/>
          <a:lstStyle/>
          <a:p>
            <a:pPr marL="0" indent="0">
              <a:buNone/>
            </a:pPr>
            <a:r>
              <a:rPr lang="en-US" dirty="0"/>
              <a:t>X</a:t>
            </a:r>
            <a:r>
              <a:rPr lang="en-US" baseline="30000" dirty="0"/>
              <a:t>2</a:t>
            </a:r>
            <a:r>
              <a:rPr lang="en-US" dirty="0"/>
              <a:t> + 6x = - 8 </a:t>
            </a:r>
          </a:p>
          <a:p>
            <a:pPr marL="0" indent="0">
              <a:buNone/>
            </a:pPr>
            <a:endParaRPr lang="en-US" dirty="0"/>
          </a:p>
          <a:p>
            <a:pPr marL="0" indent="0">
              <a:buNone/>
            </a:pPr>
            <a:r>
              <a:rPr lang="en-US" dirty="0"/>
              <a:t>X</a:t>
            </a:r>
            <a:r>
              <a:rPr lang="en-US" baseline="30000" dirty="0"/>
              <a:t>2</a:t>
            </a:r>
            <a:r>
              <a:rPr lang="en-US" dirty="0"/>
              <a:t> + 6x + 8 = 0  </a:t>
            </a:r>
            <a:r>
              <a:rPr lang="en-US" dirty="0">
                <a:sym typeface="Wingdings"/>
              </a:rPr>
              <a:t> Factoring only works if the</a:t>
            </a:r>
          </a:p>
          <a:p>
            <a:pPr marL="0" indent="0">
              <a:buNone/>
            </a:pPr>
            <a:r>
              <a:rPr lang="en-US" dirty="0">
                <a:sym typeface="Wingdings"/>
              </a:rPr>
              <a:t>                                 equation = 0 </a:t>
            </a:r>
            <a:endParaRPr lang="en-US" dirty="0"/>
          </a:p>
          <a:p>
            <a:pPr marL="0" indent="0">
              <a:buNone/>
            </a:pPr>
            <a:r>
              <a:rPr lang="en-US" dirty="0"/>
              <a:t>(X + 2)(x + 4) = 0 </a:t>
            </a:r>
          </a:p>
          <a:p>
            <a:pPr marL="0" indent="0">
              <a:buNone/>
            </a:pPr>
            <a:r>
              <a:rPr lang="en-US" dirty="0"/>
              <a:t>X = -2, - 4 </a:t>
            </a:r>
          </a:p>
        </p:txBody>
      </p:sp>
    </p:spTree>
    <p:extLst>
      <p:ext uri="{BB962C8B-B14F-4D97-AF65-F5344CB8AC3E}">
        <p14:creationId xmlns:p14="http://schemas.microsoft.com/office/powerpoint/2010/main" val="359246885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Practice: </a:t>
            </a:r>
          </a:p>
        </p:txBody>
      </p:sp>
      <p:sp>
        <p:nvSpPr>
          <p:cNvPr id="3" name="Content Placeholder 2"/>
          <p:cNvSpPr>
            <a:spLocks noGrp="1"/>
          </p:cNvSpPr>
          <p:nvPr>
            <p:ph idx="1"/>
          </p:nvPr>
        </p:nvSpPr>
        <p:spPr/>
        <p:txBody>
          <a:bodyPr>
            <a:normAutofit/>
          </a:bodyPr>
          <a:lstStyle/>
          <a:p>
            <a:pPr marL="0" indent="0">
              <a:buNone/>
            </a:pPr>
            <a:r>
              <a:rPr lang="en-US" dirty="0"/>
              <a:t>1.) x</a:t>
            </a:r>
            <a:r>
              <a:rPr lang="en-US" baseline="30000" dirty="0"/>
              <a:t>2</a:t>
            </a:r>
            <a:r>
              <a:rPr lang="en-US" dirty="0"/>
              <a:t> + 3x – 4 = 0 </a:t>
            </a:r>
          </a:p>
          <a:p>
            <a:pPr marL="0" indent="0">
              <a:buNone/>
            </a:pPr>
            <a:endParaRPr lang="en-US" dirty="0"/>
          </a:p>
          <a:p>
            <a:pPr marL="0" indent="0">
              <a:buNone/>
            </a:pPr>
            <a:r>
              <a:rPr lang="en-US" dirty="0"/>
              <a:t>2.) x</a:t>
            </a:r>
            <a:r>
              <a:rPr lang="en-US" baseline="30000" dirty="0"/>
              <a:t>2</a:t>
            </a:r>
            <a:r>
              <a:rPr lang="en-US" dirty="0"/>
              <a:t> – 8x = 0 </a:t>
            </a:r>
          </a:p>
          <a:p>
            <a:pPr marL="0" indent="0">
              <a:buNone/>
            </a:pPr>
            <a:endParaRPr lang="en-US" dirty="0"/>
          </a:p>
          <a:p>
            <a:pPr marL="0" indent="0">
              <a:buNone/>
            </a:pPr>
            <a:r>
              <a:rPr lang="en-US" dirty="0"/>
              <a:t>3.) x</a:t>
            </a:r>
            <a:r>
              <a:rPr lang="en-US" baseline="30000" dirty="0"/>
              <a:t>2</a:t>
            </a:r>
            <a:r>
              <a:rPr lang="en-US" dirty="0"/>
              <a:t> + 8x = - 15 </a:t>
            </a:r>
          </a:p>
          <a:p>
            <a:pPr marL="0" indent="0">
              <a:buNone/>
            </a:pPr>
            <a:endParaRPr lang="en-US" dirty="0"/>
          </a:p>
          <a:p>
            <a:pPr marL="0" indent="0">
              <a:buNone/>
            </a:pPr>
            <a:r>
              <a:rPr lang="en-US" dirty="0"/>
              <a:t>4.) 6n</a:t>
            </a:r>
            <a:r>
              <a:rPr lang="en-US" baseline="30000" dirty="0"/>
              <a:t>2</a:t>
            </a:r>
            <a:r>
              <a:rPr lang="en-US" dirty="0"/>
              <a:t> – 5n = 4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50375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solidFill>
                  <a:srgbClr val="FF6600"/>
                </a:solidFill>
              </a:rPr>
              <a:t>Good Morning!</a:t>
            </a:r>
          </a:p>
        </p:txBody>
      </p:sp>
      <p:sp>
        <p:nvSpPr>
          <p:cNvPr id="3" name="Content Placeholder 2"/>
          <p:cNvSpPr>
            <a:spLocks noGrp="1"/>
          </p:cNvSpPr>
          <p:nvPr>
            <p:ph idx="1"/>
          </p:nvPr>
        </p:nvSpPr>
        <p:spPr/>
        <p:txBody>
          <a:bodyPr/>
          <a:lstStyle/>
          <a:p>
            <a:pPr marL="514350" indent="-514350">
              <a:buAutoNum type="arabicPeriod"/>
            </a:pPr>
            <a:r>
              <a:rPr lang="en-US" dirty="0"/>
              <a:t>5|2x – 4| &gt; 5</a:t>
            </a:r>
          </a:p>
          <a:p>
            <a:pPr marL="514350" indent="-514350">
              <a:buAutoNum type="arabicPeriod"/>
            </a:pPr>
            <a:r>
              <a:rPr lang="en-US" dirty="0"/>
              <a:t>-12 &gt; 4x – 8 </a:t>
            </a:r>
            <a:r>
              <a:rPr lang="en-US" u="sng" dirty="0"/>
              <a:t>&gt;</a:t>
            </a:r>
            <a:r>
              <a:rPr lang="en-US" dirty="0"/>
              <a:t> 2 </a:t>
            </a:r>
          </a:p>
          <a:p>
            <a:pPr marL="514350" indent="-514350">
              <a:buAutoNum type="arabicPeriod"/>
            </a:pPr>
            <a:r>
              <a:rPr lang="en-US" dirty="0"/>
              <a:t>Sarah and John leave school traveling in opposite directions on a straight road. Sarah drives 12 km/h faster than John. After 2 hours, they are 176 km apart. What are their speeds? </a:t>
            </a:r>
          </a:p>
        </p:txBody>
      </p:sp>
    </p:spTree>
    <p:extLst>
      <p:ext uri="{BB962C8B-B14F-4D97-AF65-F5344CB8AC3E}">
        <p14:creationId xmlns:p14="http://schemas.microsoft.com/office/powerpoint/2010/main" val="157659302"/>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Solve quadratic equations by factoring </a:t>
            </a:r>
          </a:p>
          <a:p>
            <a:pPr marL="0" indent="0">
              <a:buNone/>
            </a:pPr>
            <a:r>
              <a:rPr lang="en-US" dirty="0">
                <a:solidFill>
                  <a:srgbClr val="FF6600"/>
                </a:solidFill>
              </a:rPr>
              <a:t>SLE: Meet or exceed CCSS</a:t>
            </a:r>
          </a:p>
          <a:p>
            <a:pPr marL="0" indent="0">
              <a:buNone/>
            </a:pPr>
            <a:r>
              <a:rPr lang="en-US" dirty="0"/>
              <a:t>p. 574</a:t>
            </a:r>
            <a:r>
              <a:rPr lang="en-US"/>
              <a:t>- 575 </a:t>
            </a:r>
            <a:r>
              <a:rPr lang="en-US" dirty="0"/>
              <a:t>#2-32 even, 44 </a:t>
            </a:r>
          </a:p>
        </p:txBody>
      </p:sp>
    </p:spTree>
    <p:extLst>
      <p:ext uri="{BB962C8B-B14F-4D97-AF65-F5344CB8AC3E}">
        <p14:creationId xmlns:p14="http://schemas.microsoft.com/office/powerpoint/2010/main" val="275646514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1.) Solve: </a:t>
            </a:r>
            <a:r>
              <a:rPr lang="en-US" u="sng" dirty="0"/>
              <a:t>2(3x – 4)  </a:t>
            </a:r>
            <a:r>
              <a:rPr lang="en-US" dirty="0"/>
              <a:t>= </a:t>
            </a:r>
            <a:r>
              <a:rPr lang="en-US" u="sng" dirty="0"/>
              <a:t>4x + 2 </a:t>
            </a:r>
          </a:p>
          <a:p>
            <a:pPr marL="0" indent="0">
              <a:buNone/>
            </a:pPr>
            <a:r>
              <a:rPr lang="en-US" dirty="0"/>
              <a:t>                       6                 2</a:t>
            </a:r>
          </a:p>
          <a:p>
            <a:pPr marL="0" indent="0">
              <a:buNone/>
            </a:pPr>
            <a:endParaRPr lang="en-US" dirty="0"/>
          </a:p>
          <a:p>
            <a:pPr marL="0" indent="0">
              <a:buNone/>
            </a:pPr>
            <a:r>
              <a:rPr lang="en-US" dirty="0"/>
              <a:t>2.) Factor: 4x</a:t>
            </a:r>
            <a:r>
              <a:rPr lang="en-US" baseline="30000" dirty="0"/>
              <a:t>2</a:t>
            </a:r>
            <a:r>
              <a:rPr lang="en-US" dirty="0"/>
              <a:t> – 169 </a:t>
            </a:r>
          </a:p>
          <a:p>
            <a:pPr marL="0" indent="0">
              <a:buNone/>
            </a:pPr>
            <a:endParaRPr lang="en-US" dirty="0"/>
          </a:p>
          <a:p>
            <a:pPr marL="0" indent="0">
              <a:buNone/>
            </a:pPr>
            <a:r>
              <a:rPr lang="en-US" dirty="0"/>
              <a:t>3.) Solve: 2x</a:t>
            </a:r>
            <a:r>
              <a:rPr lang="en-US" baseline="30000" dirty="0"/>
              <a:t>2</a:t>
            </a:r>
            <a:r>
              <a:rPr lang="en-US" dirty="0"/>
              <a:t> – 13x – 24 = 0 </a:t>
            </a:r>
          </a:p>
        </p:txBody>
      </p:sp>
    </p:spTree>
    <p:extLst>
      <p:ext uri="{BB962C8B-B14F-4D97-AF65-F5344CB8AC3E}">
        <p14:creationId xmlns:p14="http://schemas.microsoft.com/office/powerpoint/2010/main" val="182573981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Practice: </a:t>
            </a:r>
          </a:p>
        </p:txBody>
      </p:sp>
      <p:sp>
        <p:nvSpPr>
          <p:cNvPr id="3" name="Content Placeholder 2"/>
          <p:cNvSpPr>
            <a:spLocks noGrp="1"/>
          </p:cNvSpPr>
          <p:nvPr>
            <p:ph idx="1"/>
          </p:nvPr>
        </p:nvSpPr>
        <p:spPr/>
        <p:txBody>
          <a:bodyPr/>
          <a:lstStyle/>
          <a:p>
            <a:pPr marL="0" indent="0">
              <a:buNone/>
            </a:pPr>
            <a:r>
              <a:rPr lang="en-US" dirty="0"/>
              <a:t>1.) (x – 9)(x + 8) = 0 </a:t>
            </a:r>
          </a:p>
          <a:p>
            <a:pPr marL="0" indent="0">
              <a:buNone/>
            </a:pPr>
            <a:endParaRPr lang="en-US" dirty="0"/>
          </a:p>
          <a:p>
            <a:pPr marL="0" indent="0">
              <a:buNone/>
            </a:pPr>
            <a:r>
              <a:rPr lang="en-US" dirty="0"/>
              <a:t>2.) a</a:t>
            </a:r>
            <a:r>
              <a:rPr lang="en-US" baseline="30000" dirty="0"/>
              <a:t>2</a:t>
            </a:r>
            <a:r>
              <a:rPr lang="en-US" dirty="0"/>
              <a:t> + 6a – 72 = 0 </a:t>
            </a:r>
          </a:p>
          <a:p>
            <a:pPr marL="0" indent="0">
              <a:buNone/>
            </a:pPr>
            <a:endParaRPr lang="en-US" dirty="0"/>
          </a:p>
          <a:p>
            <a:pPr marL="0" indent="0">
              <a:buNone/>
            </a:pPr>
            <a:r>
              <a:rPr lang="en-US" dirty="0"/>
              <a:t>3.) c</a:t>
            </a:r>
            <a:r>
              <a:rPr lang="en-US" baseline="30000" dirty="0"/>
              <a:t>2</a:t>
            </a:r>
            <a:r>
              <a:rPr lang="en-US" dirty="0"/>
              <a:t> – 81 = 0 </a:t>
            </a:r>
          </a:p>
          <a:p>
            <a:pPr marL="0" indent="0">
              <a:buNone/>
            </a:pPr>
            <a:endParaRPr lang="en-US" dirty="0"/>
          </a:p>
          <a:p>
            <a:pPr marL="0" indent="0">
              <a:buNone/>
            </a:pPr>
            <a:r>
              <a:rPr lang="en-US"/>
              <a:t>4.) 3x</a:t>
            </a:r>
            <a:r>
              <a:rPr lang="en-US" baseline="30000"/>
              <a:t>2</a:t>
            </a:r>
            <a:r>
              <a:rPr lang="en-US"/>
              <a:t> + 8x = 3 </a:t>
            </a:r>
          </a:p>
        </p:txBody>
      </p:sp>
    </p:spTree>
    <p:extLst>
      <p:ext uri="{BB962C8B-B14F-4D97-AF65-F5344CB8AC3E}">
        <p14:creationId xmlns:p14="http://schemas.microsoft.com/office/powerpoint/2010/main" val="1826994236"/>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1.) Write an equation in slope-intercept form for a linear equation that passes through (4,9) and (-2,-6). </a:t>
            </a:r>
          </a:p>
          <a:p>
            <a:pPr marL="0" indent="0">
              <a:buNone/>
            </a:pPr>
            <a:endParaRPr lang="en-US" dirty="0"/>
          </a:p>
          <a:p>
            <a:pPr marL="0" indent="0">
              <a:buNone/>
            </a:pPr>
            <a:r>
              <a:rPr lang="en-US" dirty="0"/>
              <a:t>2.) A cylinder is 25cm tall and has a diameter of 5cm. What is the surface area of the cylinder? </a:t>
            </a:r>
          </a:p>
          <a:p>
            <a:pPr marL="0" indent="0">
              <a:buNone/>
            </a:pPr>
            <a:endParaRPr lang="en-US" dirty="0"/>
          </a:p>
          <a:p>
            <a:pPr marL="0" indent="0">
              <a:buNone/>
            </a:pPr>
            <a:r>
              <a:rPr lang="en-US" dirty="0"/>
              <a:t>3.) Solve: x</a:t>
            </a:r>
            <a:r>
              <a:rPr lang="en-US" baseline="30000" dirty="0"/>
              <a:t>2</a:t>
            </a:r>
            <a:r>
              <a:rPr lang="en-US" dirty="0"/>
              <a:t> – 3x  = 40 </a:t>
            </a:r>
          </a:p>
        </p:txBody>
      </p:sp>
    </p:spTree>
    <p:extLst>
      <p:ext uri="{BB962C8B-B14F-4D97-AF65-F5344CB8AC3E}">
        <p14:creationId xmlns:p14="http://schemas.microsoft.com/office/powerpoint/2010/main" val="378438260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dirty="0">
                <a:solidFill>
                  <a:srgbClr val="FFFF00"/>
                </a:solidFill>
              </a:rPr>
              <a:t>LO: Solve quadratic equations by completing the square. </a:t>
            </a:r>
            <a:br>
              <a:rPr lang="en-US" sz="3200" dirty="0">
                <a:solidFill>
                  <a:srgbClr val="FFFF00"/>
                </a:solidFill>
              </a:rPr>
            </a:br>
            <a:r>
              <a:rPr lang="en-US" sz="3200" dirty="0">
                <a:solidFill>
                  <a:srgbClr val="FFFF00"/>
                </a:solidFill>
              </a:rPr>
              <a:t>SLE: Meet or exceed CCSS</a:t>
            </a:r>
            <a:br>
              <a:rPr lang="en-US" sz="3200" dirty="0">
                <a:solidFill>
                  <a:srgbClr val="FFFF00"/>
                </a:solidFill>
              </a:rPr>
            </a:br>
            <a:endParaRPr lang="en-US" sz="3200" dirty="0">
              <a:solidFill>
                <a:srgbClr val="FFFF00"/>
              </a:solidFill>
            </a:endParaRPr>
          </a:p>
        </p:txBody>
      </p:sp>
      <p:sp>
        <p:nvSpPr>
          <p:cNvPr id="3" name="Content Placeholder 2"/>
          <p:cNvSpPr>
            <a:spLocks noGrp="1"/>
          </p:cNvSpPr>
          <p:nvPr>
            <p:ph idx="1"/>
          </p:nvPr>
        </p:nvSpPr>
        <p:spPr/>
        <p:txBody>
          <a:bodyPr>
            <a:normAutofit fontScale="55000" lnSpcReduction="20000"/>
          </a:bodyPr>
          <a:lstStyle/>
          <a:p>
            <a:pPr marL="0" indent="0">
              <a:buNone/>
            </a:pPr>
            <a:r>
              <a:rPr lang="en-US" dirty="0"/>
              <a:t>Perfect Square trinomial: </a:t>
            </a:r>
          </a:p>
          <a:p>
            <a:pPr marL="0" indent="0">
              <a:buNone/>
            </a:pPr>
            <a:endParaRPr lang="en-US" dirty="0"/>
          </a:p>
          <a:p>
            <a:pPr marL="0" indent="0">
              <a:buNone/>
            </a:pPr>
            <a:r>
              <a:rPr lang="en-US" dirty="0"/>
              <a:t>X</a:t>
            </a:r>
            <a:r>
              <a:rPr lang="en-US" baseline="30000" dirty="0"/>
              <a:t>2</a:t>
            </a:r>
            <a:r>
              <a:rPr lang="en-US" dirty="0"/>
              <a:t> + 8x + 16 = (x + 4) (x + 4) = (x + 4)</a:t>
            </a:r>
            <a:r>
              <a:rPr lang="en-US" baseline="30000" dirty="0"/>
              <a:t>2 </a:t>
            </a:r>
          </a:p>
          <a:p>
            <a:pPr marL="0" indent="0">
              <a:buNone/>
            </a:pPr>
            <a:endParaRPr lang="en-US" baseline="30000" dirty="0"/>
          </a:p>
          <a:p>
            <a:pPr marL="0" indent="0">
              <a:buNone/>
            </a:pPr>
            <a:r>
              <a:rPr lang="en-US" dirty="0"/>
              <a:t>Quadratic equations in ax</a:t>
            </a:r>
            <a:r>
              <a:rPr lang="en-US" baseline="30000" dirty="0"/>
              <a:t>2</a:t>
            </a:r>
            <a:r>
              <a:rPr lang="en-US" dirty="0"/>
              <a:t> + </a:t>
            </a:r>
            <a:r>
              <a:rPr lang="en-US" dirty="0" err="1"/>
              <a:t>bx</a:t>
            </a:r>
            <a:r>
              <a:rPr lang="en-US" dirty="0"/>
              <a:t> + c = 0 form can be transformed into perfect square trinomials in order to solve them (</a:t>
            </a:r>
            <a:r>
              <a:rPr lang="en-US" dirty="0">
                <a:solidFill>
                  <a:srgbClr val="FF6600"/>
                </a:solidFill>
              </a:rPr>
              <a:t>completing the square</a:t>
            </a:r>
            <a:r>
              <a:rPr lang="en-US" dirty="0"/>
              <a:t>): </a:t>
            </a:r>
          </a:p>
          <a:p>
            <a:pPr marL="0" indent="0">
              <a:buNone/>
            </a:pPr>
            <a:r>
              <a:rPr lang="en-US" dirty="0"/>
              <a:t>x</a:t>
            </a:r>
            <a:r>
              <a:rPr lang="en-US" baseline="30000" dirty="0"/>
              <a:t>2</a:t>
            </a:r>
            <a:r>
              <a:rPr lang="en-US" dirty="0"/>
              <a:t> – 20x + 32 = 0 </a:t>
            </a:r>
          </a:p>
          <a:p>
            <a:pPr marL="0" indent="0">
              <a:buNone/>
            </a:pPr>
            <a:r>
              <a:rPr lang="en-US" dirty="0"/>
              <a:t>x</a:t>
            </a:r>
            <a:r>
              <a:rPr lang="en-US" baseline="30000" dirty="0"/>
              <a:t>2</a:t>
            </a:r>
            <a:r>
              <a:rPr lang="en-US" dirty="0"/>
              <a:t> – 20x = -32 </a:t>
            </a:r>
          </a:p>
          <a:p>
            <a:pPr marL="0" indent="0">
              <a:buNone/>
            </a:pPr>
            <a:r>
              <a:rPr lang="en-US" dirty="0"/>
              <a:t>x</a:t>
            </a:r>
            <a:r>
              <a:rPr lang="en-US" baseline="30000" dirty="0"/>
              <a:t>2</a:t>
            </a:r>
            <a:r>
              <a:rPr lang="en-US" dirty="0"/>
              <a:t> – 20x + 100 = -32 + 100 </a:t>
            </a:r>
            <a:r>
              <a:rPr lang="en-US" dirty="0">
                <a:sym typeface="Wingdings"/>
              </a:rPr>
              <a:t> </a:t>
            </a:r>
            <a:r>
              <a:rPr lang="en-US" dirty="0">
                <a:solidFill>
                  <a:srgbClr val="FF6600"/>
                </a:solidFill>
                <a:sym typeface="Wingdings"/>
              </a:rPr>
              <a:t>divide b by 2 and square it.</a:t>
            </a:r>
            <a:endParaRPr lang="en-US" dirty="0">
              <a:solidFill>
                <a:srgbClr val="FF6600"/>
              </a:solidFill>
            </a:endParaRPr>
          </a:p>
          <a:p>
            <a:pPr marL="0" indent="0">
              <a:buNone/>
            </a:pPr>
            <a:r>
              <a:rPr lang="en-US" dirty="0"/>
              <a:t>(x – 10)</a:t>
            </a:r>
            <a:r>
              <a:rPr lang="en-US" baseline="30000" dirty="0"/>
              <a:t>2</a:t>
            </a:r>
            <a:r>
              <a:rPr lang="en-US" dirty="0"/>
              <a:t> = 68 </a:t>
            </a:r>
          </a:p>
          <a:p>
            <a:pPr marL="0" indent="0">
              <a:buNone/>
            </a:pPr>
            <a:r>
              <a:rPr lang="en-US" dirty="0"/>
              <a:t>X – 10 = ±8.25  </a:t>
            </a:r>
            <a:r>
              <a:rPr lang="en-US" dirty="0">
                <a:sym typeface="Wingdings"/>
              </a:rPr>
              <a:t> </a:t>
            </a:r>
            <a:r>
              <a:rPr lang="en-US" dirty="0">
                <a:solidFill>
                  <a:srgbClr val="FF6600"/>
                </a:solidFill>
                <a:sym typeface="Wingdings"/>
              </a:rPr>
              <a:t>find square roots. </a:t>
            </a:r>
            <a:endParaRPr lang="en-US" dirty="0">
              <a:solidFill>
                <a:srgbClr val="FF6600"/>
              </a:solidFill>
            </a:endParaRPr>
          </a:p>
          <a:p>
            <a:pPr marL="0" indent="0">
              <a:buNone/>
            </a:pPr>
            <a:r>
              <a:rPr lang="en-US" dirty="0"/>
              <a:t>X  -10 = 8.25  or x – 10  = -8.25 </a:t>
            </a:r>
          </a:p>
          <a:p>
            <a:pPr marL="0" indent="0">
              <a:buNone/>
            </a:pPr>
            <a:endParaRPr lang="en-US" dirty="0"/>
          </a:p>
          <a:p>
            <a:pPr marL="0" indent="0">
              <a:buNone/>
            </a:pPr>
            <a:r>
              <a:rPr lang="en-US" dirty="0"/>
              <a:t>X = 18.25 or 1.75 </a:t>
            </a:r>
          </a:p>
          <a:p>
            <a:pPr marL="0" indent="0">
              <a:buNone/>
            </a:pPr>
            <a:endParaRPr lang="en-US" dirty="0"/>
          </a:p>
          <a:p>
            <a:pPr marL="0" indent="0">
              <a:buNone/>
            </a:pPr>
            <a:r>
              <a:rPr lang="en-US" dirty="0">
                <a:solidFill>
                  <a:srgbClr val="FF0000"/>
                </a:solidFill>
              </a:rPr>
              <a:t>Note: this technique works only if a = 1! </a:t>
            </a:r>
          </a:p>
        </p:txBody>
      </p:sp>
    </p:spTree>
    <p:extLst>
      <p:ext uri="{BB962C8B-B14F-4D97-AF65-F5344CB8AC3E}">
        <p14:creationId xmlns:p14="http://schemas.microsoft.com/office/powerpoint/2010/main" val="3878915954"/>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Try it: </a:t>
            </a:r>
          </a:p>
        </p:txBody>
      </p:sp>
      <p:sp>
        <p:nvSpPr>
          <p:cNvPr id="3" name="Content Placeholder 2"/>
          <p:cNvSpPr>
            <a:spLocks noGrp="1"/>
          </p:cNvSpPr>
          <p:nvPr>
            <p:ph idx="1"/>
          </p:nvPr>
        </p:nvSpPr>
        <p:spPr/>
        <p:txBody>
          <a:bodyPr/>
          <a:lstStyle/>
          <a:p>
            <a:pPr marL="0" indent="0">
              <a:buNone/>
            </a:pPr>
            <a:r>
              <a:rPr lang="en-US" dirty="0"/>
              <a:t>1.) x</a:t>
            </a:r>
            <a:r>
              <a:rPr lang="en-US" baseline="30000" dirty="0"/>
              <a:t>2</a:t>
            </a:r>
            <a:r>
              <a:rPr lang="en-US" dirty="0"/>
              <a:t> – 6x = 247 </a:t>
            </a:r>
          </a:p>
          <a:p>
            <a:pPr marL="0" indent="0">
              <a:buNone/>
            </a:pPr>
            <a:r>
              <a:rPr lang="en-US" dirty="0"/>
              <a:t>2.) x</a:t>
            </a:r>
            <a:r>
              <a:rPr lang="en-US" baseline="30000" dirty="0"/>
              <a:t>2</a:t>
            </a:r>
            <a:r>
              <a:rPr lang="en-US" dirty="0"/>
              <a:t> + 5x + 3 = 0 </a:t>
            </a:r>
          </a:p>
          <a:p>
            <a:pPr marL="0" indent="0">
              <a:buNone/>
            </a:pPr>
            <a:r>
              <a:rPr lang="en-US" dirty="0"/>
              <a:t>3.) x</a:t>
            </a:r>
            <a:r>
              <a:rPr lang="en-US" baseline="30000" dirty="0"/>
              <a:t>2 </a:t>
            </a:r>
            <a:r>
              <a:rPr lang="en-US" dirty="0"/>
              <a:t>– 14x + 16 = 0</a:t>
            </a:r>
          </a:p>
          <a:p>
            <a:pPr marL="0" indent="0">
              <a:buNone/>
            </a:pPr>
            <a:r>
              <a:rPr lang="en-US" dirty="0"/>
              <a:t>4.) x</a:t>
            </a:r>
            <a:r>
              <a:rPr lang="en-US" baseline="30000" dirty="0"/>
              <a:t>2</a:t>
            </a:r>
            <a:r>
              <a:rPr lang="en-US" dirty="0"/>
              <a:t> + 9x = 136 </a:t>
            </a:r>
          </a:p>
          <a:p>
            <a:pPr marL="0" indent="0">
              <a:buNone/>
            </a:pPr>
            <a:r>
              <a:rPr lang="en-US" dirty="0"/>
              <a:t>5.) 4a</a:t>
            </a:r>
            <a:r>
              <a:rPr lang="en-US" baseline="30000" dirty="0"/>
              <a:t>2</a:t>
            </a:r>
            <a:r>
              <a:rPr lang="en-US" dirty="0"/>
              <a:t> – 8a = 24  </a:t>
            </a:r>
          </a:p>
        </p:txBody>
      </p:sp>
    </p:spTree>
    <p:extLst>
      <p:ext uri="{BB962C8B-B14F-4D97-AF65-F5344CB8AC3E}">
        <p14:creationId xmlns:p14="http://schemas.microsoft.com/office/powerpoint/2010/main" val="56203341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Solve quadratic equations by completing the square. </a:t>
            </a:r>
          </a:p>
          <a:p>
            <a:pPr marL="0" indent="0">
              <a:buNone/>
            </a:pPr>
            <a:r>
              <a:rPr lang="en-US" dirty="0">
                <a:solidFill>
                  <a:srgbClr val="FF6600"/>
                </a:solidFill>
              </a:rPr>
              <a:t>SLE: Meet or exceed NGSS </a:t>
            </a:r>
          </a:p>
          <a:p>
            <a:pPr marL="0" indent="0">
              <a:buNone/>
            </a:pPr>
            <a:endParaRPr lang="en-US" dirty="0"/>
          </a:p>
          <a:p>
            <a:pPr marL="0" indent="0">
              <a:buNone/>
            </a:pPr>
            <a:r>
              <a:rPr lang="en-US" dirty="0"/>
              <a:t>p. 582 #2-34 even, 35 </a:t>
            </a:r>
          </a:p>
        </p:txBody>
      </p:sp>
    </p:spTree>
    <p:extLst>
      <p:ext uri="{BB962C8B-B14F-4D97-AF65-F5344CB8AC3E}">
        <p14:creationId xmlns:p14="http://schemas.microsoft.com/office/powerpoint/2010/main" val="564326835"/>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1.) The diameter of the earth is 12,900km. What is the total surface area of Earth? </a:t>
            </a:r>
          </a:p>
          <a:p>
            <a:pPr marL="0" indent="0">
              <a:buNone/>
            </a:pPr>
            <a:endParaRPr lang="en-US" dirty="0"/>
          </a:p>
          <a:p>
            <a:pPr marL="0" indent="0">
              <a:buNone/>
            </a:pPr>
            <a:r>
              <a:rPr lang="en-US" dirty="0"/>
              <a:t>2.) Graph y = 2x</a:t>
            </a:r>
            <a:r>
              <a:rPr lang="en-US" baseline="30000" dirty="0"/>
              <a:t>2</a:t>
            </a:r>
            <a:r>
              <a:rPr lang="en-US" dirty="0"/>
              <a:t> + 4x – 2 </a:t>
            </a:r>
          </a:p>
          <a:p>
            <a:pPr marL="0" indent="0">
              <a:buNone/>
            </a:pPr>
            <a:endParaRPr lang="en-US" dirty="0"/>
          </a:p>
          <a:p>
            <a:pPr marL="0" indent="0">
              <a:buNone/>
            </a:pPr>
            <a:r>
              <a:rPr lang="en-US" dirty="0"/>
              <a:t>3.) Solve: x</a:t>
            </a:r>
            <a:r>
              <a:rPr lang="en-US" baseline="30000" dirty="0"/>
              <a:t>2</a:t>
            </a:r>
            <a:r>
              <a:rPr lang="en-US" dirty="0"/>
              <a:t> + 18x – 319 = 0 </a:t>
            </a:r>
          </a:p>
        </p:txBody>
      </p:sp>
    </p:spTree>
    <p:extLst>
      <p:ext uri="{BB962C8B-B14F-4D97-AF65-F5344CB8AC3E}">
        <p14:creationId xmlns:p14="http://schemas.microsoft.com/office/powerpoint/2010/main" val="3969544862"/>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More Practice: </a:t>
            </a:r>
          </a:p>
        </p:txBody>
      </p:sp>
      <p:sp>
        <p:nvSpPr>
          <p:cNvPr id="3" name="Content Placeholder 2"/>
          <p:cNvSpPr>
            <a:spLocks noGrp="1"/>
          </p:cNvSpPr>
          <p:nvPr>
            <p:ph idx="1"/>
          </p:nvPr>
        </p:nvSpPr>
        <p:spPr/>
        <p:txBody>
          <a:bodyPr/>
          <a:lstStyle/>
          <a:p>
            <a:pPr marL="0" indent="0">
              <a:buNone/>
            </a:pPr>
            <a:r>
              <a:rPr lang="en-US" dirty="0"/>
              <a:t>1.) x</a:t>
            </a:r>
            <a:r>
              <a:rPr lang="en-US" baseline="30000" dirty="0"/>
              <a:t>2</a:t>
            </a:r>
            <a:r>
              <a:rPr lang="en-US" dirty="0"/>
              <a:t> – 2x = 120 </a:t>
            </a:r>
          </a:p>
          <a:p>
            <a:pPr marL="0" indent="0">
              <a:buNone/>
            </a:pPr>
            <a:endParaRPr lang="en-US" dirty="0"/>
          </a:p>
          <a:p>
            <a:pPr marL="0" indent="0">
              <a:buNone/>
            </a:pPr>
            <a:r>
              <a:rPr lang="en-US" dirty="0"/>
              <a:t>2.) 2x</a:t>
            </a:r>
            <a:r>
              <a:rPr lang="en-US" baseline="30000" dirty="0"/>
              <a:t>2</a:t>
            </a:r>
            <a:r>
              <a:rPr lang="en-US" dirty="0"/>
              <a:t> – 3x – 2 = 0 </a:t>
            </a:r>
          </a:p>
          <a:p>
            <a:pPr marL="0" indent="0">
              <a:buNone/>
            </a:pPr>
            <a:endParaRPr lang="en-US" dirty="0"/>
          </a:p>
          <a:p>
            <a:pPr marL="0" indent="0">
              <a:buNone/>
            </a:pPr>
            <a:r>
              <a:rPr lang="en-US" dirty="0"/>
              <a:t>3.) x</a:t>
            </a:r>
            <a:r>
              <a:rPr lang="en-US" baseline="30000" dirty="0"/>
              <a:t>2</a:t>
            </a:r>
            <a:r>
              <a:rPr lang="en-US" dirty="0"/>
              <a:t> – 7x = 0 </a:t>
            </a:r>
          </a:p>
          <a:p>
            <a:pPr marL="0" indent="0">
              <a:buNone/>
            </a:pPr>
            <a:endParaRPr lang="en-US" dirty="0"/>
          </a:p>
          <a:p>
            <a:pPr marL="0" indent="0">
              <a:buNone/>
            </a:pPr>
            <a:r>
              <a:rPr lang="en-US" dirty="0"/>
              <a:t>4.) 10x</a:t>
            </a:r>
            <a:r>
              <a:rPr lang="en-US" baseline="30000" dirty="0"/>
              <a:t>2</a:t>
            </a:r>
            <a:r>
              <a:rPr lang="en-US" dirty="0"/>
              <a:t> + 3x = 4 </a:t>
            </a:r>
          </a:p>
        </p:txBody>
      </p:sp>
    </p:spTree>
    <p:extLst>
      <p:ext uri="{BB962C8B-B14F-4D97-AF65-F5344CB8AC3E}">
        <p14:creationId xmlns:p14="http://schemas.microsoft.com/office/powerpoint/2010/main" val="3941139596"/>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Solve quadratic equations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p:txBody>
          <a:bodyPr>
            <a:normAutofit lnSpcReduction="10000"/>
          </a:bodyPr>
          <a:lstStyle/>
          <a:p>
            <a:pPr marL="0" indent="0">
              <a:buNone/>
            </a:pPr>
            <a:endParaRPr lang="en-US" dirty="0">
              <a:solidFill>
                <a:srgbClr val="FF6600"/>
              </a:solidFill>
            </a:endParaRPr>
          </a:p>
          <a:p>
            <a:pPr marL="0" indent="0">
              <a:buNone/>
            </a:pPr>
            <a:r>
              <a:rPr lang="en-US" dirty="0">
                <a:solidFill>
                  <a:srgbClr val="CCFFCC"/>
                </a:solidFill>
              </a:rPr>
              <a:t>Solve by factoring: </a:t>
            </a:r>
          </a:p>
          <a:p>
            <a:pPr marL="0" indent="0">
              <a:buNone/>
            </a:pPr>
            <a:r>
              <a:rPr lang="en-US" dirty="0"/>
              <a:t>1.) x</a:t>
            </a:r>
            <a:r>
              <a:rPr lang="en-US" baseline="30000" dirty="0"/>
              <a:t>2</a:t>
            </a:r>
            <a:r>
              <a:rPr lang="en-US" dirty="0"/>
              <a:t> + 6x + 8 = 0 </a:t>
            </a:r>
          </a:p>
          <a:p>
            <a:pPr marL="0" indent="0">
              <a:buNone/>
            </a:pPr>
            <a:r>
              <a:rPr lang="en-US" dirty="0"/>
              <a:t>2.) 2x</a:t>
            </a:r>
            <a:r>
              <a:rPr lang="en-US" baseline="30000" dirty="0"/>
              <a:t>2</a:t>
            </a:r>
            <a:r>
              <a:rPr lang="en-US" dirty="0"/>
              <a:t> + 22x = - 60 </a:t>
            </a:r>
          </a:p>
          <a:p>
            <a:pPr marL="0" indent="0">
              <a:buNone/>
            </a:pPr>
            <a:r>
              <a:rPr lang="en-US" dirty="0">
                <a:solidFill>
                  <a:srgbClr val="CCFFCC"/>
                </a:solidFill>
              </a:rPr>
              <a:t>Solve by completing the square: </a:t>
            </a:r>
          </a:p>
          <a:p>
            <a:pPr marL="0" indent="0">
              <a:buNone/>
            </a:pPr>
            <a:r>
              <a:rPr lang="en-US" dirty="0"/>
              <a:t>3.) x</a:t>
            </a:r>
            <a:r>
              <a:rPr lang="en-US" baseline="30000" dirty="0"/>
              <a:t>2</a:t>
            </a:r>
            <a:r>
              <a:rPr lang="en-US" dirty="0"/>
              <a:t> – 20x + 32 = 0 </a:t>
            </a:r>
          </a:p>
          <a:p>
            <a:pPr marL="0" indent="0">
              <a:buNone/>
            </a:pPr>
            <a:r>
              <a:rPr lang="en-US" dirty="0"/>
              <a:t>4.) x</a:t>
            </a:r>
            <a:r>
              <a:rPr lang="en-US" baseline="30000" dirty="0"/>
              <a:t>2</a:t>
            </a:r>
            <a:r>
              <a:rPr lang="en-US" dirty="0"/>
              <a:t> + 5x + 3 = 0 </a:t>
            </a:r>
          </a:p>
          <a:p>
            <a:pPr marL="0" indent="0">
              <a:buNone/>
            </a:pPr>
            <a:r>
              <a:rPr lang="en-US" dirty="0"/>
              <a:t>5.) y</a:t>
            </a:r>
            <a:r>
              <a:rPr lang="en-US" baseline="30000" dirty="0"/>
              <a:t>2</a:t>
            </a:r>
            <a:r>
              <a:rPr lang="en-US" dirty="0"/>
              <a:t> – 8y = - 12 </a:t>
            </a:r>
          </a:p>
        </p:txBody>
      </p:sp>
    </p:spTree>
    <p:extLst>
      <p:ext uri="{BB962C8B-B14F-4D97-AF65-F5344CB8AC3E}">
        <p14:creationId xmlns:p14="http://schemas.microsoft.com/office/powerpoint/2010/main" val="153916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Graph and write functions in standard form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p:txBody>
          <a:bodyPr/>
          <a:lstStyle/>
          <a:p>
            <a:pPr marL="0" indent="0">
              <a:buNone/>
            </a:pPr>
            <a:r>
              <a:rPr lang="en-US" dirty="0">
                <a:solidFill>
                  <a:srgbClr val="FF6600"/>
                </a:solidFill>
              </a:rPr>
              <a:t>Forms of linear functions: </a:t>
            </a:r>
          </a:p>
          <a:p>
            <a:pPr marL="0" indent="0">
              <a:buNone/>
            </a:pPr>
            <a:r>
              <a:rPr lang="en-US" dirty="0"/>
              <a:t>Slope-intercept form: y = 2x + 1 </a:t>
            </a:r>
          </a:p>
          <a:p>
            <a:pPr marL="0" indent="0">
              <a:buNone/>
            </a:pPr>
            <a:r>
              <a:rPr lang="en-US" dirty="0"/>
              <a:t>Point slope form: y – 3 = 2(x – 1) </a:t>
            </a:r>
          </a:p>
          <a:p>
            <a:pPr marL="0" indent="0">
              <a:buNone/>
            </a:pPr>
            <a:r>
              <a:rPr lang="en-US" dirty="0"/>
              <a:t>Standard form: 2x – y = 6</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496423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E25F2-E306-4F6F-883B-ED70B71366FC}"/>
              </a:ext>
            </a:extLst>
          </p:cNvPr>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63729875-2BD3-416E-9502-23B9ABB6066E}"/>
              </a:ext>
            </a:extLst>
          </p:cNvPr>
          <p:cNvSpPr>
            <a:spLocks noGrp="1"/>
          </p:cNvSpPr>
          <p:nvPr>
            <p:ph idx="1"/>
          </p:nvPr>
        </p:nvSpPr>
        <p:spPr/>
        <p:txBody>
          <a:bodyPr/>
          <a:lstStyle/>
          <a:p>
            <a:pPr marL="0" indent="0">
              <a:buNone/>
            </a:pPr>
            <a:r>
              <a:rPr lang="en-US" dirty="0">
                <a:solidFill>
                  <a:srgbClr val="FFC000"/>
                </a:solidFill>
              </a:rPr>
              <a:t>Solve by factoring or completing the square: </a:t>
            </a:r>
          </a:p>
          <a:p>
            <a:pPr marL="0" indent="0">
              <a:buNone/>
            </a:pPr>
            <a:r>
              <a:rPr lang="en-US" dirty="0"/>
              <a:t>1.) 5x</a:t>
            </a:r>
            <a:r>
              <a:rPr lang="en-US" baseline="30000" dirty="0"/>
              <a:t>2 </a:t>
            </a:r>
            <a:r>
              <a:rPr lang="en-US" dirty="0"/>
              <a:t> - 10x = 0 </a:t>
            </a:r>
          </a:p>
          <a:p>
            <a:pPr marL="0" indent="0">
              <a:buNone/>
            </a:pPr>
            <a:r>
              <a:rPr lang="en-US" dirty="0"/>
              <a:t>2.) x</a:t>
            </a:r>
            <a:r>
              <a:rPr lang="en-US" baseline="30000" dirty="0"/>
              <a:t>2</a:t>
            </a:r>
            <a:r>
              <a:rPr lang="en-US" dirty="0"/>
              <a:t> + 7x + 12 = 0 </a:t>
            </a:r>
          </a:p>
          <a:p>
            <a:pPr marL="0" indent="0">
              <a:buNone/>
            </a:pPr>
            <a:r>
              <a:rPr lang="en-US" dirty="0"/>
              <a:t>3.) 3d</a:t>
            </a:r>
            <a:r>
              <a:rPr lang="en-US" baseline="30000" dirty="0"/>
              <a:t>2</a:t>
            </a:r>
            <a:r>
              <a:rPr lang="en-US" dirty="0"/>
              <a:t> – 24d = 3 </a:t>
            </a:r>
          </a:p>
          <a:p>
            <a:pPr marL="0" indent="0">
              <a:buNone/>
            </a:pPr>
            <a:r>
              <a:rPr lang="en-US" dirty="0"/>
              <a:t>4.) k</a:t>
            </a:r>
            <a:r>
              <a:rPr lang="en-US" baseline="30000" dirty="0"/>
              <a:t>2 </a:t>
            </a:r>
            <a:r>
              <a:rPr lang="en-US" dirty="0"/>
              <a:t> + 4k + 11 = -10 </a:t>
            </a:r>
          </a:p>
        </p:txBody>
      </p:sp>
    </p:spTree>
    <p:extLst>
      <p:ext uri="{BB962C8B-B14F-4D97-AF65-F5344CB8AC3E}">
        <p14:creationId xmlns:p14="http://schemas.microsoft.com/office/powerpoint/2010/main" val="1737429393"/>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Solve for x: (</a:t>
            </a:r>
            <a:r>
              <a:rPr lang="en-US" dirty="0" err="1"/>
              <a:t>bwaa</a:t>
            </a:r>
            <a:r>
              <a:rPr lang="en-US" dirty="0"/>
              <a:t> </a:t>
            </a:r>
            <a:r>
              <a:rPr lang="en-US" dirty="0" err="1"/>
              <a:t>haa</a:t>
            </a:r>
            <a:r>
              <a:rPr lang="en-US" dirty="0"/>
              <a:t> </a:t>
            </a:r>
            <a:r>
              <a:rPr lang="en-US" dirty="0" err="1"/>
              <a:t>haa</a:t>
            </a:r>
            <a:r>
              <a:rPr lang="en-US" dirty="0"/>
              <a:t>…) </a:t>
            </a:r>
          </a:p>
          <a:p>
            <a:pPr marL="0" indent="0">
              <a:buNone/>
            </a:pPr>
            <a:endParaRPr lang="en-US" dirty="0"/>
          </a:p>
          <a:p>
            <a:pPr marL="0" indent="0">
              <a:buNone/>
            </a:pPr>
            <a:r>
              <a:rPr lang="en-US" dirty="0"/>
              <a:t> ax</a:t>
            </a:r>
            <a:r>
              <a:rPr lang="en-US" baseline="30000" dirty="0"/>
              <a:t>2</a:t>
            </a:r>
            <a:r>
              <a:rPr lang="en-US" dirty="0"/>
              <a:t> + bx + c = 0 </a:t>
            </a:r>
          </a:p>
        </p:txBody>
      </p:sp>
    </p:spTree>
    <p:extLst>
      <p:ext uri="{BB962C8B-B14F-4D97-AF65-F5344CB8AC3E}">
        <p14:creationId xmlns:p14="http://schemas.microsoft.com/office/powerpoint/2010/main" val="1573374728"/>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400" dirty="0"/>
              <a:t>​	 </a:t>
            </a:r>
          </a:p>
          <a:p>
            <a:pPr marL="0" indent="0">
              <a:buNone/>
            </a:pPr>
            <a:r>
              <a:rPr lang="en-US" sz="4400" dirty="0"/>
              <a:t>​	</a:t>
            </a:r>
          </a:p>
        </p:txBody>
      </p:sp>
      <p:pic>
        <p:nvPicPr>
          <p:cNvPr id="4" name="Picture 3" descr="quadratic-formula.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57200" y="1600200"/>
            <a:ext cx="8093225" cy="4696069"/>
          </a:xfrm>
          <a:prstGeom prst="rect">
            <a:avLst/>
          </a:prstGeom>
        </p:spPr>
      </p:pic>
    </p:spTree>
    <p:extLst>
      <p:ext uri="{BB962C8B-B14F-4D97-AF65-F5344CB8AC3E}">
        <p14:creationId xmlns:p14="http://schemas.microsoft.com/office/powerpoint/2010/main" val="1046256962"/>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Use quadratic formula </a:t>
            </a:r>
          </a:p>
          <a:p>
            <a:pPr marL="0" indent="0">
              <a:buNone/>
            </a:pPr>
            <a:r>
              <a:rPr lang="en-US" dirty="0">
                <a:solidFill>
                  <a:srgbClr val="FF6600"/>
                </a:solidFill>
              </a:rPr>
              <a:t>SLE: Meet or exceed CCSS</a:t>
            </a:r>
          </a:p>
          <a:p>
            <a:pPr marL="0" indent="0">
              <a:buNone/>
            </a:pPr>
            <a:r>
              <a:rPr lang="en-US" dirty="0"/>
              <a:t>p. 588 #1-17 all </a:t>
            </a:r>
          </a:p>
        </p:txBody>
      </p:sp>
    </p:spTree>
    <p:extLst>
      <p:ext uri="{BB962C8B-B14F-4D97-AF65-F5344CB8AC3E}">
        <p14:creationId xmlns:p14="http://schemas.microsoft.com/office/powerpoint/2010/main" val="1481008004"/>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1.) Solve by factoring</a:t>
            </a:r>
            <a:r>
              <a:rPr lang="en-US"/>
              <a:t>:  x</a:t>
            </a:r>
            <a:r>
              <a:rPr lang="en-US" baseline="30000"/>
              <a:t>2</a:t>
            </a:r>
            <a:r>
              <a:rPr lang="en-US"/>
              <a:t> +  11x  + 18 = </a:t>
            </a:r>
            <a:r>
              <a:rPr lang="en-US" dirty="0"/>
              <a:t>0  </a:t>
            </a:r>
          </a:p>
          <a:p>
            <a:pPr marL="0" indent="0">
              <a:buNone/>
            </a:pPr>
            <a:endParaRPr lang="en-US" dirty="0"/>
          </a:p>
          <a:p>
            <a:pPr marL="0" indent="0">
              <a:buNone/>
            </a:pPr>
            <a:r>
              <a:rPr lang="en-US" dirty="0"/>
              <a:t>2. ) Solve by completing the square: </a:t>
            </a:r>
          </a:p>
          <a:p>
            <a:pPr marL="0" indent="0">
              <a:buNone/>
            </a:pPr>
            <a:r>
              <a:rPr lang="en-US" dirty="0"/>
              <a:t>      x</a:t>
            </a:r>
            <a:r>
              <a:rPr lang="en-US" baseline="30000" dirty="0"/>
              <a:t>2 </a:t>
            </a:r>
            <a:r>
              <a:rPr lang="en-US" dirty="0"/>
              <a:t> - 2x = 120</a:t>
            </a:r>
          </a:p>
          <a:p>
            <a:pPr marL="0" indent="0">
              <a:buNone/>
            </a:pPr>
            <a:endParaRPr lang="en-US" dirty="0"/>
          </a:p>
          <a:p>
            <a:pPr marL="0" indent="0">
              <a:buNone/>
            </a:pPr>
            <a:r>
              <a:rPr lang="en-US" dirty="0"/>
              <a:t>3.) Solve by using the quadratic formula: </a:t>
            </a:r>
          </a:p>
          <a:p>
            <a:pPr marL="0" indent="0">
              <a:buNone/>
            </a:pPr>
            <a:r>
              <a:rPr lang="en-US" dirty="0"/>
              <a:t>     6m</a:t>
            </a:r>
            <a:r>
              <a:rPr lang="en-US" baseline="30000" dirty="0"/>
              <a:t>2</a:t>
            </a:r>
            <a:r>
              <a:rPr lang="en-US" dirty="0"/>
              <a:t> – 13m = 19 </a:t>
            </a:r>
          </a:p>
        </p:txBody>
      </p:sp>
    </p:spTree>
    <p:extLst>
      <p:ext uri="{BB962C8B-B14F-4D97-AF65-F5344CB8AC3E}">
        <p14:creationId xmlns:p14="http://schemas.microsoft.com/office/powerpoint/2010/main" val="121161007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Solve using the quadratic formula: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1.) x</a:t>
            </a:r>
            <a:r>
              <a:rPr lang="en-US" baseline="30000" dirty="0"/>
              <a:t>2</a:t>
            </a:r>
            <a:r>
              <a:rPr lang="en-US" dirty="0"/>
              <a:t> + 6 = 5x </a:t>
            </a:r>
          </a:p>
          <a:p>
            <a:pPr marL="0" indent="0">
              <a:buNone/>
            </a:pPr>
            <a:endParaRPr lang="en-US" dirty="0"/>
          </a:p>
          <a:p>
            <a:pPr marL="0" indent="0">
              <a:buNone/>
            </a:pPr>
            <a:r>
              <a:rPr lang="en-US" dirty="0"/>
              <a:t>2.) 2x</a:t>
            </a:r>
            <a:r>
              <a:rPr lang="en-US" baseline="30000" dirty="0"/>
              <a:t>2</a:t>
            </a:r>
            <a:r>
              <a:rPr lang="en-US" dirty="0"/>
              <a:t> + 4x – 7 = 0 </a:t>
            </a:r>
          </a:p>
          <a:p>
            <a:pPr marL="0" indent="0">
              <a:buNone/>
            </a:pPr>
            <a:endParaRPr lang="en-US" dirty="0"/>
          </a:p>
          <a:p>
            <a:pPr marL="0" indent="0">
              <a:buNone/>
            </a:pPr>
            <a:r>
              <a:rPr lang="en-US" dirty="0"/>
              <a:t>3.) A football player kicks a ball and gives it an upward initial velocity of 47ft/s. The starting height of the ball is 3 ft. If no one catches the football, how long will it be in the air? </a:t>
            </a:r>
          </a:p>
          <a:p>
            <a:pPr marL="0" indent="0">
              <a:buNone/>
            </a:pPr>
            <a:r>
              <a:rPr lang="en-US" dirty="0"/>
              <a:t>(Use h = -16t</a:t>
            </a:r>
            <a:r>
              <a:rPr lang="en-US" baseline="30000" dirty="0"/>
              <a:t>2</a:t>
            </a:r>
            <a:r>
              <a:rPr lang="en-US" dirty="0"/>
              <a:t> + </a:t>
            </a:r>
            <a:r>
              <a:rPr lang="en-US" dirty="0" err="1"/>
              <a:t>vt</a:t>
            </a:r>
            <a:r>
              <a:rPr lang="en-US" dirty="0"/>
              <a:t>  + s ) </a:t>
            </a:r>
          </a:p>
        </p:txBody>
      </p:sp>
    </p:spTree>
    <p:extLst>
      <p:ext uri="{BB962C8B-B14F-4D97-AF65-F5344CB8AC3E}">
        <p14:creationId xmlns:p14="http://schemas.microsoft.com/office/powerpoint/2010/main" val="2488016915"/>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Happy Crazy Sock Day!</a:t>
            </a:r>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dirty="0"/>
              <a:t>Solve: 6y + 8x = 28</a:t>
            </a:r>
          </a:p>
          <a:p>
            <a:pPr marL="0" indent="0">
              <a:buNone/>
            </a:pPr>
            <a:r>
              <a:rPr lang="en-US" dirty="0"/>
              <a:t>                  3 = 2x – y </a:t>
            </a:r>
          </a:p>
          <a:p>
            <a:pPr marL="0" indent="0">
              <a:buNone/>
            </a:pPr>
            <a:endParaRPr lang="en-US" dirty="0"/>
          </a:p>
          <a:p>
            <a:pPr marL="514350" indent="-514350">
              <a:buAutoNum type="arabicPeriod" startAt="2"/>
            </a:pPr>
            <a:r>
              <a:rPr lang="en-US" dirty="0"/>
              <a:t>Jack is driving a boat. The boat can go 10 mph in still water. The current of the river is 4 mph. Jack wants to go to a town that is 90 miles up-river. How long will it take Jack to get there (give your response in hours and minutes)? </a:t>
            </a:r>
          </a:p>
          <a:p>
            <a:pPr marL="514350" indent="-514350">
              <a:buAutoNum type="arabicPeriod" startAt="2"/>
            </a:pPr>
            <a:r>
              <a:rPr lang="en-US" dirty="0"/>
              <a:t>Solve using any method: 49x</a:t>
            </a:r>
            <a:r>
              <a:rPr lang="en-US" baseline="30000" dirty="0"/>
              <a:t>2</a:t>
            </a:r>
            <a:r>
              <a:rPr lang="en-US" dirty="0"/>
              <a:t> – 169 = 0  </a:t>
            </a:r>
          </a:p>
        </p:txBody>
      </p:sp>
    </p:spTree>
    <p:extLst>
      <p:ext uri="{BB962C8B-B14F-4D97-AF65-F5344CB8AC3E}">
        <p14:creationId xmlns:p14="http://schemas.microsoft.com/office/powerpoint/2010/main" val="903935722"/>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Solve using quadratic equations or functions: </a:t>
            </a:r>
          </a:p>
        </p:txBody>
      </p:sp>
      <p:sp>
        <p:nvSpPr>
          <p:cNvPr id="3" name="Content Placeholder 2"/>
          <p:cNvSpPr>
            <a:spLocks noGrp="1"/>
          </p:cNvSpPr>
          <p:nvPr>
            <p:ph idx="1"/>
          </p:nvPr>
        </p:nvSpPr>
        <p:spPr/>
        <p:txBody>
          <a:bodyPr>
            <a:normAutofit fontScale="70000" lnSpcReduction="20000"/>
          </a:bodyPr>
          <a:lstStyle/>
          <a:p>
            <a:pPr marL="514350" indent="-514350">
              <a:buAutoNum type="arabicPeriod"/>
            </a:pPr>
            <a:r>
              <a:rPr lang="en-US" dirty="0"/>
              <a:t>A farmer has a field that is 1000 m</a:t>
            </a:r>
            <a:r>
              <a:rPr lang="en-US" baseline="30000" dirty="0"/>
              <a:t>2</a:t>
            </a:r>
            <a:r>
              <a:rPr lang="en-US" dirty="0"/>
              <a:t>. If the field is  20m longer than twice its width, what are the dimensions of the field? </a:t>
            </a:r>
          </a:p>
          <a:p>
            <a:pPr marL="514350" indent="-514350">
              <a:buAutoNum type="arabicPeriod"/>
            </a:pPr>
            <a:endParaRPr lang="en-US" dirty="0"/>
          </a:p>
          <a:p>
            <a:pPr marL="514350" indent="-514350">
              <a:buAutoNum type="arabicPeriod"/>
            </a:pPr>
            <a:r>
              <a:rPr lang="en-US" dirty="0"/>
              <a:t>A toy rocket is launched vertically upward from ground level with an initial velocity of 128 </a:t>
            </a:r>
            <a:r>
              <a:rPr lang="en-US" dirty="0" err="1"/>
              <a:t>ft</a:t>
            </a:r>
            <a:r>
              <a:rPr lang="en-US" dirty="0"/>
              <a:t>/s. Its path of travel can can be expressed by the equation h(t) = -16t</a:t>
            </a:r>
            <a:r>
              <a:rPr lang="en-US" baseline="30000" dirty="0"/>
              <a:t>2</a:t>
            </a:r>
            <a:r>
              <a:rPr lang="en-US" dirty="0"/>
              <a:t> + 128t. </a:t>
            </a:r>
          </a:p>
          <a:p>
            <a:pPr marL="0" indent="0">
              <a:buNone/>
            </a:pPr>
            <a:r>
              <a:rPr lang="en-US" dirty="0"/>
              <a:t>     a. How long will it take the rocket to hit the ground? </a:t>
            </a:r>
          </a:p>
          <a:p>
            <a:pPr marL="0" indent="0">
              <a:buNone/>
            </a:pPr>
            <a:r>
              <a:rPr lang="en-US" dirty="0"/>
              <a:t>       b. What will the rocket’s maximum height be? </a:t>
            </a:r>
          </a:p>
          <a:p>
            <a:pPr marL="0" indent="0">
              <a:buNone/>
            </a:pPr>
            <a:r>
              <a:rPr lang="en-US" dirty="0"/>
              <a:t>        c. How many seconds will it take the rocket to reach its maximum height? </a:t>
            </a:r>
          </a:p>
          <a:p>
            <a:pPr marL="0" indent="0">
              <a:buNone/>
            </a:pPr>
            <a:endParaRPr lang="en-US" dirty="0"/>
          </a:p>
          <a:p>
            <a:pPr marL="0" indent="0">
              <a:buNone/>
            </a:pPr>
            <a:r>
              <a:rPr lang="en-US" dirty="0"/>
              <a:t>3. A rectangle has an area of 60m</a:t>
            </a:r>
            <a:r>
              <a:rPr lang="en-US" baseline="30000" dirty="0"/>
              <a:t>2</a:t>
            </a:r>
            <a:r>
              <a:rPr lang="en-US" dirty="0"/>
              <a:t> with a length that is 1m more than its width. What are the dimensions of the rectangle? </a:t>
            </a:r>
          </a:p>
        </p:txBody>
      </p:sp>
    </p:spTree>
    <p:extLst>
      <p:ext uri="{BB962C8B-B14F-4D97-AF65-F5344CB8AC3E}">
        <p14:creationId xmlns:p14="http://schemas.microsoft.com/office/powerpoint/2010/main" val="989839355"/>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1.) simplify: (-3r</a:t>
            </a:r>
            <a:r>
              <a:rPr lang="en-US" baseline="30000" dirty="0"/>
              <a:t>-3</a:t>
            </a:r>
            <a:r>
              <a:rPr lang="en-US" dirty="0"/>
              <a:t>)</a:t>
            </a:r>
            <a:r>
              <a:rPr lang="en-US" baseline="30000" dirty="0"/>
              <a:t>2</a:t>
            </a:r>
            <a:r>
              <a:rPr lang="en-US" dirty="0"/>
              <a:t> (-r</a:t>
            </a:r>
            <a:r>
              <a:rPr lang="en-US" baseline="30000" dirty="0"/>
              <a:t>3</a:t>
            </a:r>
            <a:r>
              <a:rPr lang="en-US" dirty="0"/>
              <a:t>)</a:t>
            </a:r>
            <a:r>
              <a:rPr lang="en-US" baseline="30000" dirty="0"/>
              <a:t>4</a:t>
            </a:r>
            <a:endParaRPr lang="en-US" dirty="0"/>
          </a:p>
          <a:p>
            <a:pPr marL="0" indent="0">
              <a:buNone/>
            </a:pPr>
            <a:endParaRPr lang="en-US" dirty="0"/>
          </a:p>
          <a:p>
            <a:pPr marL="0" indent="0">
              <a:buNone/>
            </a:pPr>
            <a:r>
              <a:rPr lang="en-US" dirty="0"/>
              <a:t>2.) Solve: x</a:t>
            </a:r>
            <a:r>
              <a:rPr lang="en-US" baseline="30000" dirty="0"/>
              <a:t>2</a:t>
            </a:r>
            <a:r>
              <a:rPr lang="en-US" dirty="0"/>
              <a:t> + 4x – 16 = 0 </a:t>
            </a:r>
          </a:p>
          <a:p>
            <a:pPr marL="0" indent="0">
              <a:buNone/>
            </a:pPr>
            <a:endParaRPr lang="en-US" dirty="0"/>
          </a:p>
          <a:p>
            <a:pPr marL="0" indent="0">
              <a:buNone/>
            </a:pPr>
            <a:r>
              <a:rPr lang="en-US" dirty="0"/>
              <a:t>3.) Suppose you throw a ball in the air. The ball is 6 ft. high when it leaves your hand. If it has an initial velocity of 20 </a:t>
            </a:r>
            <a:r>
              <a:rPr lang="en-US" dirty="0" err="1"/>
              <a:t>ft</a:t>
            </a:r>
            <a:r>
              <a:rPr lang="en-US" dirty="0"/>
              <a:t>/s, for how many seconds will it stay in the air? (h = -16t</a:t>
            </a:r>
            <a:r>
              <a:rPr lang="en-US" baseline="30000" dirty="0"/>
              <a:t>2</a:t>
            </a:r>
            <a:r>
              <a:rPr lang="en-US" dirty="0"/>
              <a:t> + </a:t>
            </a:r>
            <a:r>
              <a:rPr lang="en-US" dirty="0" err="1"/>
              <a:t>vt</a:t>
            </a:r>
            <a:r>
              <a:rPr lang="en-US" dirty="0"/>
              <a:t> + s) </a:t>
            </a:r>
          </a:p>
        </p:txBody>
      </p:sp>
    </p:spTree>
    <p:extLst>
      <p:ext uri="{BB962C8B-B14F-4D97-AF65-F5344CB8AC3E}">
        <p14:creationId xmlns:p14="http://schemas.microsoft.com/office/powerpoint/2010/main" val="167822756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Use the quadratic formula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solidFill>
                  <a:srgbClr val="FF6600"/>
                </a:solidFill>
              </a:rPr>
              <a:t>Checkpoint Quiz on the Quadratic Formula: </a:t>
            </a:r>
          </a:p>
          <a:p>
            <a:pPr marL="0" indent="0">
              <a:buNone/>
            </a:pPr>
            <a:r>
              <a:rPr lang="en-US" dirty="0"/>
              <a:t>Solve using the quadratic formula: </a:t>
            </a:r>
          </a:p>
          <a:p>
            <a:pPr marL="0" indent="0">
              <a:buNone/>
            </a:pPr>
            <a:r>
              <a:rPr lang="en-US" dirty="0"/>
              <a:t>1.) 2x</a:t>
            </a:r>
            <a:r>
              <a:rPr lang="en-US" baseline="30000" dirty="0"/>
              <a:t>2</a:t>
            </a:r>
            <a:r>
              <a:rPr lang="en-US" dirty="0"/>
              <a:t> – 7x = -3 </a:t>
            </a:r>
          </a:p>
          <a:p>
            <a:pPr marL="0" indent="0">
              <a:buNone/>
            </a:pPr>
            <a:r>
              <a:rPr lang="en-US" dirty="0"/>
              <a:t>2.) 4x</a:t>
            </a:r>
            <a:r>
              <a:rPr lang="en-US" baseline="30000" dirty="0"/>
              <a:t>2</a:t>
            </a:r>
            <a:r>
              <a:rPr lang="en-US" dirty="0"/>
              <a:t> + 3x – 8 = 0 </a:t>
            </a:r>
          </a:p>
          <a:p>
            <a:pPr marL="0" indent="0">
              <a:buNone/>
            </a:pPr>
            <a:r>
              <a:rPr lang="en-US" dirty="0"/>
              <a:t>3.) x</a:t>
            </a:r>
            <a:r>
              <a:rPr lang="en-US" baseline="30000" dirty="0"/>
              <a:t>2</a:t>
            </a:r>
            <a:r>
              <a:rPr lang="en-US" dirty="0"/>
              <a:t> + 8x = 4 </a:t>
            </a:r>
          </a:p>
          <a:p>
            <a:pPr marL="0" indent="0">
              <a:buNone/>
            </a:pPr>
            <a:r>
              <a:rPr lang="en-US" dirty="0"/>
              <a:t>Solve using quadratic equations: </a:t>
            </a:r>
          </a:p>
          <a:p>
            <a:pPr marL="0" indent="0">
              <a:buNone/>
            </a:pPr>
            <a:r>
              <a:rPr lang="en-US" dirty="0"/>
              <a:t>4.) A pool is 2m longer than twice its width. Its area is 160m</a:t>
            </a:r>
            <a:r>
              <a:rPr lang="en-US" baseline="30000" dirty="0"/>
              <a:t>2</a:t>
            </a:r>
            <a:r>
              <a:rPr lang="en-US" dirty="0"/>
              <a:t>. What are the dimensions of the pool? </a:t>
            </a:r>
          </a:p>
          <a:p>
            <a:pPr marL="0" indent="0">
              <a:buNone/>
            </a:pPr>
            <a:r>
              <a:rPr lang="en-US" dirty="0"/>
              <a:t>5.) The area of a rectangular patio is 800m</a:t>
            </a:r>
            <a:r>
              <a:rPr lang="en-US" baseline="30000" dirty="0"/>
              <a:t>2</a:t>
            </a:r>
            <a:r>
              <a:rPr lang="en-US" dirty="0"/>
              <a:t>. The patio is twice as long as it is wide. What are the dimensions of the patio? </a:t>
            </a:r>
          </a:p>
          <a:p>
            <a:pPr marL="0" indent="0">
              <a:buNone/>
            </a:pPr>
            <a:endParaRPr lang="en-US" dirty="0"/>
          </a:p>
        </p:txBody>
      </p:sp>
    </p:spTree>
    <p:extLst>
      <p:ext uri="{BB962C8B-B14F-4D97-AF65-F5344CB8AC3E}">
        <p14:creationId xmlns:p14="http://schemas.microsoft.com/office/powerpoint/2010/main" val="4075865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dirty="0">
                <a:solidFill>
                  <a:srgbClr val="FF6600"/>
                </a:solidFill>
              </a:rPr>
              <a:t>Inequalities: </a:t>
            </a:r>
          </a:p>
          <a:p>
            <a:pPr marL="514350" indent="-514350">
              <a:buAutoNum type="arabicPeriod"/>
            </a:pPr>
            <a:r>
              <a:rPr lang="en-US" dirty="0">
                <a:solidFill>
                  <a:srgbClr val="FF6600"/>
                </a:solidFill>
              </a:rPr>
              <a:t>Solving inequalities is the same as for equations. However, be sure to </a:t>
            </a:r>
            <a:r>
              <a:rPr lang="en-US" dirty="0">
                <a:solidFill>
                  <a:srgbClr val="FFFF00"/>
                </a:solidFill>
              </a:rPr>
              <a:t>flip the inequality symbol when solving for the negative value</a:t>
            </a:r>
            <a:r>
              <a:rPr lang="en-US" dirty="0">
                <a:solidFill>
                  <a:srgbClr val="FF6600"/>
                </a:solidFill>
              </a:rPr>
              <a:t>: </a:t>
            </a:r>
          </a:p>
          <a:p>
            <a:pPr marL="0" indent="0">
              <a:buNone/>
            </a:pPr>
            <a:r>
              <a:rPr lang="en-US" dirty="0"/>
              <a:t>|2x + 4| &gt; 16 </a:t>
            </a:r>
          </a:p>
          <a:p>
            <a:pPr marL="0" indent="0">
              <a:buNone/>
            </a:pPr>
            <a:r>
              <a:rPr lang="en-US" dirty="0"/>
              <a:t>2x + 4 &gt; 16    or    2x + 4 </a:t>
            </a:r>
            <a:r>
              <a:rPr lang="en-US" b="1" dirty="0">
                <a:solidFill>
                  <a:srgbClr val="FFFF00"/>
                </a:solidFill>
              </a:rPr>
              <a:t>&lt;</a:t>
            </a:r>
            <a:r>
              <a:rPr lang="en-US" dirty="0"/>
              <a:t> -16 </a:t>
            </a:r>
          </a:p>
          <a:p>
            <a:pPr marL="0" indent="0">
              <a:buNone/>
            </a:pPr>
            <a:r>
              <a:rPr lang="en-US" dirty="0"/>
              <a:t>2x &gt; 12	 or          2x &lt; -20 </a:t>
            </a:r>
          </a:p>
          <a:p>
            <a:pPr marL="0" indent="0">
              <a:buNone/>
            </a:pPr>
            <a:r>
              <a:rPr lang="en-US" dirty="0"/>
              <a:t>X &gt; 6		or             x &lt; -10 </a:t>
            </a:r>
          </a:p>
        </p:txBody>
      </p:sp>
    </p:spTree>
    <p:extLst>
      <p:ext uri="{BB962C8B-B14F-4D97-AF65-F5344CB8AC3E}">
        <p14:creationId xmlns:p14="http://schemas.microsoft.com/office/powerpoint/2010/main" val="2723789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Finding x and y intercepts: </a:t>
            </a:r>
          </a:p>
        </p:txBody>
      </p:sp>
      <p:sp>
        <p:nvSpPr>
          <p:cNvPr id="3" name="Content Placeholder 2"/>
          <p:cNvSpPr>
            <a:spLocks noGrp="1"/>
          </p:cNvSpPr>
          <p:nvPr>
            <p:ph idx="1"/>
          </p:nvPr>
        </p:nvSpPr>
        <p:spPr/>
        <p:txBody>
          <a:bodyPr/>
          <a:lstStyle/>
          <a:p>
            <a:pPr marL="0" indent="0">
              <a:buNone/>
            </a:pPr>
            <a:r>
              <a:rPr lang="en-US" dirty="0"/>
              <a:t>An</a:t>
            </a:r>
            <a:r>
              <a:rPr lang="en-US" dirty="0">
                <a:solidFill>
                  <a:srgbClr val="FF6600"/>
                </a:solidFill>
              </a:rPr>
              <a:t> intercept </a:t>
            </a:r>
            <a:r>
              <a:rPr lang="en-US" dirty="0"/>
              <a:t>is the point at which a line crosses the x or y axis. To find the x intercept, substitute 0 for y and solve for x: </a:t>
            </a:r>
          </a:p>
          <a:p>
            <a:pPr marL="0" indent="0">
              <a:buNone/>
            </a:pPr>
            <a:r>
              <a:rPr lang="en-US" dirty="0"/>
              <a:t>3x + 4y = 12 </a:t>
            </a:r>
          </a:p>
          <a:p>
            <a:pPr marL="0" indent="0">
              <a:buNone/>
            </a:pPr>
            <a:r>
              <a:rPr lang="en-US" dirty="0"/>
              <a:t>3x + 4(0) = 12 </a:t>
            </a:r>
          </a:p>
          <a:p>
            <a:pPr marL="0" indent="0">
              <a:buNone/>
            </a:pPr>
            <a:r>
              <a:rPr lang="en-US" dirty="0"/>
              <a:t>3x = 12 </a:t>
            </a:r>
          </a:p>
          <a:p>
            <a:pPr marL="0" indent="0">
              <a:buNone/>
            </a:pPr>
            <a:r>
              <a:rPr lang="en-US" dirty="0"/>
              <a:t>X = 4; the x intercept is 4, i.e., the line crosses the x axis at  (4, 0) </a:t>
            </a:r>
          </a:p>
        </p:txBody>
      </p:sp>
    </p:spTree>
    <p:extLst>
      <p:ext uri="{BB962C8B-B14F-4D97-AF65-F5344CB8AC3E}">
        <p14:creationId xmlns:p14="http://schemas.microsoft.com/office/powerpoint/2010/main" val="1742907549"/>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6600"/>
                </a:solidFill>
              </a:rPr>
              <a:t>Do These: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1.) A rectangle has an area of 60m</a:t>
            </a:r>
            <a:r>
              <a:rPr lang="en-US" baseline="30000" dirty="0"/>
              <a:t>2</a:t>
            </a:r>
            <a:r>
              <a:rPr lang="en-US" dirty="0"/>
              <a:t> with a length that is 1m more than its width. What are the dimensions of the rectangle? </a:t>
            </a:r>
          </a:p>
          <a:p>
            <a:pPr marL="0" indent="0">
              <a:buNone/>
            </a:pPr>
            <a:r>
              <a:rPr lang="en-US" dirty="0"/>
              <a:t>2.) A right triangle has one side that is 3cm shorter than the hypotenuse, but twice as long as the third side. What are the dimensions of the triangle? </a:t>
            </a:r>
          </a:p>
          <a:p>
            <a:pPr marL="0" indent="0">
              <a:buNone/>
            </a:pPr>
            <a:r>
              <a:rPr lang="en-US" dirty="0"/>
              <a:t>3.) A football player kicks a football in the air with a staring height of 3.5 </a:t>
            </a:r>
            <a:r>
              <a:rPr lang="en-US" dirty="0" err="1"/>
              <a:t>ft</a:t>
            </a:r>
            <a:r>
              <a:rPr lang="en-US" dirty="0"/>
              <a:t> and an initial upward velocity of 38.4 ft. second. </a:t>
            </a:r>
          </a:p>
          <a:p>
            <a:pPr marL="0" indent="0">
              <a:buNone/>
            </a:pPr>
            <a:r>
              <a:rPr lang="en-US" dirty="0"/>
              <a:t>a.) If no one catches the ball, for how many seconds will it be in the air? </a:t>
            </a:r>
          </a:p>
          <a:p>
            <a:pPr marL="0" indent="0">
              <a:buNone/>
            </a:pPr>
            <a:r>
              <a:rPr lang="en-US" dirty="0"/>
              <a:t>b.) What will its maximum height be?  </a:t>
            </a:r>
          </a:p>
        </p:txBody>
      </p:sp>
      <p:sp>
        <p:nvSpPr>
          <p:cNvPr id="4" name="TextBox 3"/>
          <p:cNvSpPr txBox="1"/>
          <p:nvPr/>
        </p:nvSpPr>
        <p:spPr>
          <a:xfrm>
            <a:off x="1766285" y="186517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99514437"/>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1.) Solve by factoring: x</a:t>
            </a:r>
            <a:r>
              <a:rPr lang="en-US" baseline="30000" dirty="0"/>
              <a:t>2</a:t>
            </a:r>
            <a:r>
              <a:rPr lang="en-US" dirty="0"/>
              <a:t> +   3x – 28 = 0 </a:t>
            </a:r>
          </a:p>
          <a:p>
            <a:pPr marL="0" indent="0">
              <a:buNone/>
            </a:pPr>
            <a:endParaRPr lang="en-US" dirty="0"/>
          </a:p>
          <a:p>
            <a:pPr marL="0" indent="0">
              <a:buNone/>
            </a:pPr>
            <a:r>
              <a:rPr lang="en-US" dirty="0"/>
              <a:t>2.) Solve by completing the square: </a:t>
            </a:r>
          </a:p>
          <a:p>
            <a:pPr marL="0" indent="0">
              <a:buNone/>
            </a:pPr>
            <a:r>
              <a:rPr lang="en-US" dirty="0"/>
              <a:t>       2x</a:t>
            </a:r>
            <a:r>
              <a:rPr lang="en-US" baseline="30000" dirty="0"/>
              <a:t>2</a:t>
            </a:r>
            <a:r>
              <a:rPr lang="en-US" dirty="0"/>
              <a:t> – 8x = 56 </a:t>
            </a:r>
          </a:p>
          <a:p>
            <a:pPr marL="0" indent="0">
              <a:buNone/>
            </a:pPr>
            <a:endParaRPr lang="en-US" dirty="0"/>
          </a:p>
          <a:p>
            <a:pPr marL="0" indent="0">
              <a:buNone/>
            </a:pPr>
            <a:r>
              <a:rPr lang="en-US" dirty="0"/>
              <a:t>3.) Solve using the quadratic formula: </a:t>
            </a:r>
          </a:p>
          <a:p>
            <a:pPr marL="0" indent="0">
              <a:buNone/>
            </a:pPr>
            <a:r>
              <a:rPr lang="en-US" dirty="0"/>
              <a:t>      2x</a:t>
            </a:r>
            <a:r>
              <a:rPr lang="en-US" baseline="30000" dirty="0"/>
              <a:t>2</a:t>
            </a:r>
            <a:r>
              <a:rPr lang="en-US" dirty="0"/>
              <a:t> + 4x = 7 </a:t>
            </a:r>
          </a:p>
        </p:txBody>
      </p:sp>
    </p:spTree>
    <p:extLst>
      <p:ext uri="{BB962C8B-B14F-4D97-AF65-F5344CB8AC3E}">
        <p14:creationId xmlns:p14="http://schemas.microsoft.com/office/powerpoint/2010/main" val="94370986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Practice/Review: </a:t>
            </a:r>
          </a:p>
        </p:txBody>
      </p:sp>
      <p:sp>
        <p:nvSpPr>
          <p:cNvPr id="3" name="Content Placeholder 2"/>
          <p:cNvSpPr>
            <a:spLocks noGrp="1"/>
          </p:cNvSpPr>
          <p:nvPr>
            <p:ph idx="1"/>
          </p:nvPr>
        </p:nvSpPr>
        <p:spPr/>
        <p:txBody>
          <a:bodyPr/>
          <a:lstStyle/>
          <a:p>
            <a:pPr marL="514350" indent="-514350">
              <a:buAutoNum type="arabicPeriod"/>
            </a:pPr>
            <a:r>
              <a:rPr lang="en-US" dirty="0"/>
              <a:t>Graph: y = x</a:t>
            </a:r>
            <a:r>
              <a:rPr lang="en-US" baseline="30000" dirty="0"/>
              <a:t>2</a:t>
            </a:r>
            <a:r>
              <a:rPr lang="en-US" dirty="0"/>
              <a:t> – 9x + 3 </a:t>
            </a:r>
          </a:p>
          <a:p>
            <a:pPr marL="0" indent="0">
              <a:buNone/>
            </a:pPr>
            <a:r>
              <a:rPr lang="en-US" dirty="0"/>
              <a:t>Solve using any method: </a:t>
            </a:r>
          </a:p>
          <a:p>
            <a:pPr marL="0" indent="0">
              <a:buNone/>
            </a:pPr>
            <a:r>
              <a:rPr lang="en-US" dirty="0"/>
              <a:t>2. 2x</a:t>
            </a:r>
            <a:r>
              <a:rPr lang="en-US" baseline="30000" dirty="0"/>
              <a:t>2</a:t>
            </a:r>
            <a:r>
              <a:rPr lang="en-US" dirty="0"/>
              <a:t> + 4x = 15 </a:t>
            </a:r>
          </a:p>
          <a:p>
            <a:pPr marL="0" indent="0">
              <a:buNone/>
            </a:pPr>
            <a:r>
              <a:rPr lang="en-US" dirty="0"/>
              <a:t>3. 0.5x</a:t>
            </a:r>
            <a:r>
              <a:rPr lang="en-US" baseline="30000" dirty="0"/>
              <a:t>2</a:t>
            </a:r>
            <a:r>
              <a:rPr lang="en-US" dirty="0"/>
              <a:t> + 4x = 7 </a:t>
            </a:r>
          </a:p>
          <a:p>
            <a:pPr marL="0" indent="0">
              <a:buNone/>
            </a:pPr>
            <a:r>
              <a:rPr lang="en-US" dirty="0"/>
              <a:t>4. x</a:t>
            </a:r>
            <a:r>
              <a:rPr lang="en-US" baseline="30000" dirty="0"/>
              <a:t>2</a:t>
            </a:r>
            <a:r>
              <a:rPr lang="en-US" dirty="0"/>
              <a:t> – 8x = -12 </a:t>
            </a:r>
          </a:p>
        </p:txBody>
      </p:sp>
    </p:spTree>
    <p:extLst>
      <p:ext uri="{BB962C8B-B14F-4D97-AF65-F5344CB8AC3E}">
        <p14:creationId xmlns:p14="http://schemas.microsoft.com/office/powerpoint/2010/main" val="1437005901"/>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1.) Graph:  y = -3x</a:t>
            </a:r>
            <a:r>
              <a:rPr lang="en-US" baseline="30000" dirty="0"/>
              <a:t>2</a:t>
            </a:r>
            <a:r>
              <a:rPr lang="en-US" dirty="0"/>
              <a:t> + 6x + 5 </a:t>
            </a:r>
          </a:p>
          <a:p>
            <a:pPr marL="0" indent="0">
              <a:buNone/>
            </a:pPr>
            <a:endParaRPr lang="en-US" dirty="0"/>
          </a:p>
          <a:p>
            <a:pPr marL="0" indent="0">
              <a:buNone/>
            </a:pPr>
            <a:r>
              <a:rPr lang="en-US" dirty="0"/>
              <a:t>2.) Solve by graphing: x</a:t>
            </a:r>
            <a:r>
              <a:rPr lang="en-US" baseline="30000" dirty="0"/>
              <a:t>2</a:t>
            </a:r>
            <a:r>
              <a:rPr lang="en-US" dirty="0"/>
              <a:t> </a:t>
            </a:r>
            <a:r>
              <a:rPr lang="en-US"/>
              <a:t>– 9x </a:t>
            </a:r>
            <a:r>
              <a:rPr lang="en-US" dirty="0"/>
              <a:t>+ 16 = 0 </a:t>
            </a:r>
          </a:p>
          <a:p>
            <a:pPr marL="0" indent="0">
              <a:buNone/>
            </a:pPr>
            <a:endParaRPr lang="en-US" dirty="0"/>
          </a:p>
          <a:p>
            <a:pPr marL="0" indent="0">
              <a:buNone/>
            </a:pPr>
            <a:r>
              <a:rPr lang="en-US" dirty="0"/>
              <a:t>3.) Solve by factoring: 2x</a:t>
            </a:r>
            <a:r>
              <a:rPr lang="en-US" baseline="30000" dirty="0"/>
              <a:t>2</a:t>
            </a:r>
            <a:r>
              <a:rPr lang="en-US" dirty="0"/>
              <a:t> – 5x = 88 </a:t>
            </a:r>
          </a:p>
          <a:p>
            <a:pPr marL="0" indent="0">
              <a:buNone/>
            </a:pPr>
            <a:endParaRPr lang="en-US" dirty="0"/>
          </a:p>
          <a:p>
            <a:pPr marL="0" indent="0">
              <a:buNone/>
            </a:pPr>
            <a:r>
              <a:rPr lang="en-US" dirty="0"/>
              <a:t>4.) Solve by completing the square: </a:t>
            </a:r>
          </a:p>
          <a:p>
            <a:pPr marL="0" indent="0">
              <a:buNone/>
            </a:pPr>
            <a:r>
              <a:rPr lang="en-US" dirty="0"/>
              <a:t>      x</a:t>
            </a:r>
            <a:r>
              <a:rPr lang="en-US" baseline="30000" dirty="0"/>
              <a:t>2</a:t>
            </a:r>
            <a:r>
              <a:rPr lang="en-US" dirty="0"/>
              <a:t> + 8x = 48 </a:t>
            </a:r>
          </a:p>
          <a:p>
            <a:pPr marL="0" indent="0">
              <a:buNone/>
            </a:pPr>
            <a:endParaRPr lang="en-US" dirty="0"/>
          </a:p>
          <a:p>
            <a:pPr marL="0" indent="0">
              <a:buNone/>
            </a:pPr>
            <a:r>
              <a:rPr lang="en-US" dirty="0"/>
              <a:t>5.) Solve using the quadratic formula: </a:t>
            </a:r>
          </a:p>
          <a:p>
            <a:pPr marL="0" indent="0">
              <a:buNone/>
            </a:pPr>
            <a:r>
              <a:rPr lang="en-US" dirty="0"/>
              <a:t>      5x</a:t>
            </a:r>
            <a:r>
              <a:rPr lang="en-US" baseline="30000" dirty="0"/>
              <a:t>2</a:t>
            </a:r>
            <a:r>
              <a:rPr lang="en-US" dirty="0"/>
              <a:t> – 2x – 7 = 0 </a:t>
            </a:r>
          </a:p>
          <a:p>
            <a:pPr marL="0" indent="0">
              <a:buNone/>
            </a:pPr>
            <a:endParaRPr lang="en-US" dirty="0"/>
          </a:p>
          <a:p>
            <a:pPr marL="0" indent="0">
              <a:buNone/>
            </a:pPr>
            <a:r>
              <a:rPr lang="en-US" dirty="0"/>
              <a:t>6.)  A rectangle  is 3m longer than twice its width. Its area is 80m</a:t>
            </a:r>
            <a:r>
              <a:rPr lang="en-US" baseline="30000" dirty="0"/>
              <a:t>2</a:t>
            </a:r>
            <a:r>
              <a:rPr lang="en-US" dirty="0"/>
              <a:t>. Find the dimensions of the rectangle. </a:t>
            </a:r>
          </a:p>
        </p:txBody>
      </p:sp>
    </p:spTree>
    <p:extLst>
      <p:ext uri="{BB962C8B-B14F-4D97-AF65-F5344CB8AC3E}">
        <p14:creationId xmlns:p14="http://schemas.microsoft.com/office/powerpoint/2010/main" val="1618970229"/>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Ooh, word problems! </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1.) An object is launched at 19.6 meters per second (m/s) from a 58.8-meter tall platform.  When does the object strike the ground?</a:t>
            </a:r>
          </a:p>
          <a:p>
            <a:pPr marL="0" indent="0">
              <a:buNone/>
            </a:pPr>
            <a:endParaRPr lang="en-US" dirty="0"/>
          </a:p>
          <a:p>
            <a:pPr marL="0" indent="0">
              <a:buNone/>
            </a:pPr>
            <a:r>
              <a:rPr lang="en-US" dirty="0"/>
              <a:t>2.) A picture has a height that is 4/3 its width. It is to be enlarged to have an area of 192 cm</a:t>
            </a:r>
            <a:r>
              <a:rPr lang="en-US" baseline="30000" dirty="0"/>
              <a:t>2</a:t>
            </a:r>
            <a:r>
              <a:rPr lang="en-US" dirty="0"/>
              <a:t>.  What will be the dimensions of the enlargement?</a:t>
            </a:r>
          </a:p>
          <a:p>
            <a:pPr marL="0" indent="0">
              <a:buNone/>
            </a:pPr>
            <a:endParaRPr lang="en-US" dirty="0"/>
          </a:p>
          <a:p>
            <a:pPr marL="0" indent="0">
              <a:buNone/>
            </a:pPr>
            <a:r>
              <a:rPr lang="en-US" dirty="0"/>
              <a:t>3.) A garden measuring 12 meters by 16 meters is to have a pedestrian pathway installed all around it, increasing the total area to 285 square meters. What will be the width of the pathway?</a:t>
            </a:r>
          </a:p>
          <a:p>
            <a:pPr marL="0" indent="0">
              <a:buNone/>
            </a:pPr>
            <a:endParaRPr lang="en-US" dirty="0"/>
          </a:p>
          <a:p>
            <a:pPr marL="0" indent="0">
              <a:buNone/>
            </a:pPr>
            <a:r>
              <a:rPr lang="en-US" dirty="0"/>
              <a:t>4.) An object is launched directly upward at 30m/s from a platform 8m high . What will be the object's maximum height? </a:t>
            </a:r>
          </a:p>
          <a:p>
            <a:pPr marL="0" indent="0">
              <a:buNone/>
            </a:pPr>
            <a:endParaRPr lang="en-US" dirty="0"/>
          </a:p>
        </p:txBody>
      </p:sp>
    </p:spTree>
    <p:extLst>
      <p:ext uri="{BB962C8B-B14F-4D97-AF65-F5344CB8AC3E}">
        <p14:creationId xmlns:p14="http://schemas.microsoft.com/office/powerpoint/2010/main" val="275635690"/>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1.) Solve: The robotics club sells hats for $4 each and t-shirts for $10 each.  The club sells 205 items in all and receives a total of $1084. Find the number of hats and shirts that were sold. </a:t>
            </a:r>
          </a:p>
          <a:p>
            <a:pPr marL="0" indent="0">
              <a:buNone/>
            </a:pPr>
            <a:r>
              <a:rPr lang="en-US" dirty="0"/>
              <a:t>2.) A kitten grows from 5 </a:t>
            </a:r>
            <a:r>
              <a:rPr lang="en-US" dirty="0" err="1"/>
              <a:t>oz</a:t>
            </a:r>
            <a:r>
              <a:rPr lang="en-US" dirty="0"/>
              <a:t> at birth to 3lbs 6 </a:t>
            </a:r>
            <a:r>
              <a:rPr lang="en-US" dirty="0" err="1"/>
              <a:t>oz</a:t>
            </a:r>
            <a:r>
              <a:rPr lang="en-US" dirty="0"/>
              <a:t> at 6 months. Find the percentage of growth. </a:t>
            </a:r>
          </a:p>
          <a:p>
            <a:pPr marL="0" indent="0">
              <a:buNone/>
            </a:pPr>
            <a:endParaRPr lang="en-US" dirty="0"/>
          </a:p>
          <a:p>
            <a:pPr marL="0" indent="0">
              <a:buNone/>
            </a:pPr>
            <a:r>
              <a:rPr lang="en-US" dirty="0"/>
              <a:t>3.) A cylindrical building is 40m high and has a diameter of 20m. What is the total volume of the building? </a:t>
            </a:r>
          </a:p>
        </p:txBody>
      </p:sp>
    </p:spTree>
    <p:extLst>
      <p:ext uri="{BB962C8B-B14F-4D97-AF65-F5344CB8AC3E}">
        <p14:creationId xmlns:p14="http://schemas.microsoft.com/office/powerpoint/2010/main" val="1669991511"/>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Simplifying radical expressions: </a:t>
            </a:r>
          </a:p>
        </p:txBody>
      </p:sp>
      <p:sp>
        <p:nvSpPr>
          <p:cNvPr id="3" name="Content Placeholder 2"/>
          <p:cNvSpPr>
            <a:spLocks noGrp="1"/>
          </p:cNvSpPr>
          <p:nvPr>
            <p:ph idx="1"/>
          </p:nvPr>
        </p:nvSpPr>
        <p:spPr/>
        <p:txBody>
          <a:bodyPr/>
          <a:lstStyle/>
          <a:p>
            <a:pPr marL="0" indent="0">
              <a:buNone/>
            </a:pPr>
            <a:r>
              <a:rPr lang="en-US" dirty="0"/>
              <a:t>A </a:t>
            </a:r>
            <a:r>
              <a:rPr lang="en-US" dirty="0">
                <a:solidFill>
                  <a:srgbClr val="FF6600"/>
                </a:solidFill>
              </a:rPr>
              <a:t>radical expression </a:t>
            </a:r>
            <a:r>
              <a:rPr lang="en-US" dirty="0"/>
              <a:t>is an expression using square roots. To simplify radical expressions, divide out the perfect square factors: </a:t>
            </a:r>
          </a:p>
          <a:p>
            <a:pPr marL="0" indent="0">
              <a:buNone/>
            </a:pPr>
            <a:endParaRPr lang="en-US" dirty="0"/>
          </a:p>
          <a:p>
            <a:pPr marL="0" indent="0">
              <a:buNone/>
            </a:pPr>
            <a:r>
              <a:rPr lang="en-US" dirty="0"/>
              <a:t>√192 = √64 x √3  = 8√3  </a:t>
            </a:r>
          </a:p>
          <a:p>
            <a:pPr marL="0" indent="0">
              <a:buNone/>
            </a:pPr>
            <a:endParaRPr lang="en-US" dirty="0"/>
          </a:p>
          <a:p>
            <a:pPr marL="0" indent="0">
              <a:buNone/>
            </a:pPr>
            <a:r>
              <a:rPr lang="en-US" dirty="0"/>
              <a:t>√250 = √25 x √10  = 5√10 </a:t>
            </a:r>
          </a:p>
        </p:txBody>
      </p:sp>
    </p:spTree>
    <p:extLst>
      <p:ext uri="{BB962C8B-B14F-4D97-AF65-F5344CB8AC3E}">
        <p14:creationId xmlns:p14="http://schemas.microsoft.com/office/powerpoint/2010/main" val="549202000"/>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Removing factors in variable form: </a:t>
            </a:r>
          </a:p>
        </p:txBody>
      </p:sp>
      <p:sp>
        <p:nvSpPr>
          <p:cNvPr id="3" name="Content Placeholder 2"/>
          <p:cNvSpPr>
            <a:spLocks noGrp="1"/>
          </p:cNvSpPr>
          <p:nvPr>
            <p:ph idx="1"/>
          </p:nvPr>
        </p:nvSpPr>
        <p:spPr/>
        <p:txBody>
          <a:bodyPr/>
          <a:lstStyle/>
          <a:p>
            <a:pPr marL="0" indent="0">
              <a:buNone/>
            </a:pPr>
            <a:r>
              <a:rPr lang="en-US" dirty="0"/>
              <a:t>√45a</a:t>
            </a:r>
            <a:r>
              <a:rPr lang="en-US" baseline="30000" dirty="0"/>
              <a:t>5</a:t>
            </a:r>
            <a:r>
              <a:rPr lang="en-US" dirty="0"/>
              <a:t>  = √9a</a:t>
            </a:r>
            <a:r>
              <a:rPr lang="en-US" baseline="30000" dirty="0"/>
              <a:t>4  </a:t>
            </a:r>
            <a:r>
              <a:rPr lang="en-US" dirty="0"/>
              <a:t>x √5a = 3a</a:t>
            </a:r>
            <a:r>
              <a:rPr lang="en-US" baseline="30000" dirty="0"/>
              <a:t>2</a:t>
            </a:r>
            <a:r>
              <a:rPr lang="en-US" dirty="0"/>
              <a:t>√5a </a:t>
            </a:r>
          </a:p>
          <a:p>
            <a:pPr marL="0" indent="0">
              <a:buNone/>
            </a:pPr>
            <a:r>
              <a:rPr lang="en-US" dirty="0"/>
              <a:t>√27n</a:t>
            </a:r>
            <a:r>
              <a:rPr lang="en-US" baseline="30000" dirty="0"/>
              <a:t>2</a:t>
            </a:r>
            <a:r>
              <a:rPr lang="en-US" dirty="0"/>
              <a:t>   = √9n</a:t>
            </a:r>
            <a:r>
              <a:rPr lang="en-US" baseline="30000" dirty="0"/>
              <a:t>2</a:t>
            </a:r>
            <a:r>
              <a:rPr lang="en-US" dirty="0"/>
              <a:t>  x √3   = 3n√3</a:t>
            </a:r>
          </a:p>
          <a:p>
            <a:pPr marL="0" indent="0">
              <a:buNone/>
            </a:pPr>
            <a:endParaRPr lang="en-US" dirty="0"/>
          </a:p>
          <a:p>
            <a:pPr marL="0" indent="0">
              <a:buNone/>
            </a:pPr>
            <a:r>
              <a:rPr lang="en-US" dirty="0">
                <a:solidFill>
                  <a:srgbClr val="FF6600"/>
                </a:solidFill>
              </a:rPr>
              <a:t>Multiplying radical expressions: </a:t>
            </a:r>
          </a:p>
          <a:p>
            <a:pPr marL="0" indent="0">
              <a:buNone/>
            </a:pPr>
            <a:r>
              <a:rPr lang="en-US" dirty="0"/>
              <a:t>√8 x √12 = √96 = √16 x √6  = 4√6</a:t>
            </a:r>
          </a:p>
          <a:p>
            <a:pPr marL="0" indent="0">
              <a:buNone/>
            </a:pPr>
            <a:endParaRPr lang="en-US" dirty="0"/>
          </a:p>
          <a:p>
            <a:pPr marL="0" indent="0">
              <a:buNone/>
            </a:pPr>
            <a:r>
              <a:rPr lang="en-US" dirty="0"/>
              <a:t>5√3c x √6c = 5√18c</a:t>
            </a:r>
            <a:r>
              <a:rPr lang="en-US" baseline="30000" dirty="0"/>
              <a:t>2</a:t>
            </a:r>
            <a:r>
              <a:rPr lang="en-US" dirty="0"/>
              <a:t>  =  15c√2</a:t>
            </a:r>
          </a:p>
        </p:txBody>
      </p:sp>
    </p:spTree>
    <p:extLst>
      <p:ext uri="{BB962C8B-B14F-4D97-AF65-F5344CB8AC3E}">
        <p14:creationId xmlns:p14="http://schemas.microsoft.com/office/powerpoint/2010/main" val="333350766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Try these on your own: </a:t>
            </a:r>
            <a:br>
              <a:rPr lang="en-US" sz="3200" dirty="0">
                <a:solidFill>
                  <a:srgbClr val="FF6600"/>
                </a:solidFill>
              </a:rPr>
            </a:br>
            <a:endParaRPr lang="en-US" sz="3200" dirty="0">
              <a:solidFill>
                <a:srgbClr val="FF6600"/>
              </a:solidFill>
            </a:endParaRPr>
          </a:p>
        </p:txBody>
      </p:sp>
      <p:sp>
        <p:nvSpPr>
          <p:cNvPr id="3" name="Content Placeholder 2"/>
          <p:cNvSpPr>
            <a:spLocks noGrp="1"/>
          </p:cNvSpPr>
          <p:nvPr>
            <p:ph idx="1"/>
          </p:nvPr>
        </p:nvSpPr>
        <p:spPr/>
        <p:txBody>
          <a:bodyPr/>
          <a:lstStyle/>
          <a:p>
            <a:pPr marL="0" indent="0">
              <a:buNone/>
            </a:pPr>
            <a:r>
              <a:rPr lang="en-US" dirty="0"/>
              <a:t>1.) √200 = </a:t>
            </a:r>
          </a:p>
          <a:p>
            <a:pPr marL="0" indent="0">
              <a:buNone/>
            </a:pPr>
            <a:r>
              <a:rPr lang="en-US" dirty="0"/>
              <a:t>2.) √20a</a:t>
            </a:r>
            <a:r>
              <a:rPr lang="en-US" baseline="30000" dirty="0"/>
              <a:t>5</a:t>
            </a:r>
            <a:r>
              <a:rPr lang="en-US" dirty="0"/>
              <a:t> = </a:t>
            </a:r>
          </a:p>
          <a:p>
            <a:pPr marL="0" indent="0">
              <a:buNone/>
            </a:pPr>
            <a:r>
              <a:rPr lang="en-US" dirty="0"/>
              <a:t>3.) √75 = </a:t>
            </a:r>
          </a:p>
          <a:p>
            <a:pPr marL="0" indent="0">
              <a:buNone/>
            </a:pPr>
            <a:r>
              <a:rPr lang="en-US" dirty="0"/>
              <a:t>4.) √22 x √11 = </a:t>
            </a:r>
          </a:p>
          <a:p>
            <a:pPr marL="0" indent="0">
              <a:buNone/>
            </a:pPr>
            <a:r>
              <a:rPr lang="en-US" dirty="0"/>
              <a:t>5.) √3k x √51k</a:t>
            </a:r>
            <a:r>
              <a:rPr lang="en-US" baseline="30000" dirty="0"/>
              <a:t>3</a:t>
            </a:r>
          </a:p>
          <a:p>
            <a:pPr marL="0" indent="0">
              <a:buNone/>
            </a:pPr>
            <a:r>
              <a:rPr lang="en-US" dirty="0"/>
              <a:t>6.) √a</a:t>
            </a:r>
            <a:r>
              <a:rPr lang="en-US" baseline="30000" dirty="0"/>
              <a:t>3</a:t>
            </a:r>
            <a:r>
              <a:rPr lang="en-US" dirty="0"/>
              <a:t>b</a:t>
            </a:r>
            <a:r>
              <a:rPr lang="en-US" baseline="30000" dirty="0"/>
              <a:t>5</a:t>
            </a:r>
            <a:r>
              <a:rPr lang="en-US" dirty="0"/>
              <a:t>c</a:t>
            </a:r>
            <a:r>
              <a:rPr lang="en-US" baseline="30000" dirty="0"/>
              <a:t>3</a:t>
            </a:r>
            <a:endParaRPr lang="en-US" dirty="0"/>
          </a:p>
        </p:txBody>
      </p:sp>
    </p:spTree>
    <p:extLst>
      <p:ext uri="{BB962C8B-B14F-4D97-AF65-F5344CB8AC3E}">
        <p14:creationId xmlns:p14="http://schemas.microsoft.com/office/powerpoint/2010/main" val="958774878"/>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Simplify radical expressions </a:t>
            </a:r>
          </a:p>
          <a:p>
            <a:pPr marL="0" indent="0">
              <a:buNone/>
            </a:pPr>
            <a:r>
              <a:rPr lang="en-US" dirty="0">
                <a:solidFill>
                  <a:srgbClr val="FF6600"/>
                </a:solidFill>
              </a:rPr>
              <a:t>SLE: Meet or exceed CCSS</a:t>
            </a:r>
          </a:p>
          <a:p>
            <a:pPr marL="0" indent="0">
              <a:buNone/>
            </a:pPr>
            <a:endParaRPr lang="en-US" dirty="0"/>
          </a:p>
          <a:p>
            <a:pPr marL="0" indent="0">
              <a:buNone/>
            </a:pPr>
            <a:r>
              <a:rPr lang="en-US" dirty="0"/>
              <a:t>p. 619-620 #2-50 even </a:t>
            </a:r>
          </a:p>
        </p:txBody>
      </p:sp>
    </p:spTree>
    <p:extLst>
      <p:ext uri="{BB962C8B-B14F-4D97-AF65-F5344CB8AC3E}">
        <p14:creationId xmlns:p14="http://schemas.microsoft.com/office/powerpoint/2010/main" val="2990048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Graphing using x and y intercepts: </a:t>
            </a:r>
          </a:p>
        </p:txBody>
      </p:sp>
      <p:sp>
        <p:nvSpPr>
          <p:cNvPr id="4" name="Content Placeholder 3"/>
          <p:cNvSpPr>
            <a:spLocks noGrp="1"/>
          </p:cNvSpPr>
          <p:nvPr>
            <p:ph sz="half" idx="1"/>
          </p:nvPr>
        </p:nvSpPr>
        <p:spPr/>
        <p:txBody>
          <a:bodyPr/>
          <a:lstStyle/>
          <a:p>
            <a:pPr marL="514350" indent="-514350">
              <a:buAutoNum type="arabicPeriod"/>
            </a:pPr>
            <a:r>
              <a:rPr lang="en-US" dirty="0"/>
              <a:t>Find the x and y intercepts. </a:t>
            </a:r>
          </a:p>
          <a:p>
            <a:pPr marL="514350" indent="-514350">
              <a:buAutoNum type="arabicPeriod"/>
            </a:pPr>
            <a:r>
              <a:rPr lang="en-US" dirty="0"/>
              <a:t>Plot those intercepts</a:t>
            </a:r>
          </a:p>
          <a:p>
            <a:pPr marL="514350" indent="-514350">
              <a:buAutoNum type="arabicPeriod"/>
            </a:pPr>
            <a:r>
              <a:rPr lang="en-US" dirty="0"/>
              <a:t>Connect the points </a:t>
            </a:r>
          </a:p>
          <a:p>
            <a:pPr marL="0" indent="0">
              <a:buNone/>
            </a:pPr>
            <a:r>
              <a:rPr lang="en-US" dirty="0"/>
              <a:t> 3x + 7y = 21  </a:t>
            </a:r>
          </a:p>
          <a:p>
            <a:pPr marL="0" indent="0">
              <a:buNone/>
            </a:pPr>
            <a:r>
              <a:rPr lang="en-US" dirty="0"/>
              <a:t>3x = 21     7y = 21 </a:t>
            </a:r>
          </a:p>
          <a:p>
            <a:pPr marL="0" indent="0">
              <a:buNone/>
            </a:pPr>
            <a:r>
              <a:rPr lang="en-US" dirty="0"/>
              <a:t>X = 7          y = 3 </a:t>
            </a:r>
          </a:p>
        </p:txBody>
      </p:sp>
      <p:pic>
        <p:nvPicPr>
          <p:cNvPr id="6" name="Content Placeholder 5" descr="Coordplane.pn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24712" b="-24712"/>
          <a:stretch>
            <a:fillRect/>
          </a:stretch>
        </p:blipFill>
        <p:spPr/>
      </p:pic>
    </p:spTree>
    <p:extLst>
      <p:ext uri="{BB962C8B-B14F-4D97-AF65-F5344CB8AC3E}">
        <p14:creationId xmlns:p14="http://schemas.microsoft.com/office/powerpoint/2010/main" val="483403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a:bodyPr>
          <a:lstStyle/>
          <a:p>
            <a:pPr marL="0" indent="0">
              <a:buNone/>
            </a:pPr>
            <a:r>
              <a:rPr lang="en-US" dirty="0"/>
              <a:t>1.) Simplify: </a:t>
            </a:r>
            <a:r>
              <a:rPr lang="en-US" u="sng" dirty="0"/>
              <a:t>6x</a:t>
            </a:r>
            <a:r>
              <a:rPr lang="en-US" u="sng" baseline="30000" dirty="0"/>
              <a:t>3</a:t>
            </a:r>
            <a:r>
              <a:rPr lang="en-US" u="sng" dirty="0"/>
              <a:t>y</a:t>
            </a:r>
            <a:r>
              <a:rPr lang="en-US" u="sng" baseline="30000" dirty="0"/>
              <a:t>-2</a:t>
            </a:r>
            <a:r>
              <a:rPr lang="en-US" u="sng" dirty="0"/>
              <a:t>z</a:t>
            </a:r>
            <a:r>
              <a:rPr lang="en-US" u="sng" baseline="30000" dirty="0"/>
              <a:t>4</a:t>
            </a:r>
          </a:p>
          <a:p>
            <a:pPr marL="0" indent="0">
              <a:buNone/>
            </a:pPr>
            <a:r>
              <a:rPr lang="en-US" baseline="30000" dirty="0"/>
              <a:t> </a:t>
            </a:r>
            <a:r>
              <a:rPr lang="en-US" dirty="0"/>
              <a:t>                      12x</a:t>
            </a:r>
            <a:r>
              <a:rPr lang="en-US" baseline="30000" dirty="0"/>
              <a:t>-2</a:t>
            </a:r>
            <a:r>
              <a:rPr lang="en-US" dirty="0"/>
              <a:t>y</a:t>
            </a:r>
            <a:r>
              <a:rPr lang="en-US" baseline="30000" dirty="0"/>
              <a:t>5</a:t>
            </a:r>
            <a:r>
              <a:rPr lang="en-US" dirty="0"/>
              <a:t>z</a:t>
            </a:r>
            <a:r>
              <a:rPr lang="en-US" baseline="30000" dirty="0"/>
              <a:t>-1</a:t>
            </a:r>
          </a:p>
          <a:p>
            <a:pPr marL="0" indent="0">
              <a:buNone/>
            </a:pPr>
            <a:endParaRPr lang="en-US" baseline="30000" dirty="0"/>
          </a:p>
          <a:p>
            <a:pPr marL="0" indent="0">
              <a:buNone/>
            </a:pPr>
            <a:r>
              <a:rPr lang="en-US" dirty="0"/>
              <a:t>2.) Solve: -3|2x – 1| = -24 </a:t>
            </a:r>
          </a:p>
          <a:p>
            <a:pPr marL="0" indent="0">
              <a:buNone/>
            </a:pPr>
            <a:endParaRPr lang="en-US" dirty="0"/>
          </a:p>
          <a:p>
            <a:pPr marL="0" indent="0">
              <a:buNone/>
            </a:pPr>
            <a:r>
              <a:rPr lang="en-US" dirty="0"/>
              <a:t>3.) You put $4000.00 in an investment account that earns 7%  interest compounded annually. How much will be in the account in 2050? </a:t>
            </a:r>
          </a:p>
        </p:txBody>
      </p:sp>
    </p:spTree>
    <p:extLst>
      <p:ext uri="{BB962C8B-B14F-4D97-AF65-F5344CB8AC3E}">
        <p14:creationId xmlns:p14="http://schemas.microsoft.com/office/powerpoint/2010/main" val="1060186836"/>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1.) Solve: 2x</a:t>
            </a:r>
            <a:r>
              <a:rPr lang="en-US" baseline="30000" dirty="0"/>
              <a:t>2</a:t>
            </a:r>
            <a:r>
              <a:rPr lang="en-US" dirty="0"/>
              <a:t> + 16x = 28 </a:t>
            </a:r>
          </a:p>
          <a:p>
            <a:pPr marL="0" indent="0">
              <a:buNone/>
            </a:pPr>
            <a:endParaRPr lang="en-US" dirty="0"/>
          </a:p>
          <a:p>
            <a:pPr marL="0" indent="0">
              <a:buNone/>
            </a:pPr>
            <a:r>
              <a:rPr lang="en-US" dirty="0"/>
              <a:t>2.) Solve and graph your solution on a number line: </a:t>
            </a:r>
          </a:p>
          <a:p>
            <a:pPr marL="0" indent="0">
              <a:buNone/>
            </a:pPr>
            <a:r>
              <a:rPr lang="en-US" dirty="0"/>
              <a:t>      |2x + 6| &gt; 32 </a:t>
            </a:r>
          </a:p>
          <a:p>
            <a:pPr marL="0" indent="0">
              <a:buNone/>
            </a:pPr>
            <a:endParaRPr lang="en-US" dirty="0"/>
          </a:p>
          <a:p>
            <a:pPr marL="0" indent="0">
              <a:buNone/>
            </a:pPr>
            <a:r>
              <a:rPr lang="en-US" dirty="0"/>
              <a:t>3.) The diameter of the earth is 12,900 km. Assuming a kayaking and/or walking speed of 5km/h, how long would it take you  to paddle and walk from the North Pole to the South Pole? </a:t>
            </a:r>
          </a:p>
          <a:p>
            <a:pPr marL="0" indent="0">
              <a:buNone/>
            </a:pPr>
            <a:endParaRPr lang="en-US" dirty="0"/>
          </a:p>
          <a:p>
            <a:pPr marL="0" indent="0">
              <a:buNone/>
            </a:pPr>
            <a:r>
              <a:rPr lang="en-US" dirty="0"/>
              <a:t>4.) Simplify: √98x</a:t>
            </a:r>
            <a:r>
              <a:rPr lang="en-US" baseline="30000" dirty="0"/>
              <a:t>3</a:t>
            </a:r>
            <a:r>
              <a:rPr lang="en-US" dirty="0"/>
              <a:t>  </a:t>
            </a:r>
          </a:p>
        </p:txBody>
      </p:sp>
      <p:sp>
        <p:nvSpPr>
          <p:cNvPr id="4" name="TextBox 3"/>
          <p:cNvSpPr txBox="1"/>
          <p:nvPr/>
        </p:nvSpPr>
        <p:spPr>
          <a:xfrm>
            <a:off x="5231913" y="3336581"/>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94947887"/>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Simplify radical expressions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solidFill>
                  <a:srgbClr val="FF6600"/>
                </a:solidFill>
              </a:rPr>
              <a:t>Checkpoint Quiz on Simplifying Radicals: </a:t>
            </a:r>
          </a:p>
          <a:p>
            <a:pPr marL="0" indent="0">
              <a:buNone/>
            </a:pPr>
            <a:endParaRPr lang="en-US" dirty="0"/>
          </a:p>
          <a:p>
            <a:pPr marL="0" indent="0">
              <a:buNone/>
            </a:pPr>
            <a:r>
              <a:rPr lang="en-US" dirty="0"/>
              <a:t>1.) √200 = </a:t>
            </a:r>
          </a:p>
          <a:p>
            <a:pPr marL="0" indent="0">
              <a:buNone/>
            </a:pPr>
            <a:r>
              <a:rPr lang="en-US" dirty="0"/>
              <a:t>2.) -3√120 = </a:t>
            </a:r>
          </a:p>
          <a:p>
            <a:pPr marL="0" indent="0">
              <a:buNone/>
            </a:pPr>
            <a:r>
              <a:rPr lang="en-US" dirty="0"/>
              <a:t>3.) √108b</a:t>
            </a:r>
            <a:r>
              <a:rPr lang="en-US" baseline="30000" dirty="0"/>
              <a:t>6 = </a:t>
            </a:r>
          </a:p>
          <a:p>
            <a:pPr marL="0" indent="0">
              <a:buNone/>
            </a:pPr>
            <a:endParaRPr lang="en-US" baseline="30000" dirty="0"/>
          </a:p>
          <a:p>
            <a:pPr marL="0" indent="0">
              <a:buNone/>
            </a:pPr>
            <a:r>
              <a:rPr lang="en-US" dirty="0"/>
              <a:t>4.) </a:t>
            </a:r>
            <a:r>
              <a:rPr lang="en-US" u="sng" dirty="0"/>
              <a:t>√72</a:t>
            </a:r>
          </a:p>
          <a:p>
            <a:pPr marL="0" indent="0">
              <a:buNone/>
            </a:pPr>
            <a:r>
              <a:rPr lang="en-US" dirty="0"/>
              <a:t>      √64</a:t>
            </a:r>
          </a:p>
          <a:p>
            <a:pPr marL="0" indent="0">
              <a:buNone/>
            </a:pPr>
            <a:endParaRPr lang="en-US" dirty="0"/>
          </a:p>
          <a:p>
            <a:pPr marL="0" indent="0">
              <a:buNone/>
            </a:pPr>
            <a:r>
              <a:rPr lang="en-US" dirty="0"/>
              <a:t>5.)</a:t>
            </a:r>
            <a:r>
              <a:rPr lang="en-US" u="sng" dirty="0"/>
              <a:t> 3√2</a:t>
            </a:r>
          </a:p>
          <a:p>
            <a:pPr marL="0" indent="0">
              <a:buNone/>
            </a:pPr>
            <a:r>
              <a:rPr lang="en-US" dirty="0"/>
              <a:t>       √6</a:t>
            </a:r>
          </a:p>
        </p:txBody>
      </p:sp>
    </p:spTree>
    <p:extLst>
      <p:ext uri="{BB962C8B-B14F-4D97-AF65-F5344CB8AC3E}">
        <p14:creationId xmlns:p14="http://schemas.microsoft.com/office/powerpoint/2010/main" val="3257019099"/>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Perform operations with radical expressions.</a:t>
            </a:r>
            <a:br>
              <a:rPr lang="en-US" sz="3200" dirty="0">
                <a:solidFill>
                  <a:srgbClr val="FFFF00"/>
                </a:solidFill>
              </a:rPr>
            </a:br>
            <a:r>
              <a:rPr lang="en-US" sz="3200" dirty="0">
                <a:solidFill>
                  <a:srgbClr val="FFFF00"/>
                </a:solidFill>
              </a:rPr>
              <a:t>SLE: Meet or exceed NGSS </a:t>
            </a:r>
          </a:p>
        </p:txBody>
      </p:sp>
      <p:sp>
        <p:nvSpPr>
          <p:cNvPr id="3" name="Content Placeholder 2"/>
          <p:cNvSpPr>
            <a:spLocks noGrp="1"/>
          </p:cNvSpPr>
          <p:nvPr>
            <p:ph idx="1"/>
          </p:nvPr>
        </p:nvSpPr>
        <p:spPr/>
        <p:txBody>
          <a:bodyPr>
            <a:normAutofit lnSpcReduction="10000"/>
          </a:bodyPr>
          <a:lstStyle/>
          <a:p>
            <a:pPr marL="0" indent="0">
              <a:buNone/>
            </a:pPr>
            <a:r>
              <a:rPr lang="en-US" dirty="0">
                <a:solidFill>
                  <a:srgbClr val="FF6600"/>
                </a:solidFill>
              </a:rPr>
              <a:t>Adding and subtracting radicals: </a:t>
            </a:r>
          </a:p>
          <a:p>
            <a:pPr marL="0" indent="0">
              <a:buNone/>
            </a:pPr>
            <a:endParaRPr lang="en-US" dirty="0"/>
          </a:p>
          <a:p>
            <a:pPr marL="0" indent="0">
              <a:buNone/>
            </a:pPr>
            <a:r>
              <a:rPr lang="en-US" dirty="0"/>
              <a:t>If radical expressions have the same radical, they can simply be added or subtracted like variables: </a:t>
            </a:r>
          </a:p>
          <a:p>
            <a:pPr marL="0" indent="0">
              <a:buNone/>
            </a:pPr>
            <a:endParaRPr lang="en-US" dirty="0"/>
          </a:p>
          <a:p>
            <a:pPr marL="0" indent="0">
              <a:buNone/>
            </a:pPr>
            <a:r>
              <a:rPr lang="en-US" dirty="0"/>
              <a:t>3√5  + 2√5 = 5√5</a:t>
            </a:r>
          </a:p>
          <a:p>
            <a:pPr marL="0" indent="0">
              <a:buNone/>
            </a:pPr>
            <a:endParaRPr lang="en-US" dirty="0"/>
          </a:p>
          <a:p>
            <a:pPr marL="0" indent="0">
              <a:buNone/>
            </a:pPr>
            <a:r>
              <a:rPr lang="en-US" dirty="0"/>
              <a:t>√2 + 3√2 = 4√2 </a:t>
            </a:r>
          </a:p>
        </p:txBody>
      </p:sp>
    </p:spTree>
    <p:extLst>
      <p:ext uri="{BB962C8B-B14F-4D97-AF65-F5344CB8AC3E}">
        <p14:creationId xmlns:p14="http://schemas.microsoft.com/office/powerpoint/2010/main" val="268911040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Using the distributive property: </a:t>
            </a:r>
          </a:p>
        </p:txBody>
      </p:sp>
      <p:sp>
        <p:nvSpPr>
          <p:cNvPr id="3" name="Content Placeholder 2"/>
          <p:cNvSpPr>
            <a:spLocks noGrp="1"/>
          </p:cNvSpPr>
          <p:nvPr>
            <p:ph idx="1"/>
          </p:nvPr>
        </p:nvSpPr>
        <p:spPr/>
        <p:txBody>
          <a:bodyPr>
            <a:normAutofit lnSpcReduction="10000"/>
          </a:bodyPr>
          <a:lstStyle/>
          <a:p>
            <a:pPr marL="0" indent="0">
              <a:buNone/>
            </a:pPr>
            <a:r>
              <a:rPr lang="en-US" dirty="0"/>
              <a:t> √3(√6   + 7) = √18 + 7√3 = 3√2 + 7√3</a:t>
            </a:r>
          </a:p>
          <a:p>
            <a:pPr marL="0" indent="0">
              <a:buNone/>
            </a:pPr>
            <a:endParaRPr lang="en-US" dirty="0"/>
          </a:p>
          <a:p>
            <a:pPr marL="0" indent="0">
              <a:buNone/>
            </a:pPr>
            <a:r>
              <a:rPr lang="en-US" dirty="0"/>
              <a:t>(√7 + 4)</a:t>
            </a:r>
            <a:r>
              <a:rPr lang="en-US" baseline="30000" dirty="0"/>
              <a:t>2</a:t>
            </a:r>
            <a:r>
              <a:rPr lang="en-US" dirty="0"/>
              <a:t> = (√7 + 4) (√7 + 4) = </a:t>
            </a:r>
          </a:p>
          <a:p>
            <a:pPr marL="0" indent="0">
              <a:buNone/>
            </a:pPr>
            <a:r>
              <a:rPr lang="en-US" dirty="0"/>
              <a:t>7 + 4√7 + 4√7 + 16 = </a:t>
            </a:r>
          </a:p>
          <a:p>
            <a:pPr marL="0" indent="0">
              <a:buNone/>
            </a:pPr>
            <a:r>
              <a:rPr lang="en-US" dirty="0"/>
              <a:t>8√7 + 23 </a:t>
            </a:r>
          </a:p>
          <a:p>
            <a:pPr marL="0" indent="0">
              <a:buNone/>
            </a:pPr>
            <a:endParaRPr lang="en-US" dirty="0"/>
          </a:p>
          <a:p>
            <a:pPr marL="0" indent="0">
              <a:buNone/>
            </a:pPr>
            <a:r>
              <a:rPr lang="en-US" dirty="0"/>
              <a:t>(√5 + 2)(√5 + 5) = 5 + 5√5 + 2√5 + 10 = </a:t>
            </a:r>
          </a:p>
          <a:p>
            <a:pPr marL="0" indent="0">
              <a:buNone/>
            </a:pPr>
            <a:r>
              <a:rPr lang="en-US" dirty="0"/>
              <a:t>7√5 + 15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11768172"/>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6600"/>
                </a:solidFill>
              </a:rPr>
              <a:t>Rationalizing the </a:t>
            </a:r>
            <a:r>
              <a:rPr lang="en-US" dirty="0" err="1">
                <a:solidFill>
                  <a:srgbClr val="FF6600"/>
                </a:solidFill>
              </a:rPr>
              <a:t>demominator</a:t>
            </a:r>
            <a:r>
              <a:rPr lang="en-US" dirty="0">
                <a:solidFill>
                  <a:srgbClr val="FF6600"/>
                </a:solidFill>
              </a:rPr>
              <a:t>: </a:t>
            </a:r>
          </a:p>
        </p:txBody>
      </p:sp>
      <p:sp>
        <p:nvSpPr>
          <p:cNvPr id="3" name="Content Placeholder 2"/>
          <p:cNvSpPr>
            <a:spLocks noGrp="1"/>
          </p:cNvSpPr>
          <p:nvPr>
            <p:ph sz="half" idx="1"/>
          </p:nvPr>
        </p:nvSpPr>
        <p:spPr/>
        <p:txBody>
          <a:bodyPr>
            <a:normAutofit fontScale="25000" lnSpcReduction="20000"/>
          </a:bodyPr>
          <a:lstStyle/>
          <a:p>
            <a:pPr marL="0" indent="0">
              <a:buNone/>
            </a:pPr>
            <a:r>
              <a:rPr lang="en-US" sz="12800" dirty="0"/>
              <a:t>(√5 + √3) and (√5 - √3) are </a:t>
            </a:r>
            <a:r>
              <a:rPr lang="en-US" sz="12800" dirty="0">
                <a:solidFill>
                  <a:srgbClr val="FF6600"/>
                </a:solidFill>
              </a:rPr>
              <a:t>conjugates</a:t>
            </a:r>
            <a:r>
              <a:rPr lang="en-US" sz="12800" dirty="0"/>
              <a:t>; if you multiply them together, the radicals get canceled out: </a:t>
            </a:r>
          </a:p>
          <a:p>
            <a:pPr marL="0" indent="0">
              <a:buNone/>
            </a:pPr>
            <a:endParaRPr lang="en-US" sz="12800" dirty="0"/>
          </a:p>
          <a:p>
            <a:pPr marL="0" indent="0">
              <a:buNone/>
            </a:pPr>
            <a:r>
              <a:rPr lang="en-US" sz="12800" dirty="0"/>
              <a:t>(√5 + √3) (√5 - √3) = </a:t>
            </a:r>
          </a:p>
          <a:p>
            <a:pPr marL="0" indent="0">
              <a:buNone/>
            </a:pPr>
            <a:r>
              <a:rPr lang="en-US" sz="12800" dirty="0"/>
              <a:t>5 – √15 + √15 – 3 = </a:t>
            </a:r>
          </a:p>
          <a:p>
            <a:pPr marL="0" indent="0">
              <a:buNone/>
            </a:pPr>
            <a:r>
              <a:rPr lang="en-US" sz="12800" dirty="0"/>
              <a:t>5 – 3 = 2 </a:t>
            </a:r>
          </a:p>
          <a:p>
            <a:pPr marL="0" indent="0">
              <a:buNone/>
            </a:pPr>
            <a:endParaRPr lang="en-US" dirty="0"/>
          </a:p>
        </p:txBody>
      </p:sp>
      <p:sp>
        <p:nvSpPr>
          <p:cNvPr id="4" name="Content Placeholder 3"/>
          <p:cNvSpPr>
            <a:spLocks noGrp="1"/>
          </p:cNvSpPr>
          <p:nvPr>
            <p:ph sz="half" idx="2"/>
          </p:nvPr>
        </p:nvSpPr>
        <p:spPr/>
        <p:txBody>
          <a:bodyPr>
            <a:normAutofit fontScale="25000" lnSpcReduction="20000"/>
          </a:bodyPr>
          <a:lstStyle/>
          <a:p>
            <a:pPr marL="0" indent="0">
              <a:buNone/>
            </a:pPr>
            <a:r>
              <a:rPr lang="en-US" sz="9000" dirty="0"/>
              <a:t>This can be used to simplify rational expressions containing radicals: </a:t>
            </a:r>
          </a:p>
          <a:p>
            <a:pPr marL="0" indent="0">
              <a:buNone/>
            </a:pPr>
            <a:endParaRPr lang="en-US" sz="9000" dirty="0"/>
          </a:p>
          <a:p>
            <a:pPr marL="0" indent="0">
              <a:buNone/>
            </a:pPr>
            <a:r>
              <a:rPr lang="en-US" sz="9000" dirty="0"/>
              <a:t>  </a:t>
            </a:r>
            <a:r>
              <a:rPr lang="en-US" sz="9000" u="sng" dirty="0"/>
              <a:t>3√3 + 2   </a:t>
            </a:r>
            <a:r>
              <a:rPr lang="en-US" sz="9000" dirty="0"/>
              <a:t>(√3 - √2) </a:t>
            </a:r>
          </a:p>
          <a:p>
            <a:pPr marL="0" indent="0">
              <a:buNone/>
            </a:pPr>
            <a:r>
              <a:rPr lang="en-US" sz="9000" dirty="0"/>
              <a:t>  √3 + √2   (√3 - √2)</a:t>
            </a:r>
          </a:p>
          <a:p>
            <a:pPr marL="0" indent="0">
              <a:buNone/>
            </a:pPr>
            <a:endParaRPr lang="en-US" sz="9000" dirty="0"/>
          </a:p>
          <a:p>
            <a:pPr marL="0" indent="0">
              <a:buNone/>
            </a:pPr>
            <a:r>
              <a:rPr lang="en-US" sz="9000" u="sng" dirty="0"/>
              <a:t>9 – 3√6 + 2√3 - 2√2</a:t>
            </a:r>
          </a:p>
          <a:p>
            <a:pPr marL="0" indent="0">
              <a:buNone/>
            </a:pPr>
            <a:r>
              <a:rPr lang="en-US" sz="9000" dirty="0"/>
              <a:t>              1</a:t>
            </a:r>
          </a:p>
          <a:p>
            <a:pPr marL="0" indent="0">
              <a:buNone/>
            </a:pPr>
            <a:endParaRPr lang="en-US" sz="9000" dirty="0"/>
          </a:p>
          <a:p>
            <a:pPr marL="0" indent="0">
              <a:buNone/>
            </a:pPr>
            <a:r>
              <a:rPr lang="en-US" sz="9000" dirty="0"/>
              <a:t>9 – 3√6 + 2√3 - 2√2</a:t>
            </a:r>
          </a:p>
          <a:p>
            <a:pPr marL="0" indent="0">
              <a:buNone/>
            </a:pPr>
            <a:endParaRPr lang="en-US" dirty="0"/>
          </a:p>
          <a:p>
            <a:pPr marL="0" indent="0">
              <a:buNone/>
            </a:pPr>
            <a:endParaRPr lang="en-US" dirty="0"/>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2032071480"/>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5" name="Content Placeholder 4"/>
          <p:cNvSpPr>
            <a:spLocks noGrp="1"/>
          </p:cNvSpPr>
          <p:nvPr>
            <p:ph idx="1"/>
          </p:nvPr>
        </p:nvSpPr>
        <p:spPr/>
        <p:txBody>
          <a:bodyPr>
            <a:normAutofit fontScale="85000" lnSpcReduction="20000"/>
          </a:bodyPr>
          <a:lstStyle/>
          <a:p>
            <a:pPr marL="0" indent="0">
              <a:buNone/>
            </a:pPr>
            <a:r>
              <a:rPr lang="en-US" dirty="0"/>
              <a:t>1.) -3√3 + 2√3 = </a:t>
            </a:r>
          </a:p>
          <a:p>
            <a:pPr marL="0" indent="0">
              <a:buNone/>
            </a:pPr>
            <a:r>
              <a:rPr lang="en-US" dirty="0"/>
              <a:t>2.) 2√12 – 7√3 = </a:t>
            </a:r>
          </a:p>
          <a:p>
            <a:pPr marL="0" indent="0">
              <a:buNone/>
            </a:pPr>
            <a:r>
              <a:rPr lang="en-US" dirty="0"/>
              <a:t>3.) 4√5 + 2√45 = </a:t>
            </a:r>
          </a:p>
          <a:p>
            <a:pPr marL="0" indent="0">
              <a:buNone/>
            </a:pPr>
            <a:r>
              <a:rPr lang="en-US" dirty="0"/>
              <a:t>4.) √6( √6 – 5) = </a:t>
            </a:r>
          </a:p>
          <a:p>
            <a:pPr marL="0" indent="0">
              <a:buNone/>
            </a:pPr>
            <a:r>
              <a:rPr lang="en-US" dirty="0"/>
              <a:t>5.) (2√10 + √3)</a:t>
            </a:r>
            <a:r>
              <a:rPr lang="en-US" baseline="30000" dirty="0"/>
              <a:t>2</a:t>
            </a:r>
            <a:r>
              <a:rPr lang="en-US" dirty="0"/>
              <a:t> = </a:t>
            </a:r>
          </a:p>
          <a:p>
            <a:pPr marL="0" indent="0">
              <a:buNone/>
            </a:pPr>
            <a:r>
              <a:rPr lang="en-US" dirty="0"/>
              <a:t>6.) </a:t>
            </a:r>
            <a:r>
              <a:rPr lang="en-US" u="sng" dirty="0"/>
              <a:t>– 12_____</a:t>
            </a:r>
          </a:p>
          <a:p>
            <a:pPr marL="0" indent="0">
              <a:buNone/>
            </a:pPr>
            <a:r>
              <a:rPr lang="en-US" dirty="0"/>
              <a:t>         √8  - √2</a:t>
            </a:r>
          </a:p>
          <a:p>
            <a:pPr marL="0" indent="0">
              <a:buNone/>
            </a:pPr>
            <a:endParaRPr lang="en-US" dirty="0"/>
          </a:p>
          <a:p>
            <a:pPr marL="0" indent="0">
              <a:buNone/>
            </a:pPr>
            <a:r>
              <a:rPr lang="en-US" dirty="0"/>
              <a:t>7.)  __</a:t>
            </a:r>
            <a:r>
              <a:rPr lang="en-US" u="sng" dirty="0"/>
              <a:t> 3____</a:t>
            </a:r>
          </a:p>
          <a:p>
            <a:pPr marL="0" indent="0">
              <a:buNone/>
            </a:pPr>
            <a:r>
              <a:rPr lang="en-US" dirty="0"/>
              <a:t>       √10  - √5</a:t>
            </a:r>
          </a:p>
        </p:txBody>
      </p:sp>
    </p:spTree>
    <p:extLst>
      <p:ext uri="{BB962C8B-B14F-4D97-AF65-F5344CB8AC3E}">
        <p14:creationId xmlns:p14="http://schemas.microsoft.com/office/powerpoint/2010/main" val="1798446067"/>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Perform operations on radical expressions </a:t>
            </a:r>
          </a:p>
          <a:p>
            <a:pPr marL="0" indent="0">
              <a:buNone/>
            </a:pPr>
            <a:r>
              <a:rPr lang="en-US" dirty="0">
                <a:solidFill>
                  <a:srgbClr val="FF6600"/>
                </a:solidFill>
              </a:rPr>
              <a:t>SLE: Meet or exceed NGSS</a:t>
            </a:r>
          </a:p>
          <a:p>
            <a:pPr marL="0" indent="0">
              <a:buNone/>
            </a:pPr>
            <a:r>
              <a:rPr lang="en-US" dirty="0"/>
              <a:t>p. 625-627 #2-36 even, 64, 66 </a:t>
            </a:r>
          </a:p>
        </p:txBody>
      </p:sp>
    </p:spTree>
    <p:extLst>
      <p:ext uri="{BB962C8B-B14F-4D97-AF65-F5344CB8AC3E}">
        <p14:creationId xmlns:p14="http://schemas.microsoft.com/office/powerpoint/2010/main" val="3362959478"/>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lnSpcReduction="10000"/>
          </a:bodyPr>
          <a:lstStyle/>
          <a:p>
            <a:pPr marL="0" indent="0">
              <a:buNone/>
            </a:pPr>
            <a:r>
              <a:rPr lang="en-US" dirty="0"/>
              <a:t>1.) Simplify: √360x</a:t>
            </a:r>
            <a:r>
              <a:rPr lang="en-US" baseline="30000" dirty="0"/>
              <a:t>3</a:t>
            </a:r>
            <a:endParaRPr lang="en-US" dirty="0"/>
          </a:p>
          <a:p>
            <a:pPr marL="0" indent="0">
              <a:buNone/>
            </a:pPr>
            <a:endParaRPr lang="en-US" dirty="0"/>
          </a:p>
          <a:p>
            <a:pPr marL="0" indent="0">
              <a:buNone/>
            </a:pPr>
            <a:r>
              <a:rPr lang="en-US" dirty="0"/>
              <a:t>2.) Solve: 2x</a:t>
            </a:r>
            <a:r>
              <a:rPr lang="en-US" baseline="30000" dirty="0"/>
              <a:t>2</a:t>
            </a:r>
            <a:r>
              <a:rPr lang="en-US" dirty="0"/>
              <a:t> + 5x – 3 = 0 </a:t>
            </a:r>
          </a:p>
          <a:p>
            <a:pPr marL="0" indent="0">
              <a:buNone/>
            </a:pPr>
            <a:endParaRPr lang="en-US" dirty="0"/>
          </a:p>
          <a:p>
            <a:pPr marL="0" indent="0">
              <a:buNone/>
            </a:pPr>
            <a:r>
              <a:rPr lang="en-US" dirty="0"/>
              <a:t>3.) Solve: 2x + 3y = 18 </a:t>
            </a:r>
          </a:p>
          <a:p>
            <a:pPr marL="0" indent="0">
              <a:buNone/>
            </a:pPr>
            <a:r>
              <a:rPr lang="en-US" dirty="0"/>
              <a:t>                  y = 2x – 4 </a:t>
            </a:r>
          </a:p>
          <a:p>
            <a:pPr marL="0" indent="0">
              <a:buNone/>
            </a:pPr>
            <a:endParaRPr lang="en-US" dirty="0"/>
          </a:p>
          <a:p>
            <a:pPr marL="0" indent="0">
              <a:buNone/>
            </a:pPr>
            <a:r>
              <a:rPr lang="en-US" dirty="0"/>
              <a:t>4.) 2√2( √2 + 3√6) = ?</a:t>
            </a:r>
          </a:p>
        </p:txBody>
      </p:sp>
    </p:spTree>
    <p:extLst>
      <p:ext uri="{BB962C8B-B14F-4D97-AF65-F5344CB8AC3E}">
        <p14:creationId xmlns:p14="http://schemas.microsoft.com/office/powerpoint/2010/main" val="631822531"/>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More practice: </a:t>
            </a:r>
          </a:p>
        </p:txBody>
      </p:sp>
      <p:sp>
        <p:nvSpPr>
          <p:cNvPr id="3" name="Content Placeholder 2"/>
          <p:cNvSpPr>
            <a:spLocks noGrp="1"/>
          </p:cNvSpPr>
          <p:nvPr>
            <p:ph idx="1"/>
          </p:nvPr>
        </p:nvSpPr>
        <p:spPr/>
        <p:txBody>
          <a:bodyPr/>
          <a:lstStyle/>
          <a:p>
            <a:pPr marL="0" indent="0">
              <a:buNone/>
            </a:pPr>
            <a:r>
              <a:rPr lang="en-US" dirty="0">
                <a:hlinkClick r:id="rId2"/>
              </a:rPr>
              <a:t>https://</a:t>
            </a:r>
            <a:r>
              <a:rPr lang="en-US" dirty="0" err="1">
                <a:hlinkClick r:id="rId2"/>
              </a:rPr>
              <a:t>cdn.kutasoftware.com</a:t>
            </a:r>
            <a:r>
              <a:rPr lang="en-US" dirty="0">
                <a:hlinkClick r:id="rId2"/>
              </a:rPr>
              <a:t>/Worksheets/Alg2/Dividing%20Radicals.pdf</a:t>
            </a:r>
            <a:endParaRPr lang="en-US" dirty="0"/>
          </a:p>
        </p:txBody>
      </p:sp>
    </p:spTree>
    <p:extLst>
      <p:ext uri="{BB962C8B-B14F-4D97-AF65-F5344CB8AC3E}">
        <p14:creationId xmlns:p14="http://schemas.microsoft.com/office/powerpoint/2010/main" val="759771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dirty="0">
                <a:solidFill>
                  <a:srgbClr val="FF6600"/>
                </a:solidFill>
              </a:rPr>
              <a:t>Transforming to standard form: </a:t>
            </a:r>
          </a:p>
        </p:txBody>
      </p:sp>
      <p:sp>
        <p:nvSpPr>
          <p:cNvPr id="6" name="Content Placeholder 5"/>
          <p:cNvSpPr>
            <a:spLocks noGrp="1"/>
          </p:cNvSpPr>
          <p:nvPr>
            <p:ph idx="1"/>
          </p:nvPr>
        </p:nvSpPr>
        <p:spPr/>
        <p:txBody>
          <a:bodyPr/>
          <a:lstStyle/>
          <a:p>
            <a:pPr marL="0" indent="0">
              <a:buNone/>
            </a:pPr>
            <a:r>
              <a:rPr lang="en-US" dirty="0"/>
              <a:t>Standard form doesn’t use fractions: </a:t>
            </a:r>
          </a:p>
          <a:p>
            <a:pPr marL="0" indent="0">
              <a:buNone/>
            </a:pPr>
            <a:r>
              <a:rPr lang="en-US" dirty="0"/>
              <a:t> y = 3/4x + 2 </a:t>
            </a:r>
          </a:p>
          <a:p>
            <a:pPr marL="0" indent="0">
              <a:buNone/>
            </a:pPr>
            <a:r>
              <a:rPr lang="en-US" dirty="0"/>
              <a:t>4y = 4(3/4x + 2) </a:t>
            </a:r>
          </a:p>
          <a:p>
            <a:pPr marL="0" indent="0">
              <a:buNone/>
            </a:pPr>
            <a:r>
              <a:rPr lang="en-US" dirty="0"/>
              <a:t>4y = 3x + 8 </a:t>
            </a:r>
          </a:p>
          <a:p>
            <a:pPr marL="0" indent="0">
              <a:buNone/>
            </a:pPr>
            <a:r>
              <a:rPr lang="en-US" dirty="0"/>
              <a:t>-3x + 4y = 8 </a:t>
            </a:r>
          </a:p>
          <a:p>
            <a:pPr marL="0" indent="0">
              <a:buNone/>
            </a:pPr>
            <a:endParaRPr lang="en-US" dirty="0"/>
          </a:p>
        </p:txBody>
      </p:sp>
    </p:spTree>
    <p:extLst>
      <p:ext uri="{BB962C8B-B14F-4D97-AF65-F5344CB8AC3E}">
        <p14:creationId xmlns:p14="http://schemas.microsoft.com/office/powerpoint/2010/main" val="3128006823"/>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1.) √2 x √10 = </a:t>
            </a:r>
          </a:p>
          <a:p>
            <a:pPr marL="0" indent="0">
              <a:buNone/>
            </a:pPr>
            <a:endParaRPr lang="en-US" dirty="0"/>
          </a:p>
          <a:p>
            <a:pPr marL="0" indent="0">
              <a:buNone/>
            </a:pPr>
            <a:r>
              <a:rPr lang="en-US" dirty="0"/>
              <a:t>2.) Graph y = 2x</a:t>
            </a:r>
            <a:r>
              <a:rPr lang="en-US" baseline="30000" dirty="0"/>
              <a:t>2</a:t>
            </a:r>
            <a:r>
              <a:rPr lang="en-US" dirty="0"/>
              <a:t> + 4x – 2 </a:t>
            </a:r>
          </a:p>
          <a:p>
            <a:pPr marL="0" indent="0">
              <a:buNone/>
            </a:pPr>
            <a:endParaRPr lang="en-US" dirty="0"/>
          </a:p>
          <a:p>
            <a:pPr marL="0" indent="0">
              <a:buNone/>
            </a:pPr>
            <a:r>
              <a:rPr lang="en-US" dirty="0"/>
              <a:t>3.) Solve ax</a:t>
            </a:r>
            <a:r>
              <a:rPr lang="en-US" baseline="30000" dirty="0"/>
              <a:t>2</a:t>
            </a:r>
            <a:r>
              <a:rPr lang="en-US" dirty="0"/>
              <a:t> + </a:t>
            </a:r>
            <a:r>
              <a:rPr lang="en-US" dirty="0" err="1"/>
              <a:t>bx</a:t>
            </a:r>
            <a:r>
              <a:rPr lang="en-US" dirty="0"/>
              <a:t> + c = 0 for x </a:t>
            </a:r>
          </a:p>
          <a:p>
            <a:pPr marL="0" indent="0">
              <a:buNone/>
            </a:pPr>
            <a:endParaRPr lang="en-US" dirty="0"/>
          </a:p>
          <a:p>
            <a:pPr marL="0" indent="0">
              <a:buNone/>
            </a:pPr>
            <a:r>
              <a:rPr lang="en-US" dirty="0"/>
              <a:t>4.) Sam leaves St. John driving at a speed of 30mph. Casey leaves an hour later, driving at a speed of 35mph. How long after Casey leaves St. John will he catch up with Sam? </a:t>
            </a:r>
          </a:p>
        </p:txBody>
      </p:sp>
    </p:spTree>
    <p:extLst>
      <p:ext uri="{BB962C8B-B14F-4D97-AF65-F5344CB8AC3E}">
        <p14:creationId xmlns:p14="http://schemas.microsoft.com/office/powerpoint/2010/main" val="3969539130"/>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92500"/>
          </a:bodyPr>
          <a:lstStyle/>
          <a:p>
            <a:pPr marL="0" indent="0">
              <a:buNone/>
            </a:pPr>
            <a:r>
              <a:rPr lang="en-US" dirty="0"/>
              <a:t>1.) √45  + √72 = </a:t>
            </a:r>
          </a:p>
          <a:p>
            <a:pPr marL="0" indent="0">
              <a:buNone/>
            </a:pPr>
            <a:endParaRPr lang="en-US" dirty="0"/>
          </a:p>
          <a:p>
            <a:pPr marL="0" indent="0">
              <a:buNone/>
            </a:pPr>
            <a:r>
              <a:rPr lang="en-US" dirty="0"/>
              <a:t>2.) Solve (3x + 2)</a:t>
            </a:r>
            <a:r>
              <a:rPr lang="en-US" baseline="30000" dirty="0"/>
              <a:t>2</a:t>
            </a:r>
            <a:r>
              <a:rPr lang="en-US" dirty="0"/>
              <a:t>  = 42 </a:t>
            </a:r>
          </a:p>
          <a:p>
            <a:pPr marL="0" indent="0">
              <a:buNone/>
            </a:pPr>
            <a:endParaRPr lang="en-US" dirty="0"/>
          </a:p>
          <a:p>
            <a:pPr marL="0" indent="0">
              <a:buNone/>
            </a:pPr>
            <a:r>
              <a:rPr lang="en-US" dirty="0"/>
              <a:t>3.)  Graph |x + 2| = y </a:t>
            </a:r>
          </a:p>
          <a:p>
            <a:pPr marL="0" indent="0">
              <a:buNone/>
            </a:pPr>
            <a:endParaRPr lang="en-US" dirty="0"/>
          </a:p>
          <a:p>
            <a:pPr marL="0" indent="0">
              <a:buNone/>
            </a:pPr>
            <a:r>
              <a:rPr lang="en-US" dirty="0"/>
              <a:t>4.) A rectangular prism is 4cm wide, 2cm high, and 8cm long. What is the surface area of the prism? </a:t>
            </a:r>
          </a:p>
          <a:p>
            <a:pPr marL="0" indent="0">
              <a:buNone/>
            </a:pPr>
            <a:endParaRPr lang="en-US" dirty="0"/>
          </a:p>
        </p:txBody>
      </p:sp>
    </p:spTree>
    <p:extLst>
      <p:ext uri="{BB962C8B-B14F-4D97-AF65-F5344CB8AC3E}">
        <p14:creationId xmlns:p14="http://schemas.microsoft.com/office/powerpoint/2010/main" val="83466017"/>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1.) Add: 6/7 + 2/5 = </a:t>
            </a:r>
          </a:p>
          <a:p>
            <a:pPr marL="0" indent="0">
              <a:buNone/>
            </a:pPr>
            <a:endParaRPr lang="en-US" dirty="0"/>
          </a:p>
          <a:p>
            <a:pPr marL="0" indent="0">
              <a:buNone/>
            </a:pPr>
            <a:r>
              <a:rPr lang="en-US" dirty="0"/>
              <a:t>2.) </a:t>
            </a:r>
            <a:r>
              <a:rPr lang="en-US" u="sng" dirty="0"/>
              <a:t>√14 – 2 </a:t>
            </a:r>
          </a:p>
          <a:p>
            <a:pPr marL="0" indent="0">
              <a:buNone/>
            </a:pPr>
            <a:r>
              <a:rPr lang="en-US" dirty="0"/>
              <a:t>       √7 - √2</a:t>
            </a:r>
          </a:p>
          <a:p>
            <a:pPr marL="0" indent="0">
              <a:buNone/>
            </a:pPr>
            <a:r>
              <a:rPr lang="en-US" dirty="0"/>
              <a:t>3.) √24 + √44 = </a:t>
            </a:r>
          </a:p>
          <a:p>
            <a:pPr marL="0" indent="0">
              <a:buNone/>
            </a:pPr>
            <a:endParaRPr lang="en-US" dirty="0"/>
          </a:p>
          <a:p>
            <a:pPr marL="0" indent="0">
              <a:buNone/>
            </a:pPr>
            <a:r>
              <a:rPr lang="en-US" dirty="0"/>
              <a:t>4.) Charlie runs (no, really, runs) to the store to buy chocolate milk. On the way there, he runs at a speed of 7 mph; the trip takes him 0.5h. On the way home, the trip takes 0.333 hours. How fast did Charlie run on the way home? </a:t>
            </a:r>
          </a:p>
        </p:txBody>
      </p:sp>
    </p:spTree>
    <p:extLst>
      <p:ext uri="{BB962C8B-B14F-4D97-AF65-F5344CB8AC3E}">
        <p14:creationId xmlns:p14="http://schemas.microsoft.com/office/powerpoint/2010/main" val="1282106470"/>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Solve radical equations.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solidFill>
                  <a:srgbClr val="FF6600"/>
                </a:solidFill>
              </a:rPr>
              <a:t>To solve radical equations:</a:t>
            </a:r>
          </a:p>
          <a:p>
            <a:pPr marL="514350" indent="-514350">
              <a:buAutoNum type="arabicPeriod"/>
            </a:pPr>
            <a:r>
              <a:rPr lang="en-US" dirty="0"/>
              <a:t>Isolate the radical (or one of the radicals) to one side of the equal sign.</a:t>
            </a:r>
          </a:p>
          <a:p>
            <a:pPr marL="0" indent="0">
              <a:buNone/>
            </a:pPr>
            <a:r>
              <a:rPr lang="en-US" dirty="0"/>
              <a:t>2. If the radical is a square root, square each side of the</a:t>
            </a:r>
          </a:p>
          <a:p>
            <a:pPr marL="0" indent="0">
              <a:buNone/>
            </a:pPr>
            <a:r>
              <a:rPr lang="en-US" dirty="0"/>
              <a:t> equation. (If the radical is not a square root, raise each side to a power equal to the index of the root.)</a:t>
            </a:r>
          </a:p>
          <a:p>
            <a:pPr marL="0" indent="0">
              <a:buNone/>
            </a:pPr>
            <a:r>
              <a:rPr lang="en-US" dirty="0"/>
              <a:t>3. Solve the resulting equation.</a:t>
            </a:r>
          </a:p>
          <a:p>
            <a:pPr marL="0" indent="0">
              <a:buNone/>
            </a:pPr>
            <a:r>
              <a:rPr lang="en-US" dirty="0"/>
              <a:t>4. Check your answer(s) to avoid </a:t>
            </a:r>
            <a:r>
              <a:rPr lang="en-US" dirty="0">
                <a:solidFill>
                  <a:srgbClr val="FF6600"/>
                </a:solidFill>
              </a:rPr>
              <a:t>extraneous roots </a:t>
            </a:r>
            <a:r>
              <a:rPr lang="en-US" dirty="0"/>
              <a:t>(roots that do not result in a correct solution to the equation). </a:t>
            </a:r>
            <a:endParaRPr lang="en-US" dirty="0">
              <a:solidFill>
                <a:srgbClr val="FFFFFF"/>
              </a:solidFill>
            </a:endParaRPr>
          </a:p>
          <a:p>
            <a:pPr marL="0" indent="0">
              <a:buNone/>
            </a:pPr>
            <a:r>
              <a:rPr lang="en-US" dirty="0">
                <a:solidFill>
                  <a:srgbClr val="FFFFFF"/>
                </a:solidFill>
              </a:rPr>
              <a:t>5. When squaring both sides of the equation, square each side, not each term. </a:t>
            </a:r>
            <a:endParaRPr lang="en-US" dirty="0"/>
          </a:p>
          <a:p>
            <a:pPr marL="0" indent="0">
              <a:buNone/>
            </a:pPr>
            <a:endParaRPr lang="en-US" dirty="0"/>
          </a:p>
        </p:txBody>
      </p:sp>
    </p:spTree>
    <p:extLst>
      <p:ext uri="{BB962C8B-B14F-4D97-AF65-F5344CB8AC3E}">
        <p14:creationId xmlns:p14="http://schemas.microsoft.com/office/powerpoint/2010/main" val="2757206892"/>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Solving by isolating the radical: </a:t>
            </a:r>
          </a:p>
        </p:txBody>
      </p:sp>
      <p:sp>
        <p:nvSpPr>
          <p:cNvPr id="3" name="Content Placeholder 2"/>
          <p:cNvSpPr>
            <a:spLocks noGrp="1"/>
          </p:cNvSpPr>
          <p:nvPr>
            <p:ph idx="1"/>
          </p:nvPr>
        </p:nvSpPr>
        <p:spPr/>
        <p:txBody>
          <a:bodyPr/>
          <a:lstStyle/>
          <a:p>
            <a:pPr marL="0" indent="0">
              <a:buNone/>
            </a:pPr>
            <a:r>
              <a:rPr lang="en-US" dirty="0"/>
              <a:t>√x – 3 = 4 </a:t>
            </a:r>
          </a:p>
          <a:p>
            <a:pPr marL="0" indent="0">
              <a:buNone/>
            </a:pPr>
            <a:r>
              <a:rPr lang="en-US" dirty="0"/>
              <a:t>√x = 7 </a:t>
            </a:r>
          </a:p>
          <a:p>
            <a:pPr marL="0" indent="0">
              <a:buNone/>
            </a:pPr>
            <a:endParaRPr lang="en-US" dirty="0"/>
          </a:p>
          <a:p>
            <a:pPr marL="0" indent="0">
              <a:buNone/>
            </a:pPr>
            <a:r>
              <a:rPr lang="en-US" dirty="0"/>
              <a:t>x = 49 (-49 is an extraneous solution, since </a:t>
            </a:r>
          </a:p>
          <a:p>
            <a:pPr marL="0" indent="0">
              <a:buNone/>
            </a:pPr>
            <a:r>
              <a:rPr lang="en-US" dirty="0"/>
              <a:t>√-49 is not a real number.) </a:t>
            </a:r>
          </a:p>
          <a:p>
            <a:pPr marL="0" indent="0">
              <a:buNone/>
            </a:pPr>
            <a:endParaRPr lang="en-US" dirty="0"/>
          </a:p>
        </p:txBody>
      </p:sp>
    </p:spTree>
    <p:extLst>
      <p:ext uri="{BB962C8B-B14F-4D97-AF65-F5344CB8AC3E}">
        <p14:creationId xmlns:p14="http://schemas.microsoft.com/office/powerpoint/2010/main" val="213893253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Solving with radicals on both sides: </a:t>
            </a:r>
          </a:p>
        </p:txBody>
      </p:sp>
      <p:pic>
        <p:nvPicPr>
          <p:cNvPr id="4" name="Content Placeholder 3" descr="Expos on both sides .png"/>
          <p:cNvPicPr>
            <a:picLocks noGrp="1" noChangeAspect="1"/>
          </p:cNvPicPr>
          <p:nvPr>
            <p:ph idx="1"/>
          </p:nvPr>
        </p:nvPicPr>
        <p:blipFill>
          <a:blip r:embed="rId2">
            <a:extLst>
              <a:ext uri="{28A0092B-C50C-407E-A947-70E740481C1C}">
                <a14:useLocalDpi xmlns:a14="http://schemas.microsoft.com/office/drawing/2010/main" val="0"/>
              </a:ext>
            </a:extLst>
          </a:blip>
          <a:srcRect l="-56244" r="-56244"/>
          <a:stretch>
            <a:fillRect/>
          </a:stretch>
        </p:blipFill>
        <p:spPr/>
      </p:pic>
    </p:spTree>
    <p:extLst>
      <p:ext uri="{BB962C8B-B14F-4D97-AF65-F5344CB8AC3E}">
        <p14:creationId xmlns:p14="http://schemas.microsoft.com/office/powerpoint/2010/main" val="2702177994"/>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Practice Problems: </a:t>
            </a:r>
          </a:p>
        </p:txBody>
      </p:sp>
      <p:pic>
        <p:nvPicPr>
          <p:cNvPr id="4" name="Content Placeholder 3" descr="radical2.png"/>
          <p:cNvPicPr>
            <a:picLocks noGrp="1" noChangeAspect="1"/>
          </p:cNvPicPr>
          <p:nvPr>
            <p:ph idx="1"/>
          </p:nvPr>
        </p:nvPicPr>
        <p:blipFill>
          <a:blip r:embed="rId2">
            <a:extLst>
              <a:ext uri="{28A0092B-C50C-407E-A947-70E740481C1C}">
                <a14:useLocalDpi xmlns:a14="http://schemas.microsoft.com/office/drawing/2010/main" val="0"/>
              </a:ext>
            </a:extLst>
          </a:blip>
          <a:srcRect l="-12161" r="-12161"/>
          <a:stretch>
            <a:fillRect/>
          </a:stretch>
        </p:blipFill>
        <p:spPr/>
      </p:pic>
    </p:spTree>
    <p:extLst>
      <p:ext uri="{BB962C8B-B14F-4D97-AF65-F5344CB8AC3E}">
        <p14:creationId xmlns:p14="http://schemas.microsoft.com/office/powerpoint/2010/main" val="3550786072"/>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Solve radical equations </a:t>
            </a:r>
          </a:p>
          <a:p>
            <a:pPr marL="0" indent="0">
              <a:buNone/>
            </a:pPr>
            <a:r>
              <a:rPr lang="en-US" dirty="0">
                <a:solidFill>
                  <a:srgbClr val="FF6600"/>
                </a:solidFill>
              </a:rPr>
              <a:t>SLE: Meet or exceed CCSS</a:t>
            </a:r>
          </a:p>
          <a:p>
            <a:pPr marL="0" indent="0">
              <a:buNone/>
            </a:pPr>
            <a:endParaRPr lang="en-US" dirty="0"/>
          </a:p>
          <a:p>
            <a:pPr marL="0" indent="0">
              <a:buNone/>
            </a:pPr>
            <a:r>
              <a:rPr lang="en-US" dirty="0"/>
              <a:t>p. 632-633 #2-40 even </a:t>
            </a:r>
          </a:p>
        </p:txBody>
      </p:sp>
    </p:spTree>
    <p:extLst>
      <p:ext uri="{BB962C8B-B14F-4D97-AF65-F5344CB8AC3E}">
        <p14:creationId xmlns:p14="http://schemas.microsoft.com/office/powerpoint/2010/main" val="1103151183"/>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92500"/>
          </a:bodyPr>
          <a:lstStyle/>
          <a:p>
            <a:pPr marL="0" indent="0">
              <a:buNone/>
            </a:pPr>
            <a:r>
              <a:rPr lang="en-US" dirty="0"/>
              <a:t>1.)  A rectangular painting is surrounded by a 2cm-wide frame. The area of the painting with the frame is 200cm</a:t>
            </a:r>
            <a:r>
              <a:rPr lang="en-US" baseline="30000" dirty="0"/>
              <a:t>2</a:t>
            </a:r>
            <a:r>
              <a:rPr lang="en-US" dirty="0"/>
              <a:t>. What is the area of the painting alone? </a:t>
            </a:r>
          </a:p>
          <a:p>
            <a:pPr marL="0" indent="0">
              <a:buNone/>
            </a:pPr>
            <a:r>
              <a:rPr lang="en-US" dirty="0"/>
              <a:t>2.) Solve: √3x + 4 = √x – 2</a:t>
            </a:r>
          </a:p>
          <a:p>
            <a:pPr marL="0" indent="0">
              <a:buNone/>
            </a:pPr>
            <a:endParaRPr lang="en-US" dirty="0"/>
          </a:p>
          <a:p>
            <a:pPr marL="0" indent="0">
              <a:buNone/>
            </a:pPr>
            <a:r>
              <a:rPr lang="en-US" dirty="0"/>
              <a:t>3.) solve for x: ax + by – c = b + c </a:t>
            </a:r>
          </a:p>
          <a:p>
            <a:pPr marL="0" indent="0">
              <a:buNone/>
            </a:pPr>
            <a:endParaRPr lang="en-US" dirty="0"/>
          </a:p>
          <a:p>
            <a:pPr marL="0" indent="0">
              <a:buNone/>
            </a:pPr>
            <a:r>
              <a:rPr lang="en-US" dirty="0"/>
              <a:t>4.</a:t>
            </a:r>
            <a:r>
              <a:rPr lang="en-US"/>
              <a:t>) Graph y = |2x| - 6 </a:t>
            </a:r>
            <a:endParaRPr lang="en-US" dirty="0"/>
          </a:p>
        </p:txBody>
      </p:sp>
    </p:spTree>
    <p:extLst>
      <p:ext uri="{BB962C8B-B14F-4D97-AF65-F5344CB8AC3E}">
        <p14:creationId xmlns:p14="http://schemas.microsoft.com/office/powerpoint/2010/main" val="2624005212"/>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lstStyle/>
          <a:p>
            <a:pPr marL="514350" indent="-514350">
              <a:buAutoNum type="arabicPeriod"/>
            </a:pPr>
            <a:r>
              <a:rPr lang="en-US" dirty="0"/>
              <a:t>Write an equation in slope-intercept form for a line that passes through (-1, 4) and (2,3) </a:t>
            </a:r>
          </a:p>
          <a:p>
            <a:pPr marL="514350" indent="-514350">
              <a:buAutoNum type="arabicPeriod"/>
            </a:pPr>
            <a:r>
              <a:rPr lang="en-US" dirty="0"/>
              <a:t>Solve: x</a:t>
            </a:r>
            <a:r>
              <a:rPr lang="en-US" baseline="30000" dirty="0"/>
              <a:t>2</a:t>
            </a:r>
            <a:r>
              <a:rPr lang="en-US" dirty="0"/>
              <a:t> + 10x – 21 = 0 </a:t>
            </a:r>
          </a:p>
          <a:p>
            <a:pPr marL="514350" indent="-514350">
              <a:buAutoNum type="arabicPeriod"/>
            </a:pPr>
            <a:r>
              <a:rPr lang="en-US" dirty="0"/>
              <a:t>A triangle has sides with lengths of 7.4cm, 9.3 cm, and 11.9cm. Is it a right triangle? </a:t>
            </a:r>
          </a:p>
          <a:p>
            <a:pPr marL="514350" indent="-514350">
              <a:buAutoNum type="arabicPeriod"/>
            </a:pPr>
            <a:r>
              <a:rPr lang="en-US" dirty="0"/>
              <a:t>Solve: x = √x + 3 </a:t>
            </a:r>
          </a:p>
          <a:p>
            <a:pPr marL="0" indent="0">
              <a:buNone/>
            </a:pPr>
            <a:endParaRPr lang="en-US" dirty="0"/>
          </a:p>
        </p:txBody>
      </p:sp>
    </p:spTree>
    <p:extLst>
      <p:ext uri="{BB962C8B-B14F-4D97-AF65-F5344CB8AC3E}">
        <p14:creationId xmlns:p14="http://schemas.microsoft.com/office/powerpoint/2010/main" val="4139252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Practice: </a:t>
            </a:r>
          </a:p>
        </p:txBody>
      </p:sp>
      <p:sp>
        <p:nvSpPr>
          <p:cNvPr id="3" name="Content Placeholder 2"/>
          <p:cNvSpPr>
            <a:spLocks noGrp="1"/>
          </p:cNvSpPr>
          <p:nvPr>
            <p:ph idx="1"/>
          </p:nvPr>
        </p:nvSpPr>
        <p:spPr/>
        <p:txBody>
          <a:bodyPr/>
          <a:lstStyle/>
          <a:p>
            <a:pPr marL="514350" indent="-514350">
              <a:buAutoNum type="arabicPeriod"/>
            </a:pPr>
            <a:r>
              <a:rPr lang="en-US" dirty="0"/>
              <a:t>Graph using x and y intercepts: 5x + 2y = -10 </a:t>
            </a:r>
          </a:p>
          <a:p>
            <a:pPr marL="514350" indent="-514350">
              <a:buAutoNum type="arabicPeriod"/>
            </a:pPr>
            <a:r>
              <a:rPr lang="en-US" dirty="0"/>
              <a:t>Graph y = 3 </a:t>
            </a:r>
          </a:p>
          <a:p>
            <a:pPr marL="514350" indent="-514350">
              <a:buAutoNum type="arabicPeriod"/>
            </a:pPr>
            <a:r>
              <a:rPr lang="en-US" dirty="0"/>
              <a:t>Graph x = 5 </a:t>
            </a:r>
          </a:p>
          <a:p>
            <a:pPr marL="514350" indent="-514350">
              <a:buAutoNum type="arabicPeriod"/>
            </a:pPr>
            <a:r>
              <a:rPr lang="en-US" dirty="0"/>
              <a:t>Graph </a:t>
            </a:r>
            <a:r>
              <a:rPr lang="en-US" dirty="0" err="1"/>
              <a:t>uing</a:t>
            </a:r>
            <a:r>
              <a:rPr lang="en-US" dirty="0"/>
              <a:t> x and y intercepts: -4x + y = 2 </a:t>
            </a:r>
          </a:p>
          <a:p>
            <a:pPr marL="514350" indent="-514350">
              <a:buAutoNum type="arabicPeriod"/>
            </a:pPr>
            <a:r>
              <a:rPr lang="en-US" dirty="0"/>
              <a:t>Transform to standard form: y = -2/5x + 1 </a:t>
            </a:r>
          </a:p>
          <a:p>
            <a:pPr marL="514350" indent="-514350">
              <a:buAutoNum type="arabicPeriod"/>
            </a:pPr>
            <a:r>
              <a:rPr lang="en-US" dirty="0"/>
              <a:t>Transform to standard form: y = 3x + 1 </a:t>
            </a:r>
          </a:p>
        </p:txBody>
      </p:sp>
    </p:spTree>
    <p:extLst>
      <p:ext uri="{BB962C8B-B14F-4D97-AF65-F5344CB8AC3E}">
        <p14:creationId xmlns:p14="http://schemas.microsoft.com/office/powerpoint/2010/main" val="3155650153"/>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Trigonometric Ratios: </a:t>
            </a:r>
          </a:p>
        </p:txBody>
      </p:sp>
      <p:pic>
        <p:nvPicPr>
          <p:cNvPr id="4" name="Content Placeholder 3" descr="TrigRatiosSeven550x398JPG.jpg"/>
          <p:cNvPicPr>
            <a:picLocks noGrp="1" noChangeAspect="1"/>
          </p:cNvPicPr>
          <p:nvPr>
            <p:ph idx="1"/>
          </p:nvPr>
        </p:nvPicPr>
        <p:blipFill>
          <a:blip r:embed="rId2">
            <a:extLst>
              <a:ext uri="{28A0092B-C50C-407E-A947-70E740481C1C}">
                <a14:useLocalDpi xmlns:a14="http://schemas.microsoft.com/office/drawing/2010/main" val="0"/>
              </a:ext>
            </a:extLst>
          </a:blip>
          <a:srcRect l="-15790" r="-15790"/>
          <a:stretch>
            <a:fillRect/>
          </a:stretch>
        </p:blipFill>
        <p:spPr>
          <a:xfrm>
            <a:off x="0" y="1348758"/>
            <a:ext cx="9144000" cy="5028847"/>
          </a:xfrm>
        </p:spPr>
      </p:pic>
    </p:spTree>
    <p:extLst>
      <p:ext uri="{BB962C8B-B14F-4D97-AF65-F5344CB8AC3E}">
        <p14:creationId xmlns:p14="http://schemas.microsoft.com/office/powerpoint/2010/main" val="3322308855"/>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a:t>Solve: </a:t>
            </a:r>
            <a:r>
              <a:rPr lang="en-US" u="sng" dirty="0"/>
              <a:t>2x – 5 </a:t>
            </a:r>
            <a:r>
              <a:rPr lang="en-US" dirty="0"/>
              <a:t>   =    </a:t>
            </a:r>
            <a:r>
              <a:rPr lang="en-US" u="sng" dirty="0"/>
              <a:t>  2___</a:t>
            </a:r>
          </a:p>
          <a:p>
            <a:pPr marL="0" indent="0">
              <a:buNone/>
            </a:pPr>
            <a:r>
              <a:rPr lang="en-US" dirty="0"/>
              <a:t>                      2	        x + 2  </a:t>
            </a:r>
          </a:p>
          <a:p>
            <a:pPr marL="0" indent="0">
              <a:buNone/>
            </a:pPr>
            <a:endParaRPr lang="en-US" dirty="0"/>
          </a:p>
          <a:p>
            <a:pPr marL="0" indent="0">
              <a:buNone/>
            </a:pPr>
            <a:r>
              <a:rPr lang="en-US" dirty="0"/>
              <a:t>2. Graph y = x</a:t>
            </a:r>
            <a:r>
              <a:rPr lang="en-US" baseline="30000" dirty="0"/>
              <a:t>2</a:t>
            </a:r>
            <a:r>
              <a:rPr lang="en-US" dirty="0"/>
              <a:t> + 3 – 2 </a:t>
            </a:r>
          </a:p>
          <a:p>
            <a:pPr marL="0" indent="0">
              <a:buNone/>
            </a:pPr>
            <a:endParaRPr lang="en-US" dirty="0"/>
          </a:p>
          <a:p>
            <a:pPr marL="0" indent="0">
              <a:buNone/>
            </a:pPr>
            <a:r>
              <a:rPr lang="en-US" dirty="0"/>
              <a:t>3. You’re in a boat 3km from shore. You see a lighthouse on the beach. The angle of elevation from your boat to the top of the lighthouse is 10</a:t>
            </a:r>
            <a:r>
              <a:rPr lang="en-US" baseline="30000" dirty="0"/>
              <a:t>o</a:t>
            </a:r>
            <a:r>
              <a:rPr lang="en-US" dirty="0"/>
              <a:t>. </a:t>
            </a:r>
          </a:p>
          <a:p>
            <a:pPr marL="0" indent="0">
              <a:buNone/>
            </a:pPr>
            <a:r>
              <a:rPr lang="en-US" dirty="0"/>
              <a:t>How tall is the lighthouse?           			</a:t>
            </a:r>
          </a:p>
          <a:p>
            <a:pPr marL="0" indent="0">
              <a:buNone/>
            </a:pPr>
            <a:r>
              <a:rPr lang="en-US" u="sng" dirty="0"/>
              <a:t>                    </a:t>
            </a:r>
          </a:p>
        </p:txBody>
      </p:sp>
    </p:spTree>
    <p:extLst>
      <p:ext uri="{BB962C8B-B14F-4D97-AF65-F5344CB8AC3E}">
        <p14:creationId xmlns:p14="http://schemas.microsoft.com/office/powerpoint/2010/main" val="3101790806"/>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dirty="0">
                <a:solidFill>
                  <a:srgbClr val="FF6600"/>
                </a:solidFill>
              </a:rPr>
              <a:t>Solving word problems using trigonometric ratios: </a:t>
            </a:r>
          </a:p>
        </p:txBody>
      </p:sp>
      <p:sp>
        <p:nvSpPr>
          <p:cNvPr id="6" name="Content Placeholder 5"/>
          <p:cNvSpPr>
            <a:spLocks noGrp="1"/>
          </p:cNvSpPr>
          <p:nvPr>
            <p:ph idx="1"/>
          </p:nvPr>
        </p:nvSpPr>
        <p:spPr/>
        <p:txBody>
          <a:bodyPr>
            <a:normAutofit fontScale="70000" lnSpcReduction="20000"/>
          </a:bodyPr>
          <a:lstStyle/>
          <a:p>
            <a:pPr marL="0" indent="0">
              <a:buNone/>
            </a:pPr>
            <a:r>
              <a:rPr lang="en-US" dirty="0"/>
              <a:t>1.) A tower casts a shadow that is 300m long. If the angle of elevation from the end of the shadow to the top of the tower is 50 degrees, how high is the tower? </a:t>
            </a:r>
          </a:p>
          <a:p>
            <a:pPr marL="0" indent="0">
              <a:buNone/>
            </a:pPr>
            <a:r>
              <a:rPr lang="en-US" dirty="0"/>
              <a:t>2.) An airplane flies at an altitude of 5000m. When it lands, its angle of descent is 3</a:t>
            </a:r>
            <a:r>
              <a:rPr lang="en-US" baseline="30000" dirty="0"/>
              <a:t>o</a:t>
            </a:r>
            <a:r>
              <a:rPr lang="en-US" dirty="0"/>
              <a:t>. How far, in horizontal distance, is the airplane from the beginning of the runway when the airplane begins its descent? </a:t>
            </a:r>
          </a:p>
          <a:p>
            <a:pPr marL="0" indent="0">
              <a:buNone/>
            </a:pPr>
            <a:r>
              <a:rPr lang="en-US" dirty="0"/>
              <a:t>3.) You’re standing next to the window in Ms. </a:t>
            </a:r>
            <a:r>
              <a:rPr lang="en-US" dirty="0" err="1"/>
              <a:t>Rzegocki’s</a:t>
            </a:r>
            <a:r>
              <a:rPr lang="en-US" dirty="0"/>
              <a:t> classroom. You see your friend below in the courtyard, and foolishly decide to throw a grape at her head. The angle of the grape’s flight, as measured from the wall of the school, is 45</a:t>
            </a:r>
            <a:r>
              <a:rPr lang="en-US" baseline="30000" dirty="0"/>
              <a:t>o</a:t>
            </a:r>
            <a:r>
              <a:rPr lang="en-US" dirty="0"/>
              <a:t>. The window is 9.5m above the ground. How far will the grape travel in its straight path toward the back of your friend’s head? </a:t>
            </a:r>
          </a:p>
          <a:p>
            <a:pPr marL="0" indent="0">
              <a:buNone/>
            </a:pPr>
            <a:r>
              <a:rPr lang="en-US" dirty="0"/>
              <a:t>4.) You stand an unknown distance from the Space Needle. The Space Needle is 184m tall, and the angle of elevation from your location to the top is 67</a:t>
            </a:r>
            <a:r>
              <a:rPr lang="en-US" baseline="30000" dirty="0"/>
              <a:t>o</a:t>
            </a:r>
            <a:r>
              <a:rPr lang="en-US" dirty="0"/>
              <a:t>. How far away from the Space Needle are you? </a:t>
            </a:r>
          </a:p>
        </p:txBody>
      </p:sp>
    </p:spTree>
    <p:extLst>
      <p:ext uri="{BB962C8B-B14F-4D97-AF65-F5344CB8AC3E}">
        <p14:creationId xmlns:p14="http://schemas.microsoft.com/office/powerpoint/2010/main" val="1428794921"/>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Solve problems using trigonometric ratios</a:t>
            </a:r>
          </a:p>
          <a:p>
            <a:pPr marL="0" indent="0">
              <a:buNone/>
            </a:pPr>
            <a:r>
              <a:rPr lang="en-US" dirty="0">
                <a:solidFill>
                  <a:srgbClr val="FF6600"/>
                </a:solidFill>
              </a:rPr>
              <a:t>SLE: Think critically and solve problems</a:t>
            </a:r>
          </a:p>
          <a:p>
            <a:pPr marL="0" indent="0">
              <a:buNone/>
            </a:pPr>
            <a:endParaRPr lang="en-US" dirty="0"/>
          </a:p>
          <a:p>
            <a:pPr marL="0" indent="0">
              <a:buNone/>
            </a:pPr>
            <a:r>
              <a:rPr lang="en-US" dirty="0"/>
              <a:t>p. 652-653 #1-15 all </a:t>
            </a:r>
          </a:p>
        </p:txBody>
      </p:sp>
    </p:spTree>
    <p:extLst>
      <p:ext uri="{BB962C8B-B14F-4D97-AF65-F5344CB8AC3E}">
        <p14:creationId xmlns:p14="http://schemas.microsoft.com/office/powerpoint/2010/main" val="1321128432"/>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Happy Pi Day!</a:t>
            </a:r>
          </a:p>
        </p:txBody>
      </p:sp>
      <p:sp>
        <p:nvSpPr>
          <p:cNvPr id="3" name="Content Placeholder 2"/>
          <p:cNvSpPr>
            <a:spLocks noGrp="1"/>
          </p:cNvSpPr>
          <p:nvPr>
            <p:ph idx="1"/>
          </p:nvPr>
        </p:nvSpPr>
        <p:spPr/>
        <p:txBody>
          <a:bodyPr/>
          <a:lstStyle/>
          <a:p>
            <a:pPr marL="0" indent="0">
              <a:buNone/>
            </a:pPr>
            <a:r>
              <a:rPr lang="en-US" dirty="0"/>
              <a:t>Given that Saturn's moon Titan has a radius of 2575 kilometers, which is covered by a 600-kilometer atmosphere, what percentage of the moon's volume is atmospheric haze? Also, if scientists hope to create a global map of Titan's surface, what is the surface area that a future spacecraft would have to map?</a:t>
            </a:r>
          </a:p>
        </p:txBody>
      </p:sp>
    </p:spTree>
    <p:extLst>
      <p:ext uri="{BB962C8B-B14F-4D97-AF65-F5344CB8AC3E}">
        <p14:creationId xmlns:p14="http://schemas.microsoft.com/office/powerpoint/2010/main" val="4039277215"/>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Answer: 47 percent; 83,322,891 square kilometers</a:t>
            </a:r>
          </a:p>
        </p:txBody>
      </p:sp>
    </p:spTree>
    <p:extLst>
      <p:ext uri="{BB962C8B-B14F-4D97-AF65-F5344CB8AC3E}">
        <p14:creationId xmlns:p14="http://schemas.microsoft.com/office/powerpoint/2010/main" val="2934551286"/>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half" idx="1"/>
          </p:nvPr>
        </p:nvSpPr>
        <p:spPr/>
        <p:txBody>
          <a:bodyPr>
            <a:normAutofit fontScale="92500" lnSpcReduction="20000"/>
          </a:bodyPr>
          <a:lstStyle/>
          <a:p>
            <a:pPr marL="0" indent="0">
              <a:buNone/>
            </a:pPr>
            <a:r>
              <a:rPr lang="en-US" dirty="0"/>
              <a:t>Given that Mars has a polar diameter of 6752 kilometers, and the Mars Reconnaissance Orbiter comes as close to the planet as 255 kilometers at the south pole and 320 kilometers at the north pole, how far does MRO travel in one orbit? (JPL advises, "MRO's orbit is near enough to circular that the formulas for circles can be used.")</a:t>
            </a:r>
          </a:p>
        </p:txBody>
      </p:sp>
      <p:pic>
        <p:nvPicPr>
          <p:cNvPr id="7" name="Content Placeholder 6" descr="Mars.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6034" b="-6034"/>
          <a:stretch>
            <a:fillRect/>
          </a:stretch>
        </p:blipFill>
        <p:spPr/>
      </p:pic>
    </p:spTree>
    <p:extLst>
      <p:ext uri="{BB962C8B-B14F-4D97-AF65-F5344CB8AC3E}">
        <p14:creationId xmlns:p14="http://schemas.microsoft.com/office/powerpoint/2010/main" val="3895079064"/>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pPr marL="0" indent="0">
              <a:buNone/>
            </a:pPr>
            <a:r>
              <a:rPr lang="de-DE" dirty="0" err="1"/>
              <a:t>Answer</a:t>
            </a:r>
            <a:r>
              <a:rPr lang="de-DE" dirty="0"/>
              <a:t>: 23,018 km</a:t>
            </a:r>
            <a:endParaRPr lang="en-US" dirty="0"/>
          </a:p>
        </p:txBody>
      </p:sp>
    </p:spTree>
    <p:extLst>
      <p:ext uri="{BB962C8B-B14F-4D97-AF65-F5344CB8AC3E}">
        <p14:creationId xmlns:p14="http://schemas.microsoft.com/office/powerpoint/2010/main" val="314508581"/>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7" name="Content Placeholder 6" descr="Sun.jpg"/>
          <p:cNvPicPr>
            <a:picLocks noGrp="1" noChangeAspect="1"/>
          </p:cNvPicPr>
          <p:nvPr>
            <p:ph sz="half" idx="1"/>
          </p:nvPr>
        </p:nvPicPr>
        <p:blipFill>
          <a:blip r:embed="rId2" cstate="email">
            <a:extLst>
              <a:ext uri="{28A0092B-C50C-407E-A947-70E740481C1C}">
                <a14:useLocalDpi xmlns:a14="http://schemas.microsoft.com/office/drawing/2010/main" val="0"/>
              </a:ext>
            </a:extLst>
          </a:blip>
          <a:srcRect t="-6034" b="-6034"/>
          <a:stretch>
            <a:fillRect/>
          </a:stretch>
        </p:blipFill>
        <p:spPr/>
      </p:pic>
      <p:sp>
        <p:nvSpPr>
          <p:cNvPr id="6" name="Content Placeholder 5"/>
          <p:cNvSpPr>
            <a:spLocks noGrp="1"/>
          </p:cNvSpPr>
          <p:nvPr>
            <p:ph sz="half" idx="2"/>
          </p:nvPr>
        </p:nvSpPr>
        <p:spPr/>
        <p:txBody>
          <a:bodyPr/>
          <a:lstStyle/>
          <a:p>
            <a:pPr marL="0" indent="0">
              <a:buNone/>
            </a:pPr>
            <a:r>
              <a:rPr lang="en-US" dirty="0"/>
              <a:t>If 1360.8 w/m^2 of solar energy reaches the top of Earth's atmosphere, how many fewer watts reach Earth when Mercury (diameter = 12 seconds) transits the Sun (diameter = 1909 seconds)?</a:t>
            </a:r>
          </a:p>
        </p:txBody>
      </p:sp>
    </p:spTree>
    <p:extLst>
      <p:ext uri="{BB962C8B-B14F-4D97-AF65-F5344CB8AC3E}">
        <p14:creationId xmlns:p14="http://schemas.microsoft.com/office/powerpoint/2010/main" val="2120480528"/>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de-DE" dirty="0" err="1"/>
              <a:t>Answer</a:t>
            </a:r>
            <a:r>
              <a:rPr lang="de-DE" dirty="0"/>
              <a:t>: 0.05 </a:t>
            </a:r>
            <a:r>
              <a:rPr lang="de-DE" dirty="0" err="1"/>
              <a:t>w</a:t>
            </a:r>
            <a:r>
              <a:rPr lang="de-DE" dirty="0"/>
              <a:t>/m^2</a:t>
            </a:r>
            <a:endParaRPr lang="en-US"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685478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Write and graph linear equations in standard form </a:t>
            </a:r>
          </a:p>
          <a:p>
            <a:pPr marL="0" indent="0">
              <a:buNone/>
            </a:pPr>
            <a:r>
              <a:rPr lang="en-US" dirty="0">
                <a:solidFill>
                  <a:srgbClr val="FF6600"/>
                </a:solidFill>
              </a:rPr>
              <a:t>SLE: Meet or exceed CCSS </a:t>
            </a:r>
          </a:p>
          <a:p>
            <a:pPr marL="0" indent="0">
              <a:buNone/>
            </a:pPr>
            <a:endParaRPr lang="en-US" dirty="0"/>
          </a:p>
          <a:p>
            <a:pPr marL="0" indent="0">
              <a:buNone/>
            </a:pPr>
            <a:r>
              <a:rPr lang="en-US" dirty="0"/>
              <a:t>p. 333 #2-36 even </a:t>
            </a:r>
          </a:p>
        </p:txBody>
      </p:sp>
    </p:spTree>
    <p:extLst>
      <p:ext uri="{BB962C8B-B14F-4D97-AF65-F5344CB8AC3E}">
        <p14:creationId xmlns:p14="http://schemas.microsoft.com/office/powerpoint/2010/main" val="216127550"/>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normAutofit fontScale="77500" lnSpcReduction="20000"/>
          </a:bodyPr>
          <a:lstStyle/>
          <a:p>
            <a:pPr marL="0" indent="0">
              <a:buNone/>
            </a:pPr>
            <a:r>
              <a:rPr lang="en-US" dirty="0"/>
              <a:t>Pi has long been noted as one of the most useful mathematical constants. Yet, due to the fact that it is an irrational number, it can never be expressed exactly as a fraction, and its decimal representation never ends. We have come to estimate π often, and all of these have been used as approximations to π in the past. Which is the closest one?</a:t>
            </a:r>
          </a:p>
          <a:p>
            <a:pPr marL="0" indent="0">
              <a:buNone/>
            </a:pPr>
            <a:endParaRPr lang="en-US" dirty="0"/>
          </a:p>
          <a:p>
            <a:pPr marL="0" indent="0">
              <a:buNone/>
            </a:pPr>
            <a:r>
              <a:rPr lang="en-US" dirty="0"/>
              <a:t>A) 3</a:t>
            </a:r>
          </a:p>
          <a:p>
            <a:pPr marL="0" indent="0">
              <a:buNone/>
            </a:pPr>
            <a:r>
              <a:rPr lang="en-US" dirty="0"/>
              <a:t>B) 3.14</a:t>
            </a:r>
          </a:p>
          <a:p>
            <a:pPr marL="0" indent="0">
              <a:buNone/>
            </a:pPr>
            <a:r>
              <a:rPr lang="en-US" dirty="0"/>
              <a:t>C) 22/7</a:t>
            </a:r>
          </a:p>
          <a:p>
            <a:pPr marL="0" indent="0">
              <a:buNone/>
            </a:pPr>
            <a:r>
              <a:rPr lang="en-US" dirty="0"/>
              <a:t>D) 4</a:t>
            </a:r>
          </a:p>
          <a:p>
            <a:pPr marL="0" indent="0">
              <a:buNone/>
            </a:pPr>
            <a:r>
              <a:rPr lang="en-US" dirty="0"/>
              <a:t>E) Square root of 10</a:t>
            </a:r>
          </a:p>
        </p:txBody>
      </p:sp>
    </p:spTree>
    <p:extLst>
      <p:ext uri="{BB962C8B-B14F-4D97-AF65-F5344CB8AC3E}">
        <p14:creationId xmlns:p14="http://schemas.microsoft.com/office/powerpoint/2010/main" val="4147154324"/>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Answer: C </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75944639"/>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Soil Moisture Active Passive, or SMAP,</a:t>
            </a:r>
          </a:p>
          <a:p>
            <a:pPr marL="0" indent="0">
              <a:buNone/>
            </a:pPr>
            <a:r>
              <a:rPr lang="en-US" dirty="0"/>
              <a:t>satellite is designed to image</a:t>
            </a:r>
          </a:p>
          <a:p>
            <a:pPr marL="0" indent="0">
              <a:buNone/>
            </a:pPr>
            <a:r>
              <a:rPr lang="en-US" dirty="0"/>
              <a:t>1,000-kilometer-wide swaths of Earth</a:t>
            </a:r>
          </a:p>
          <a:p>
            <a:pPr marL="0" indent="0">
              <a:buNone/>
            </a:pPr>
            <a:r>
              <a:rPr lang="en-US" dirty="0"/>
              <a:t>from a near-polar, sun-synchronous orbit</a:t>
            </a:r>
          </a:p>
          <a:p>
            <a:pPr marL="0" indent="0">
              <a:buNone/>
            </a:pPr>
            <a:r>
              <a:rPr lang="en-US" dirty="0"/>
              <a:t>685 kilometers above Earth’s surface.</a:t>
            </a:r>
          </a:p>
          <a:p>
            <a:pPr marL="0" indent="0">
              <a:buNone/>
            </a:pPr>
            <a:r>
              <a:rPr lang="en-US" dirty="0"/>
              <a:t>How many days will it take SMAP to</a:t>
            </a:r>
          </a:p>
          <a:p>
            <a:pPr marL="0" indent="0">
              <a:buNone/>
            </a:pPr>
            <a:r>
              <a:rPr lang="en-US" dirty="0"/>
              <a:t>image all of Earth’s surface?</a:t>
            </a:r>
          </a:p>
        </p:txBody>
      </p:sp>
    </p:spTree>
    <p:extLst>
      <p:ext uri="{BB962C8B-B14F-4D97-AF65-F5344CB8AC3E}">
        <p14:creationId xmlns:p14="http://schemas.microsoft.com/office/powerpoint/2010/main" val="3024857950"/>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The Curiosity Mars rover doesn’t have an</a:t>
            </a:r>
          </a:p>
          <a:p>
            <a:pPr marL="0" indent="0">
              <a:buNone/>
            </a:pPr>
            <a:r>
              <a:rPr lang="en-US" dirty="0"/>
              <a:t>odometer like those found in cars, so rover</a:t>
            </a:r>
          </a:p>
          <a:p>
            <a:pPr marL="0" indent="0">
              <a:buNone/>
            </a:pPr>
            <a:r>
              <a:rPr lang="en-US" dirty="0"/>
              <a:t>drivers calculate how far the rover has driven</a:t>
            </a:r>
          </a:p>
          <a:p>
            <a:pPr marL="0" indent="0">
              <a:buNone/>
            </a:pPr>
            <a:r>
              <a:rPr lang="en-US" dirty="0"/>
              <a:t>based on wheel rotations. Since landing</a:t>
            </a:r>
          </a:p>
          <a:p>
            <a:pPr marL="0" indent="0">
              <a:buNone/>
            </a:pPr>
            <a:r>
              <a:rPr lang="en-US" dirty="0"/>
              <a:t>on Mars in August 2012, Curiosity’s</a:t>
            </a:r>
          </a:p>
          <a:p>
            <a:pPr marL="0" indent="0">
              <a:buNone/>
            </a:pPr>
            <a:r>
              <a:rPr lang="en-US" dirty="0"/>
              <a:t>50-centimeter-diameter wheels have rotated</a:t>
            </a:r>
          </a:p>
          <a:p>
            <a:pPr marL="0" indent="0">
              <a:buNone/>
            </a:pPr>
            <a:r>
              <a:rPr lang="en-US" dirty="0"/>
              <a:t>3689.2 times in 568 sols (Martian days).</a:t>
            </a:r>
          </a:p>
          <a:p>
            <a:pPr marL="0" indent="0">
              <a:buNone/>
            </a:pPr>
            <a:r>
              <a:rPr lang="en-US" dirty="0"/>
              <a:t>How many kilometers has Curiosity traveled?</a:t>
            </a:r>
          </a:p>
        </p:txBody>
      </p:sp>
    </p:spTree>
    <p:extLst>
      <p:ext uri="{BB962C8B-B14F-4D97-AF65-F5344CB8AC3E}">
        <p14:creationId xmlns:p14="http://schemas.microsoft.com/office/powerpoint/2010/main" val="1188424489"/>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The Cassini spacecraft was launched to Saturn with its 28-inch spherical hydrazine tank filled to</a:t>
            </a:r>
          </a:p>
          <a:p>
            <a:pPr marL="0" indent="0">
              <a:buNone/>
            </a:pPr>
            <a:r>
              <a:rPr lang="en-US" dirty="0"/>
              <a:t>69 percent of its volume with hydrazine. After many years of studying Saturn, 82 kilograms of</a:t>
            </a:r>
          </a:p>
          <a:p>
            <a:pPr marL="0" indent="0">
              <a:buNone/>
            </a:pPr>
            <a:r>
              <a:rPr lang="en-US" dirty="0"/>
              <a:t>hydrazine have been used to maneuver around the ringed planet. Given the density of hydrazine is</a:t>
            </a:r>
          </a:p>
          <a:p>
            <a:pPr marL="0" indent="0">
              <a:buNone/>
            </a:pPr>
            <a:r>
              <a:rPr lang="en-US" dirty="0"/>
              <a:t>1.02 grams/cubic centimeter, how much fuel is remaining in the tank?</a:t>
            </a:r>
          </a:p>
        </p:txBody>
      </p:sp>
    </p:spTree>
    <p:extLst>
      <p:ext uri="{BB962C8B-B14F-4D97-AF65-F5344CB8AC3E}">
        <p14:creationId xmlns:p14="http://schemas.microsoft.com/office/powerpoint/2010/main" val="2069793393"/>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Autofit/>
          </a:bodyPr>
          <a:lstStyle/>
          <a:p>
            <a:pPr marL="0" indent="0">
              <a:buNone/>
            </a:pPr>
            <a:r>
              <a:rPr lang="en-US" sz="2000" dirty="0">
                <a:solidFill>
                  <a:srgbClr val="FF6600"/>
                </a:solidFill>
              </a:rPr>
              <a:t>1.) Two cars leave from the same place at the same time and travel in opposite directions. One car travels at 55 mph and the other at 75 mph. After how many hours will they be 520 miles apart?</a:t>
            </a:r>
          </a:p>
          <a:p>
            <a:pPr marL="0" indent="0">
              <a:buNone/>
            </a:pPr>
            <a:r>
              <a:rPr lang="en-US" sz="2000" dirty="0"/>
              <a:t>2.) Jose left the White House and drove toward the recycling plant at an average speed of 40 km/h. Rob left some time later driving in the same direction at an average speed of 48 km/h. After driving for five hours Rob caught up with Jose. How long did Jose drive before Rob caught up?</a:t>
            </a:r>
          </a:p>
          <a:p>
            <a:pPr marL="0" indent="0">
              <a:buNone/>
            </a:pPr>
            <a:r>
              <a:rPr lang="en-US" sz="2000" dirty="0">
                <a:solidFill>
                  <a:srgbClr val="FF6600"/>
                </a:solidFill>
              </a:rPr>
              <a:t>4.) A cargo plane flew to the maintenance facility and back. It took one hour less time to get there than it did to get back. The average speed on the trip there was 220 mph. The average speed on the way back was 200 mph. How many hours did the trip there take?</a:t>
            </a:r>
          </a:p>
        </p:txBody>
      </p:sp>
    </p:spTree>
    <p:extLst>
      <p:ext uri="{BB962C8B-B14F-4D97-AF65-F5344CB8AC3E}">
        <p14:creationId xmlns:p14="http://schemas.microsoft.com/office/powerpoint/2010/main" val="703612837"/>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Multiply and divide rational expressions </a:t>
            </a:r>
          </a:p>
          <a:p>
            <a:pPr marL="0" indent="0">
              <a:buNone/>
            </a:pPr>
            <a:r>
              <a:rPr lang="en-US" dirty="0">
                <a:solidFill>
                  <a:srgbClr val="FF6600"/>
                </a:solidFill>
              </a:rPr>
              <a:t>SLE: Meet or exceed CCSS</a:t>
            </a:r>
          </a:p>
          <a:p>
            <a:pPr marL="0" indent="0">
              <a:buNone/>
            </a:pPr>
            <a:r>
              <a:rPr lang="en-US" dirty="0"/>
              <a:t> p. 679 #2-34 even </a:t>
            </a:r>
          </a:p>
        </p:txBody>
      </p:sp>
    </p:spTree>
    <p:extLst>
      <p:ext uri="{BB962C8B-B14F-4D97-AF65-F5344CB8AC3E}">
        <p14:creationId xmlns:p14="http://schemas.microsoft.com/office/powerpoint/2010/main" val="1814930998"/>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Welcome back: </a:t>
            </a:r>
          </a:p>
        </p:txBody>
      </p:sp>
      <p:sp>
        <p:nvSpPr>
          <p:cNvPr id="3" name="Content Placeholder 2"/>
          <p:cNvSpPr>
            <a:spLocks noGrp="1"/>
          </p:cNvSpPr>
          <p:nvPr>
            <p:ph idx="1"/>
          </p:nvPr>
        </p:nvSpPr>
        <p:spPr/>
        <p:txBody>
          <a:bodyPr/>
          <a:lstStyle/>
          <a:p>
            <a:pPr marL="0" indent="0">
              <a:buNone/>
            </a:pPr>
            <a:r>
              <a:rPr lang="en-US" dirty="0"/>
              <a:t>1.) solve: 4x</a:t>
            </a:r>
            <a:r>
              <a:rPr lang="en-US" baseline="30000" dirty="0"/>
              <a:t>2</a:t>
            </a:r>
            <a:r>
              <a:rPr lang="en-US" dirty="0"/>
              <a:t> + 24x = 320 </a:t>
            </a:r>
          </a:p>
          <a:p>
            <a:pPr marL="0" indent="0">
              <a:buNone/>
            </a:pPr>
            <a:endParaRPr lang="en-US" dirty="0"/>
          </a:p>
          <a:p>
            <a:pPr marL="0" indent="0">
              <a:buNone/>
            </a:pPr>
            <a:r>
              <a:rPr lang="en-US" dirty="0"/>
              <a:t>2.) graph y &gt; 2x – 1 on a coordinate plane. </a:t>
            </a:r>
          </a:p>
          <a:p>
            <a:pPr marL="0" indent="0">
              <a:buNone/>
            </a:pPr>
            <a:endParaRPr lang="en-US" dirty="0"/>
          </a:p>
          <a:p>
            <a:pPr marL="0" indent="0">
              <a:buNone/>
            </a:pPr>
            <a:r>
              <a:rPr lang="en-US" dirty="0"/>
              <a:t>3.) Multiply:  </a:t>
            </a:r>
            <a:r>
              <a:rPr lang="en-US" u="sng" dirty="0"/>
              <a:t>y</a:t>
            </a:r>
            <a:r>
              <a:rPr lang="en-US" u="sng" baseline="30000" dirty="0"/>
              <a:t>2</a:t>
            </a:r>
            <a:r>
              <a:rPr lang="en-US" u="sng" dirty="0"/>
              <a:t> – 16  </a:t>
            </a:r>
            <a:r>
              <a:rPr lang="en-US" dirty="0"/>
              <a:t>*   </a:t>
            </a:r>
            <a:r>
              <a:rPr lang="en-US" u="sng" dirty="0"/>
              <a:t>y + 3 </a:t>
            </a:r>
          </a:p>
          <a:p>
            <a:pPr marL="0" indent="0">
              <a:buNone/>
            </a:pPr>
            <a:r>
              <a:rPr lang="en-US" dirty="0"/>
              <a:t>                        2y + 6         y – 4      </a:t>
            </a:r>
          </a:p>
        </p:txBody>
      </p:sp>
    </p:spTree>
    <p:extLst>
      <p:ext uri="{BB962C8B-B14F-4D97-AF65-F5344CB8AC3E}">
        <p14:creationId xmlns:p14="http://schemas.microsoft.com/office/powerpoint/2010/main" val="1536431089"/>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1.) Add:   </a:t>
            </a:r>
            <a:r>
              <a:rPr lang="en-US" u="sng" dirty="0"/>
              <a:t>4 </a:t>
            </a:r>
            <a:r>
              <a:rPr lang="en-US" dirty="0"/>
              <a:t>   +  </a:t>
            </a:r>
            <a:r>
              <a:rPr lang="en-US" u="sng" dirty="0"/>
              <a:t>9 </a:t>
            </a:r>
          </a:p>
          <a:p>
            <a:pPr marL="0" indent="0">
              <a:buNone/>
            </a:pPr>
            <a:r>
              <a:rPr lang="en-US" dirty="0"/>
              <a:t>                  7       10</a:t>
            </a:r>
          </a:p>
          <a:p>
            <a:pPr marL="0" indent="0">
              <a:buNone/>
            </a:pPr>
            <a:endParaRPr lang="en-US" dirty="0"/>
          </a:p>
          <a:p>
            <a:pPr marL="0" indent="0">
              <a:buNone/>
            </a:pPr>
            <a:r>
              <a:rPr lang="en-US" dirty="0"/>
              <a:t>2.) Write in slope-intercept form: </a:t>
            </a:r>
          </a:p>
          <a:p>
            <a:pPr marL="0" indent="0">
              <a:buNone/>
            </a:pPr>
            <a:r>
              <a:rPr lang="en-US" dirty="0"/>
              <a:t>      (y – 4) = 3(x + 8) </a:t>
            </a:r>
          </a:p>
          <a:p>
            <a:pPr marL="0" indent="0">
              <a:buNone/>
            </a:pPr>
            <a:endParaRPr lang="en-US" dirty="0"/>
          </a:p>
          <a:p>
            <a:pPr marL="0" indent="0">
              <a:buNone/>
            </a:pPr>
            <a:r>
              <a:rPr lang="en-US" dirty="0"/>
              <a:t>3.) Solve 3|2x – 4| = 51 </a:t>
            </a:r>
          </a:p>
        </p:txBody>
      </p:sp>
    </p:spTree>
    <p:extLst>
      <p:ext uri="{BB962C8B-B14F-4D97-AF65-F5344CB8AC3E}">
        <p14:creationId xmlns:p14="http://schemas.microsoft.com/office/powerpoint/2010/main" val="579012006"/>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Homework: </a:t>
            </a:r>
            <a:br>
              <a:rPr lang="en-US" sz="3200" dirty="0">
                <a:solidFill>
                  <a:srgbClr val="FFFF00"/>
                </a:solidFill>
              </a:rPr>
            </a:br>
            <a:endParaRPr lang="en-US" sz="3200" dirty="0">
              <a:solidFill>
                <a:srgbClr val="FFFF00"/>
              </a:solidFill>
            </a:endParaRPr>
          </a:p>
        </p:txBody>
      </p:sp>
      <p:sp>
        <p:nvSpPr>
          <p:cNvPr id="3" name="Content Placeholder 2"/>
          <p:cNvSpPr>
            <a:spLocks noGrp="1"/>
          </p:cNvSpPr>
          <p:nvPr>
            <p:ph idx="1"/>
          </p:nvPr>
        </p:nvSpPr>
        <p:spPr/>
        <p:txBody>
          <a:bodyPr/>
          <a:lstStyle/>
          <a:p>
            <a:pPr marL="0" indent="0">
              <a:buNone/>
            </a:pPr>
            <a:r>
              <a:rPr lang="en-US" dirty="0">
                <a:solidFill>
                  <a:srgbClr val="FF6600"/>
                </a:solidFill>
              </a:rPr>
              <a:t>LO: Add and subtract rational expressions </a:t>
            </a:r>
          </a:p>
          <a:p>
            <a:pPr marL="0" indent="0">
              <a:buNone/>
            </a:pPr>
            <a:r>
              <a:rPr lang="en-US" dirty="0">
                <a:solidFill>
                  <a:srgbClr val="FF6600"/>
                </a:solidFill>
              </a:rPr>
              <a:t>SLE: Meet or exceed CCSS</a:t>
            </a:r>
          </a:p>
          <a:p>
            <a:pPr marL="0" indent="0">
              <a:buNone/>
            </a:pPr>
            <a:endParaRPr lang="en-US" dirty="0"/>
          </a:p>
          <a:p>
            <a:pPr marL="0" indent="0">
              <a:buNone/>
            </a:pPr>
            <a:r>
              <a:rPr lang="en-US" dirty="0"/>
              <a:t>p.  689-690 #3-39, 45-51, multiples of three </a:t>
            </a:r>
          </a:p>
        </p:txBody>
      </p:sp>
    </p:spTree>
    <p:extLst>
      <p:ext uri="{BB962C8B-B14F-4D97-AF65-F5344CB8AC3E}">
        <p14:creationId xmlns:p14="http://schemas.microsoft.com/office/powerpoint/2010/main" val="235405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l"/>
            <a:r>
              <a:rPr lang="en-US" dirty="0">
                <a:solidFill>
                  <a:srgbClr val="FFFF00"/>
                </a:solidFill>
              </a:rPr>
              <a:t>Good Morning: </a:t>
            </a:r>
          </a:p>
        </p:txBody>
      </p:sp>
      <p:sp>
        <p:nvSpPr>
          <p:cNvPr id="8" name="Content Placeholder 7"/>
          <p:cNvSpPr>
            <a:spLocks noGrp="1"/>
          </p:cNvSpPr>
          <p:nvPr>
            <p:ph idx="1"/>
          </p:nvPr>
        </p:nvSpPr>
        <p:spPr/>
        <p:txBody>
          <a:bodyPr/>
          <a:lstStyle/>
          <a:p>
            <a:pPr marL="514350" indent="-514350">
              <a:buAutoNum type="arabicPeriod"/>
            </a:pPr>
            <a:r>
              <a:rPr lang="en-US" dirty="0"/>
              <a:t>Find the equation of a line that passes through (2,3) and (-1, 5). </a:t>
            </a:r>
          </a:p>
          <a:p>
            <a:pPr marL="514350" indent="-514350">
              <a:buAutoNum type="arabicPeriod"/>
            </a:pPr>
            <a:r>
              <a:rPr lang="en-US" dirty="0"/>
              <a:t>Write the equation in #1 in standard form. </a:t>
            </a:r>
          </a:p>
          <a:p>
            <a:pPr marL="514350" indent="-514350">
              <a:buAutoNum type="arabicPeriod"/>
            </a:pPr>
            <a:r>
              <a:rPr lang="en-US" dirty="0"/>
              <a:t>Graph the equation in #2 using x and y intercepts. </a:t>
            </a:r>
          </a:p>
        </p:txBody>
      </p:sp>
    </p:spTree>
    <p:extLst>
      <p:ext uri="{BB962C8B-B14F-4D97-AF65-F5344CB8AC3E}">
        <p14:creationId xmlns:p14="http://schemas.microsoft.com/office/powerpoint/2010/main" val="3523653348"/>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Good morning: </a:t>
            </a:r>
          </a:p>
        </p:txBody>
      </p:sp>
      <p:sp>
        <p:nvSpPr>
          <p:cNvPr id="3" name="Content Placeholder 2"/>
          <p:cNvSpPr>
            <a:spLocks noGrp="1"/>
          </p:cNvSpPr>
          <p:nvPr>
            <p:ph idx="1"/>
          </p:nvPr>
        </p:nvSpPr>
        <p:spPr/>
        <p:txBody>
          <a:bodyPr/>
          <a:lstStyle/>
          <a:p>
            <a:pPr marL="0" indent="0">
              <a:buNone/>
            </a:pPr>
            <a:r>
              <a:rPr lang="en-US" dirty="0"/>
              <a:t>1.) Solve this triangle:  </a:t>
            </a:r>
          </a:p>
        </p:txBody>
      </p:sp>
      <p:sp>
        <p:nvSpPr>
          <p:cNvPr id="4" name="Right Triangle 3"/>
          <p:cNvSpPr/>
          <p:nvPr/>
        </p:nvSpPr>
        <p:spPr>
          <a:xfrm>
            <a:off x="1387230" y="2872153"/>
            <a:ext cx="4552462" cy="2774463"/>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9288546"/>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1.) A garage door is 1m wider than twice its height. The area </a:t>
            </a:r>
            <a:r>
              <a:rPr lang="en-US"/>
              <a:t>of the </a:t>
            </a:r>
            <a:r>
              <a:rPr lang="en-US" dirty="0"/>
              <a:t>doorway is 136m</a:t>
            </a:r>
            <a:r>
              <a:rPr lang="en-US" baseline="30000" dirty="0"/>
              <a:t>2</a:t>
            </a:r>
            <a:r>
              <a:rPr lang="en-US" dirty="0"/>
              <a:t>. What are the dimensions of the doorway? </a:t>
            </a:r>
          </a:p>
          <a:p>
            <a:pPr marL="0" indent="0">
              <a:buNone/>
            </a:pPr>
            <a:endParaRPr lang="en-US" dirty="0"/>
          </a:p>
          <a:p>
            <a:pPr marL="0" indent="0">
              <a:buNone/>
            </a:pPr>
            <a:r>
              <a:rPr lang="en-US" dirty="0"/>
              <a:t>2.) The diameter of the earth is 12,000km. 66.7% of the surface of the earth is water. What is the approximate land surface area of the earth? </a:t>
            </a:r>
          </a:p>
          <a:p>
            <a:pPr marL="0" indent="0">
              <a:buNone/>
            </a:pPr>
            <a:endParaRPr lang="en-US" dirty="0"/>
          </a:p>
          <a:p>
            <a:pPr marL="0" indent="0">
              <a:buNone/>
            </a:pPr>
            <a:r>
              <a:rPr lang="en-US" dirty="0"/>
              <a:t>3.) Solve: √x   + 16 = 64 </a:t>
            </a:r>
          </a:p>
        </p:txBody>
      </p:sp>
    </p:spTree>
    <p:extLst>
      <p:ext uri="{BB962C8B-B14F-4D97-AF65-F5344CB8AC3E}">
        <p14:creationId xmlns:p14="http://schemas.microsoft.com/office/powerpoint/2010/main" val="1945589303"/>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1.) A submarine left Hawaii two hours before</a:t>
            </a:r>
          </a:p>
          <a:p>
            <a:pPr marL="0" indent="0">
              <a:buNone/>
            </a:pPr>
            <a:r>
              <a:rPr lang="en-US" dirty="0"/>
              <a:t>an aircraft carrier. The vessels traveled in</a:t>
            </a:r>
          </a:p>
          <a:p>
            <a:pPr marL="0" indent="0">
              <a:buNone/>
            </a:pPr>
            <a:r>
              <a:rPr lang="en-US" dirty="0"/>
              <a:t>opposite directions. The aircraft carrier</a:t>
            </a:r>
          </a:p>
          <a:p>
            <a:pPr marL="0" indent="0">
              <a:buNone/>
            </a:pPr>
            <a:r>
              <a:rPr lang="en-US" dirty="0"/>
              <a:t>traveled at 25 mph for nine hours. After this</a:t>
            </a:r>
          </a:p>
          <a:p>
            <a:pPr marL="0" indent="0">
              <a:buNone/>
            </a:pPr>
            <a:r>
              <a:rPr lang="en-US" dirty="0"/>
              <a:t>time the vessels were 280 mi. apart. Find</a:t>
            </a:r>
          </a:p>
          <a:p>
            <a:pPr marL="0" indent="0">
              <a:buNone/>
            </a:pPr>
            <a:r>
              <a:rPr lang="en-US" dirty="0"/>
              <a:t>the submarine's speed.</a:t>
            </a:r>
          </a:p>
          <a:p>
            <a:pPr marL="0" indent="0">
              <a:buNone/>
            </a:pPr>
            <a:r>
              <a:rPr lang="en-US" dirty="0">
                <a:solidFill>
                  <a:srgbClr val="FF6600"/>
                </a:solidFill>
              </a:rPr>
              <a:t>2.) Abigail is 6 years older than </a:t>
            </a:r>
            <a:r>
              <a:rPr lang="en-US" dirty="0" err="1">
                <a:solidFill>
                  <a:srgbClr val="FF6600"/>
                </a:solidFill>
              </a:rPr>
              <a:t>jonathan</a:t>
            </a:r>
            <a:r>
              <a:rPr lang="en-US" dirty="0">
                <a:solidFill>
                  <a:srgbClr val="FF6600"/>
                </a:solidFill>
              </a:rPr>
              <a:t>. Six years ago, she was twice as old as he was. How old is each person now? </a:t>
            </a:r>
          </a:p>
          <a:p>
            <a:pPr marL="0" indent="0">
              <a:buNone/>
            </a:pPr>
            <a:r>
              <a:rPr lang="en-US" dirty="0"/>
              <a:t>3.) </a:t>
            </a:r>
            <a:r>
              <a:rPr lang="en-US" dirty="0" err="1"/>
              <a:t>Adena</a:t>
            </a:r>
            <a:r>
              <a:rPr lang="en-US" dirty="0"/>
              <a:t>, Julius, and Tia volunteered to</a:t>
            </a:r>
          </a:p>
          <a:p>
            <a:pPr marL="0" indent="0">
              <a:buNone/>
            </a:pPr>
            <a:r>
              <a:rPr lang="en-US" dirty="0"/>
              <a:t>read to children at the public library.</a:t>
            </a:r>
          </a:p>
          <a:p>
            <a:pPr marL="0" indent="0">
              <a:buNone/>
            </a:pPr>
            <a:r>
              <a:rPr lang="en-US" dirty="0"/>
              <a:t>Julius worked two hours less than Tia.</a:t>
            </a:r>
          </a:p>
          <a:p>
            <a:pPr marL="0" indent="0">
              <a:buNone/>
            </a:pPr>
            <a:r>
              <a:rPr lang="en-US" dirty="0" err="1"/>
              <a:t>Adena</a:t>
            </a:r>
            <a:r>
              <a:rPr lang="en-US" dirty="0"/>
              <a:t> worked twice as many hours as</a:t>
            </a:r>
          </a:p>
          <a:p>
            <a:pPr marL="0" indent="0">
              <a:buNone/>
            </a:pPr>
            <a:r>
              <a:rPr lang="en-US" dirty="0"/>
              <a:t>Julius. Altogether they worked 58 hours.</a:t>
            </a:r>
          </a:p>
          <a:p>
            <a:pPr marL="0" indent="0">
              <a:buNone/>
            </a:pPr>
            <a:r>
              <a:rPr lang="en-US" dirty="0"/>
              <a:t>How many hours did </a:t>
            </a:r>
            <a:r>
              <a:rPr lang="en-US" dirty="0" err="1"/>
              <a:t>Adena</a:t>
            </a:r>
            <a:r>
              <a:rPr lang="en-US" dirty="0"/>
              <a:t> work?</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92110021"/>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Good morning: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1.) Graph using the axis of symmetry: </a:t>
            </a:r>
          </a:p>
          <a:p>
            <a:pPr marL="0" indent="0">
              <a:buNone/>
            </a:pPr>
            <a:r>
              <a:rPr lang="en-US" dirty="0"/>
              <a:t>y = x</a:t>
            </a:r>
            <a:r>
              <a:rPr lang="en-US" baseline="30000" dirty="0"/>
              <a:t>2</a:t>
            </a:r>
            <a:r>
              <a:rPr lang="en-US" dirty="0"/>
              <a:t> – 4x + 2 </a:t>
            </a:r>
          </a:p>
          <a:p>
            <a:pPr marL="0" indent="0">
              <a:buNone/>
            </a:pPr>
            <a:endParaRPr lang="en-US" dirty="0"/>
          </a:p>
          <a:p>
            <a:pPr marL="0" indent="0">
              <a:buNone/>
            </a:pPr>
            <a:r>
              <a:rPr lang="en-US" dirty="0"/>
              <a:t>2.) Solve: </a:t>
            </a:r>
            <a:r>
              <a:rPr lang="en-US" u="sng" dirty="0"/>
              <a:t>3(x + 2</a:t>
            </a:r>
            <a:r>
              <a:rPr lang="en-US" dirty="0"/>
              <a:t>)  =   </a:t>
            </a:r>
            <a:r>
              <a:rPr lang="en-US" u="sng" dirty="0"/>
              <a:t>9 ___</a:t>
            </a:r>
          </a:p>
          <a:p>
            <a:pPr marL="0" indent="0">
              <a:buNone/>
            </a:pPr>
            <a:r>
              <a:rPr lang="en-US" dirty="0"/>
              <a:t>                      18           (x + 6) </a:t>
            </a:r>
          </a:p>
          <a:p>
            <a:pPr marL="0" indent="0">
              <a:buNone/>
            </a:pPr>
            <a:endParaRPr lang="en-US" dirty="0"/>
          </a:p>
          <a:p>
            <a:pPr marL="0" indent="0">
              <a:buNone/>
            </a:pPr>
            <a:r>
              <a:rPr lang="en-US" dirty="0"/>
              <a:t>3.) You go to Nordstrom with $200.00. You leave with a pair of shoes and $36.25. What percentage of your money did you spend </a:t>
            </a:r>
            <a:r>
              <a:rPr lang="en-US"/>
              <a:t>on shoes? </a:t>
            </a:r>
            <a:endParaRPr lang="en-US" dirty="0"/>
          </a:p>
        </p:txBody>
      </p:sp>
    </p:spTree>
    <p:extLst>
      <p:ext uri="{BB962C8B-B14F-4D97-AF65-F5344CB8AC3E}">
        <p14:creationId xmlns:p14="http://schemas.microsoft.com/office/powerpoint/2010/main" val="3295276955"/>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Good morning: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1.) A helicopter travels to the East going 120 mph. Two hours later, it is determined that the helicopter will need to be escorted on its journey to the East. How long will it take an F-14, traveling at 900 mph to catch up with the helicopter?</a:t>
            </a:r>
          </a:p>
          <a:p>
            <a:pPr marL="0" indent="0">
              <a:buNone/>
            </a:pPr>
            <a:r>
              <a:rPr lang="en-US" dirty="0"/>
              <a:t>2.) A rectangular prism is 20cm long, 5 cm wide, and 7cm high. What is the total surface area of the prism? </a:t>
            </a:r>
          </a:p>
          <a:p>
            <a:pPr marL="0" indent="0">
              <a:buNone/>
            </a:pPr>
            <a:r>
              <a:rPr lang="en-US" dirty="0"/>
              <a:t>3.) Find the length of a line segment on a coordinate plane with end points at (1,2) and</a:t>
            </a:r>
          </a:p>
          <a:p>
            <a:pPr marL="0" indent="0">
              <a:buNone/>
            </a:pPr>
            <a:r>
              <a:rPr lang="en-US" dirty="0"/>
              <a:t> ( 4, 9). </a:t>
            </a:r>
          </a:p>
        </p:txBody>
      </p:sp>
    </p:spTree>
    <p:extLst>
      <p:ext uri="{BB962C8B-B14F-4D97-AF65-F5344CB8AC3E}">
        <p14:creationId xmlns:p14="http://schemas.microsoft.com/office/powerpoint/2010/main" val="461860170"/>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lnSpcReduction="10000"/>
          </a:bodyPr>
          <a:lstStyle/>
          <a:p>
            <a:pPr marL="0" indent="0">
              <a:buNone/>
            </a:pPr>
            <a:r>
              <a:rPr lang="en-US" dirty="0"/>
              <a:t>1.) Benjamin launches a rocket. He stands 9m away from the launch stand, and measures a maximum angle of elevation of 68</a:t>
            </a:r>
            <a:r>
              <a:rPr lang="en-US" baseline="30000" dirty="0"/>
              <a:t>o</a:t>
            </a:r>
            <a:r>
              <a:rPr lang="en-US" dirty="0"/>
              <a:t>. How high did the rocket go? </a:t>
            </a:r>
          </a:p>
          <a:p>
            <a:pPr marL="0" indent="0">
              <a:buNone/>
            </a:pPr>
            <a:r>
              <a:rPr lang="en-US" dirty="0"/>
              <a:t>2.) Solve:  |3x – 4 | &gt;  11</a:t>
            </a:r>
          </a:p>
          <a:p>
            <a:pPr marL="0" indent="0">
              <a:buNone/>
            </a:pPr>
            <a:r>
              <a:rPr lang="en-US" dirty="0"/>
              <a:t>3.) You build a pool in your bedroom. It has a 1m-wide tile edge around its perimeter. The area of the pool alone is 60m</a:t>
            </a:r>
            <a:r>
              <a:rPr lang="en-US" baseline="30000" dirty="0"/>
              <a:t>2</a:t>
            </a:r>
            <a:r>
              <a:rPr lang="en-US" dirty="0"/>
              <a:t>. What is the area of the pool including the tile edge?  </a:t>
            </a:r>
          </a:p>
        </p:txBody>
      </p:sp>
    </p:spTree>
    <p:extLst>
      <p:ext uri="{BB962C8B-B14F-4D97-AF65-F5344CB8AC3E}">
        <p14:creationId xmlns:p14="http://schemas.microsoft.com/office/powerpoint/2010/main" val="1164061700"/>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Good morning: </a:t>
            </a:r>
          </a:p>
        </p:txBody>
      </p:sp>
      <p:sp>
        <p:nvSpPr>
          <p:cNvPr id="3" name="Content Placeholder 2"/>
          <p:cNvSpPr>
            <a:spLocks noGrp="1"/>
          </p:cNvSpPr>
          <p:nvPr>
            <p:ph idx="1"/>
          </p:nvPr>
        </p:nvSpPr>
        <p:spPr/>
        <p:txBody>
          <a:bodyPr>
            <a:normAutofit lnSpcReduction="10000"/>
          </a:bodyPr>
          <a:lstStyle/>
          <a:p>
            <a:pPr marL="0" indent="0">
              <a:buNone/>
            </a:pPr>
            <a:r>
              <a:rPr lang="en-US" dirty="0"/>
              <a:t>1.) You go to Red Mill Burgers with $30.00, and leave with only $6.37. What percentage of your money did you spend? </a:t>
            </a:r>
          </a:p>
          <a:p>
            <a:pPr marL="0" indent="0">
              <a:buNone/>
            </a:pPr>
            <a:r>
              <a:rPr lang="en-US" dirty="0"/>
              <a:t>2.) You buy a house in Greenwood for $950,000. Its rate of appreciation is 12% per year. How much will the house be worth in 2025? </a:t>
            </a:r>
          </a:p>
          <a:p>
            <a:pPr marL="0" indent="0">
              <a:buNone/>
            </a:pPr>
            <a:r>
              <a:rPr lang="en-US" dirty="0"/>
              <a:t>3.) A friend claims a triangle has side lengths of 25cm, 15cm, and 44cm. Is this really a triangle/ Why or why not? </a:t>
            </a:r>
          </a:p>
        </p:txBody>
      </p:sp>
    </p:spTree>
    <p:extLst>
      <p:ext uri="{BB962C8B-B14F-4D97-AF65-F5344CB8AC3E}">
        <p14:creationId xmlns:p14="http://schemas.microsoft.com/office/powerpoint/2010/main" val="2185225838"/>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Write proofs using algebraic properties </a:t>
            </a:r>
            <a:br>
              <a:rPr lang="en-US" sz="3200" dirty="0">
                <a:solidFill>
                  <a:srgbClr val="FFFF00"/>
                </a:solidFill>
              </a:rPr>
            </a:br>
            <a:r>
              <a:rPr lang="en-US" sz="3200" dirty="0">
                <a:solidFill>
                  <a:srgbClr val="FFFF00"/>
                </a:solidFill>
              </a:rPr>
              <a:t>SLE: Meet or exceed NGSS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solidFill>
                  <a:srgbClr val="FF0000"/>
                </a:solidFill>
              </a:rPr>
              <a:t>Algebraic Properties You’ve Been Using All Year: </a:t>
            </a:r>
          </a:p>
          <a:p>
            <a:pPr marL="0" indent="0">
              <a:buNone/>
            </a:pPr>
            <a:r>
              <a:rPr lang="en-US" dirty="0">
                <a:solidFill>
                  <a:srgbClr val="FF6600"/>
                </a:solidFill>
              </a:rPr>
              <a:t>Equality Properties: </a:t>
            </a:r>
          </a:p>
          <a:p>
            <a:pPr marL="0" indent="0">
              <a:buNone/>
            </a:pPr>
            <a:r>
              <a:rPr lang="en-US" dirty="0">
                <a:solidFill>
                  <a:srgbClr val="CCFFCC"/>
                </a:solidFill>
              </a:rPr>
              <a:t>Addition property: </a:t>
            </a:r>
            <a:r>
              <a:rPr lang="en-US" dirty="0"/>
              <a:t>if a=b, then a + c = b + c </a:t>
            </a:r>
          </a:p>
          <a:p>
            <a:pPr marL="0" indent="0">
              <a:buNone/>
            </a:pPr>
            <a:r>
              <a:rPr lang="en-US" dirty="0">
                <a:solidFill>
                  <a:srgbClr val="CCFFCC"/>
                </a:solidFill>
              </a:rPr>
              <a:t>Subtraction property: </a:t>
            </a:r>
            <a:r>
              <a:rPr lang="en-US" dirty="0"/>
              <a:t>if a=b, then a – c = b – c </a:t>
            </a:r>
          </a:p>
          <a:p>
            <a:pPr marL="0" indent="0">
              <a:buNone/>
            </a:pPr>
            <a:r>
              <a:rPr lang="en-US" dirty="0">
                <a:solidFill>
                  <a:srgbClr val="CCFFCC"/>
                </a:solidFill>
              </a:rPr>
              <a:t>Multiplication property: </a:t>
            </a:r>
            <a:r>
              <a:rPr lang="en-US" dirty="0"/>
              <a:t>if a=b, then ac = </a:t>
            </a:r>
            <a:r>
              <a:rPr lang="en-US" dirty="0" err="1"/>
              <a:t>bc</a:t>
            </a:r>
            <a:r>
              <a:rPr lang="en-US" dirty="0"/>
              <a:t> </a:t>
            </a:r>
          </a:p>
          <a:p>
            <a:pPr marL="0" indent="0">
              <a:buNone/>
            </a:pPr>
            <a:r>
              <a:rPr lang="en-US" dirty="0">
                <a:solidFill>
                  <a:srgbClr val="CCFFCC"/>
                </a:solidFill>
              </a:rPr>
              <a:t>Division property: </a:t>
            </a:r>
            <a:r>
              <a:rPr lang="en-US" dirty="0"/>
              <a:t>if a = b, and c ≠ 0, then </a:t>
            </a:r>
          </a:p>
          <a:p>
            <a:pPr marL="0" indent="0">
              <a:buNone/>
            </a:pPr>
            <a:r>
              <a:rPr lang="en-US" dirty="0"/>
              <a:t>                                  a/c = b/c</a:t>
            </a:r>
          </a:p>
          <a:p>
            <a:pPr marL="0" indent="0">
              <a:buNone/>
            </a:pPr>
            <a:r>
              <a:rPr lang="en-US" dirty="0">
                <a:solidFill>
                  <a:srgbClr val="CCFFCC"/>
                </a:solidFill>
              </a:rPr>
              <a:t>Substitution property: </a:t>
            </a:r>
            <a:r>
              <a:rPr lang="en-US" dirty="0"/>
              <a:t>if a=b, then a and b can be used interchangeably in any equation </a:t>
            </a:r>
          </a:p>
        </p:txBody>
      </p:sp>
    </p:spTree>
    <p:extLst>
      <p:ext uri="{BB962C8B-B14F-4D97-AF65-F5344CB8AC3E}">
        <p14:creationId xmlns:p14="http://schemas.microsoft.com/office/powerpoint/2010/main" val="2209896936"/>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solidFill>
                  <a:srgbClr val="FF0000"/>
                </a:solidFill>
              </a:rPr>
              <a:t>More Equality Properties: </a:t>
            </a:r>
          </a:p>
          <a:p>
            <a:pPr marL="0" indent="0">
              <a:buNone/>
            </a:pPr>
            <a:r>
              <a:rPr lang="en-US" dirty="0"/>
              <a:t>Reflexive property: a = a </a:t>
            </a:r>
          </a:p>
          <a:p>
            <a:pPr marL="0" indent="0">
              <a:buNone/>
            </a:pPr>
            <a:r>
              <a:rPr lang="en-US" dirty="0"/>
              <a:t>Symmetric property: if a = b, then b = a </a:t>
            </a:r>
          </a:p>
          <a:p>
            <a:pPr marL="0" indent="0">
              <a:buNone/>
            </a:pPr>
            <a:r>
              <a:rPr lang="en-US" dirty="0"/>
              <a:t>Transitive property: if a = b, and b = c, then </a:t>
            </a:r>
          </a:p>
          <a:p>
            <a:pPr marL="0" indent="0">
              <a:buNone/>
            </a:pPr>
            <a:r>
              <a:rPr lang="en-US" dirty="0"/>
              <a:t>                                    a = c </a:t>
            </a:r>
          </a:p>
          <a:p>
            <a:pPr marL="0" indent="0">
              <a:buNone/>
            </a:pPr>
            <a:r>
              <a:rPr lang="en-US" dirty="0">
                <a:solidFill>
                  <a:srgbClr val="FF0000"/>
                </a:solidFill>
              </a:rPr>
              <a:t>Distributive Property: </a:t>
            </a:r>
            <a:r>
              <a:rPr lang="en-US" dirty="0"/>
              <a:t>a(b + c) = </a:t>
            </a:r>
            <a:r>
              <a:rPr lang="en-US" dirty="0" err="1"/>
              <a:t>ab</a:t>
            </a:r>
            <a:r>
              <a:rPr lang="en-US" dirty="0"/>
              <a:t> + ac </a:t>
            </a:r>
          </a:p>
        </p:txBody>
      </p:sp>
    </p:spTree>
    <p:extLst>
      <p:ext uri="{BB962C8B-B14F-4D97-AF65-F5344CB8AC3E}">
        <p14:creationId xmlns:p14="http://schemas.microsoft.com/office/powerpoint/2010/main" val="784972747"/>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6600"/>
                </a:solidFill>
              </a:rPr>
              <a:t>Writing  an algebraic proof: </a:t>
            </a:r>
          </a:p>
        </p:txBody>
      </p:sp>
      <p:sp>
        <p:nvSpPr>
          <p:cNvPr id="4" name="Content Placeholder 3"/>
          <p:cNvSpPr>
            <a:spLocks noGrp="1"/>
          </p:cNvSpPr>
          <p:nvPr>
            <p:ph sz="half" idx="1"/>
          </p:nvPr>
        </p:nvSpPr>
        <p:spPr/>
        <p:txBody>
          <a:bodyPr/>
          <a:lstStyle/>
          <a:p>
            <a:pPr marL="0" indent="0">
              <a:buNone/>
            </a:pPr>
            <a:r>
              <a:rPr lang="en-US" dirty="0">
                <a:solidFill>
                  <a:srgbClr val="CCFFCC"/>
                </a:solidFill>
              </a:rPr>
              <a:t>Solve: </a:t>
            </a:r>
          </a:p>
          <a:p>
            <a:pPr marL="0" indent="0">
              <a:buNone/>
            </a:pPr>
            <a:endParaRPr lang="en-US" dirty="0"/>
          </a:p>
          <a:p>
            <a:pPr marL="0" indent="0">
              <a:buNone/>
            </a:pPr>
            <a:r>
              <a:rPr lang="en-US" dirty="0"/>
              <a:t>1.) 2(x – 5) = 40 </a:t>
            </a:r>
          </a:p>
          <a:p>
            <a:pPr marL="0" indent="0">
              <a:buNone/>
            </a:pPr>
            <a:r>
              <a:rPr lang="en-US" dirty="0"/>
              <a:t>2.) 2x – 10 = 40 </a:t>
            </a:r>
          </a:p>
          <a:p>
            <a:pPr marL="0" indent="0">
              <a:buNone/>
            </a:pPr>
            <a:r>
              <a:rPr lang="en-US" dirty="0"/>
              <a:t>3.) 2x = 50 </a:t>
            </a:r>
          </a:p>
          <a:p>
            <a:pPr marL="0" indent="0">
              <a:buNone/>
            </a:pPr>
            <a:r>
              <a:rPr lang="en-US" dirty="0"/>
              <a:t>4.) x = 25 </a:t>
            </a:r>
          </a:p>
        </p:txBody>
      </p:sp>
      <p:sp>
        <p:nvSpPr>
          <p:cNvPr id="5" name="Content Placeholder 4"/>
          <p:cNvSpPr>
            <a:spLocks noGrp="1"/>
          </p:cNvSpPr>
          <p:nvPr>
            <p:ph sz="half" idx="2"/>
          </p:nvPr>
        </p:nvSpPr>
        <p:spPr/>
        <p:txBody>
          <a:bodyPr/>
          <a:lstStyle/>
          <a:p>
            <a:pPr marL="0" indent="0">
              <a:buNone/>
            </a:pPr>
            <a:r>
              <a:rPr lang="en-US" dirty="0">
                <a:solidFill>
                  <a:srgbClr val="CCFFCC"/>
                </a:solidFill>
              </a:rPr>
              <a:t>Justification: </a:t>
            </a:r>
          </a:p>
          <a:p>
            <a:endParaRPr lang="en-US" dirty="0"/>
          </a:p>
          <a:p>
            <a:pPr marL="0" indent="0">
              <a:buNone/>
            </a:pPr>
            <a:r>
              <a:rPr lang="en-US" dirty="0"/>
              <a:t>1.) Given </a:t>
            </a:r>
          </a:p>
          <a:p>
            <a:pPr marL="0" indent="0">
              <a:buNone/>
            </a:pPr>
            <a:r>
              <a:rPr lang="en-US" dirty="0"/>
              <a:t>2.) Distributive property</a:t>
            </a:r>
          </a:p>
          <a:p>
            <a:pPr marL="0" indent="0">
              <a:buNone/>
            </a:pPr>
            <a:r>
              <a:rPr lang="en-US" dirty="0"/>
              <a:t>3.) Addition property of equality </a:t>
            </a:r>
          </a:p>
          <a:p>
            <a:pPr marL="0" indent="0">
              <a:buNone/>
            </a:pPr>
            <a:r>
              <a:rPr lang="en-US" dirty="0"/>
              <a:t>4.) Division property of equality </a:t>
            </a:r>
          </a:p>
        </p:txBody>
      </p:sp>
    </p:spTree>
    <p:extLst>
      <p:ext uri="{BB962C8B-B14F-4D97-AF65-F5344CB8AC3E}">
        <p14:creationId xmlns:p14="http://schemas.microsoft.com/office/powerpoint/2010/main" val="2163525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sz="3200" dirty="0">
                <a:solidFill>
                  <a:srgbClr val="FFFF00"/>
                </a:solidFill>
              </a:rPr>
              <a:t>LO: Write, graph parallel and perpendicular linear equations</a:t>
            </a:r>
            <a:br>
              <a:rPr lang="en-US" sz="3200" dirty="0">
                <a:solidFill>
                  <a:srgbClr val="FFFF00"/>
                </a:solidFill>
              </a:rPr>
            </a:br>
            <a:r>
              <a:rPr lang="en-US" sz="3200" dirty="0">
                <a:solidFill>
                  <a:srgbClr val="FFFF00"/>
                </a:solidFill>
              </a:rPr>
              <a:t>SLE: Meet or exceed CCSS</a:t>
            </a:r>
          </a:p>
        </p:txBody>
      </p:sp>
      <p:sp>
        <p:nvSpPr>
          <p:cNvPr id="5" name="Content Placeholder 4"/>
          <p:cNvSpPr>
            <a:spLocks noGrp="1"/>
          </p:cNvSpPr>
          <p:nvPr>
            <p:ph sz="half" idx="1"/>
          </p:nvPr>
        </p:nvSpPr>
        <p:spPr/>
        <p:txBody>
          <a:bodyPr/>
          <a:lstStyle/>
          <a:p>
            <a:pPr marL="0" indent="0">
              <a:buNone/>
            </a:pPr>
            <a:r>
              <a:rPr lang="en-US" dirty="0">
                <a:solidFill>
                  <a:srgbClr val="FF6600"/>
                </a:solidFill>
              </a:rPr>
              <a:t>Parallel vs. Perpendicular Lines: </a:t>
            </a:r>
          </a:p>
          <a:p>
            <a:pPr marL="0" indent="0">
              <a:buNone/>
            </a:pPr>
            <a:endParaRPr lang="en-US" dirty="0"/>
          </a:p>
          <a:p>
            <a:r>
              <a:rPr lang="en-US" dirty="0"/>
              <a:t>Parallel lines never intersect</a:t>
            </a:r>
          </a:p>
          <a:p>
            <a:r>
              <a:rPr lang="en-US" dirty="0"/>
              <a:t>Perpendicular lines intersect each other at a 90</a:t>
            </a:r>
            <a:r>
              <a:rPr lang="en-US" baseline="30000" dirty="0"/>
              <a:t>o</a:t>
            </a:r>
            <a:r>
              <a:rPr lang="en-US" dirty="0"/>
              <a:t> angle. </a:t>
            </a:r>
          </a:p>
        </p:txBody>
      </p:sp>
      <p:pic>
        <p:nvPicPr>
          <p:cNvPr id="7" name="Content Placeholder 6" descr="parallel lines .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51505" b="-51505"/>
          <a:stretch>
            <a:fillRect/>
          </a:stretch>
        </p:blipFill>
        <p:spPr>
          <a:xfrm>
            <a:off x="4648200" y="734165"/>
            <a:ext cx="4038600" cy="4525963"/>
          </a:xfrm>
        </p:spPr>
      </p:pic>
    </p:spTree>
    <p:extLst>
      <p:ext uri="{BB962C8B-B14F-4D97-AF65-F5344CB8AC3E}">
        <p14:creationId xmlns:p14="http://schemas.microsoft.com/office/powerpoint/2010/main" val="3692669976"/>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dirty="0">
                <a:solidFill>
                  <a:srgbClr val="FFFF00"/>
                </a:solidFill>
              </a:rPr>
              <a:t>Homework: </a:t>
            </a:r>
          </a:p>
        </p:txBody>
      </p:sp>
      <p:sp>
        <p:nvSpPr>
          <p:cNvPr id="6" name="Content Placeholder 5"/>
          <p:cNvSpPr>
            <a:spLocks noGrp="1"/>
          </p:cNvSpPr>
          <p:nvPr>
            <p:ph idx="1"/>
          </p:nvPr>
        </p:nvSpPr>
        <p:spPr/>
        <p:txBody>
          <a:bodyPr/>
          <a:lstStyle/>
          <a:p>
            <a:pPr marL="0" indent="0">
              <a:buNone/>
            </a:pPr>
            <a:r>
              <a:rPr lang="en-US" dirty="0">
                <a:solidFill>
                  <a:srgbClr val="FF6600"/>
                </a:solidFill>
              </a:rPr>
              <a:t>LO: Write algebraic proofs </a:t>
            </a:r>
          </a:p>
          <a:p>
            <a:pPr marL="0" indent="0">
              <a:buNone/>
            </a:pPr>
            <a:r>
              <a:rPr lang="en-US" dirty="0">
                <a:solidFill>
                  <a:srgbClr val="FF6600"/>
                </a:solidFill>
              </a:rPr>
              <a:t>SLE: Meet or exceed CCSS</a:t>
            </a:r>
          </a:p>
          <a:p>
            <a:pPr marL="0" indent="0">
              <a:buNone/>
            </a:pPr>
            <a:endParaRPr lang="en-US" dirty="0"/>
          </a:p>
          <a:p>
            <a:pPr marL="0" indent="0">
              <a:buNone/>
            </a:pPr>
            <a:r>
              <a:rPr lang="en-US" dirty="0"/>
              <a:t>p. 100-101, #4, 6-20 even </a:t>
            </a:r>
          </a:p>
        </p:txBody>
      </p:sp>
    </p:spTree>
    <p:extLst>
      <p:ext uri="{BB962C8B-B14F-4D97-AF65-F5344CB8AC3E}">
        <p14:creationId xmlns:p14="http://schemas.microsoft.com/office/powerpoint/2010/main" val="3305223839"/>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1.) A line segment on a coordinate plane has endpoints at (2,3) and (5,7). What is the midpoint of this line segment? </a:t>
            </a:r>
          </a:p>
          <a:p>
            <a:pPr marL="0" indent="0">
              <a:buNone/>
            </a:pPr>
            <a:r>
              <a:rPr lang="en-US" dirty="0"/>
              <a:t>2.) You go to Red Mill Burgers. You spend $8.50  on food. Sales tax is 10.1% in Seattle. How much is your total bill? </a:t>
            </a:r>
          </a:p>
          <a:p>
            <a:pPr marL="0" indent="0">
              <a:buNone/>
            </a:pPr>
            <a:r>
              <a:rPr lang="en-US" dirty="0"/>
              <a:t>3.) solve: √2x + 4 = x + 2 </a:t>
            </a:r>
          </a:p>
        </p:txBody>
      </p:sp>
    </p:spTree>
    <p:extLst>
      <p:ext uri="{BB962C8B-B14F-4D97-AF65-F5344CB8AC3E}">
        <p14:creationId xmlns:p14="http://schemas.microsoft.com/office/powerpoint/2010/main" val="3579405567"/>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Good morning: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1.) Solve and prove: </a:t>
            </a:r>
          </a:p>
          <a:p>
            <a:pPr marL="0" indent="0">
              <a:buNone/>
            </a:pPr>
            <a:r>
              <a:rPr lang="en-US" dirty="0"/>
              <a:t>3(3x – 8) + 4 = 2x + 6 </a:t>
            </a:r>
          </a:p>
          <a:p>
            <a:pPr marL="0" indent="0">
              <a:buNone/>
            </a:pPr>
            <a:endParaRPr lang="en-US" dirty="0"/>
          </a:p>
          <a:p>
            <a:pPr marL="0" indent="0">
              <a:buNone/>
            </a:pPr>
            <a:r>
              <a:rPr lang="en-US" dirty="0"/>
              <a:t>2.) The earth has a diameter of 12900 km. How many km long is the entire equator? </a:t>
            </a:r>
          </a:p>
          <a:p>
            <a:pPr marL="0" indent="0">
              <a:buNone/>
            </a:pPr>
            <a:endParaRPr lang="en-US" dirty="0"/>
          </a:p>
          <a:p>
            <a:pPr marL="0" indent="0">
              <a:buNone/>
            </a:pPr>
            <a:r>
              <a:rPr lang="en-US" dirty="0"/>
              <a:t>3.) A circular pond has a 1m wide path surrounding it. If the area of the pond is 900m</a:t>
            </a:r>
            <a:r>
              <a:rPr lang="en-US" baseline="30000" dirty="0"/>
              <a:t>2</a:t>
            </a:r>
            <a:r>
              <a:rPr lang="en-US" dirty="0"/>
              <a:t>, what is the length of the path at its outer edge? </a:t>
            </a:r>
          </a:p>
        </p:txBody>
      </p:sp>
    </p:spTree>
    <p:extLst>
      <p:ext uri="{BB962C8B-B14F-4D97-AF65-F5344CB8AC3E}">
        <p14:creationId xmlns:p14="http://schemas.microsoft.com/office/powerpoint/2010/main" val="4238803235"/>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77500" lnSpcReduction="20000"/>
          </a:bodyPr>
          <a:lstStyle/>
          <a:p>
            <a:pPr marL="514350" indent="-514350">
              <a:buAutoNum type="arabicPeriod"/>
            </a:pPr>
            <a:r>
              <a:rPr lang="en-US" dirty="0"/>
              <a:t>Write the equation of a line, in slope-intercept form, of a line that is parallel to </a:t>
            </a:r>
          </a:p>
          <a:p>
            <a:pPr marL="0" indent="0">
              <a:buNone/>
            </a:pPr>
            <a:r>
              <a:rPr lang="en-US" dirty="0"/>
              <a:t>y = 2x + 3 and passes through (7, 9). </a:t>
            </a:r>
          </a:p>
          <a:p>
            <a:pPr marL="0" indent="0">
              <a:buNone/>
            </a:pPr>
            <a:endParaRPr lang="en-US" dirty="0"/>
          </a:p>
          <a:p>
            <a:pPr marL="0" indent="0">
              <a:buNone/>
            </a:pPr>
            <a:r>
              <a:rPr lang="en-US" dirty="0"/>
              <a:t>2. Write the equation of a line, in slope-intercept form, of a line that is perpendicular to </a:t>
            </a:r>
          </a:p>
          <a:p>
            <a:pPr marL="0" indent="0">
              <a:buNone/>
            </a:pPr>
            <a:r>
              <a:rPr lang="en-US" dirty="0"/>
              <a:t>y = 0.5x – 4 and passes through the origin. </a:t>
            </a:r>
          </a:p>
          <a:p>
            <a:pPr marL="0" indent="0">
              <a:buNone/>
            </a:pPr>
            <a:endParaRPr lang="en-US" dirty="0"/>
          </a:p>
          <a:p>
            <a:pPr marL="0" indent="0">
              <a:buNone/>
            </a:pPr>
            <a:r>
              <a:rPr lang="en-US" dirty="0"/>
              <a:t>3. You shoot an arrow at a round target with a diameter of 150 cm. The bulls-eye of the target has a diameter of 10cm. Assuming you hit the target at all, what is the probability that you will hit the bulls-eye? </a:t>
            </a:r>
          </a:p>
        </p:txBody>
      </p:sp>
    </p:spTree>
    <p:extLst>
      <p:ext uri="{BB962C8B-B14F-4D97-AF65-F5344CB8AC3E}">
        <p14:creationId xmlns:p14="http://schemas.microsoft.com/office/powerpoint/2010/main" val="3174377183"/>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Good morning: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1.) Right triangle ABC has leg lengths of 3 and 4 and a hypotenuse length 5. Find the measures of interior angles A and C (B is 90</a:t>
            </a:r>
            <a:r>
              <a:rPr lang="en-US" baseline="30000" dirty="0"/>
              <a:t>o</a:t>
            </a:r>
            <a:r>
              <a:rPr lang="en-US" dirty="0"/>
              <a:t>). </a:t>
            </a:r>
          </a:p>
          <a:p>
            <a:pPr marL="0" indent="0">
              <a:buNone/>
            </a:pPr>
            <a:endParaRPr lang="en-US" dirty="0"/>
          </a:p>
          <a:p>
            <a:pPr marL="0" indent="0">
              <a:buNone/>
            </a:pPr>
            <a:r>
              <a:rPr lang="en-US" dirty="0"/>
              <a:t>2.) You leave your house, and walk north for 3 km. Then you turn left, and walk another 12 km. How far away from your house are you? </a:t>
            </a:r>
          </a:p>
          <a:p>
            <a:pPr marL="0" indent="0">
              <a:buNone/>
            </a:pPr>
            <a:endParaRPr lang="en-US" dirty="0"/>
          </a:p>
          <a:p>
            <a:pPr marL="0" indent="0">
              <a:buNone/>
            </a:pPr>
            <a:r>
              <a:rPr lang="en-US" dirty="0"/>
              <a:t>3. Two cyclists start at the same corner and ride in opposite directions. One cyclist rides twice as fast as the other. In 3 hours, they are 81 miles apart. Find the rate of each cyclist.</a:t>
            </a:r>
          </a:p>
        </p:txBody>
      </p:sp>
    </p:spTree>
    <p:extLst>
      <p:ext uri="{BB962C8B-B14F-4D97-AF65-F5344CB8AC3E}">
        <p14:creationId xmlns:p14="http://schemas.microsoft.com/office/powerpoint/2010/main" val="1038561710"/>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008000"/>
                </a:solidFill>
              </a:rPr>
              <a:t>Good Morning: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1.) You take your family out for brunch on Mother’s Day. The bill for a family of four is $132.56. In addition, you need to pay a sales tax of 10.1% and a tip of 15%. What is your total bill? </a:t>
            </a:r>
          </a:p>
          <a:p>
            <a:pPr marL="0" indent="0">
              <a:buNone/>
            </a:pPr>
            <a:r>
              <a:rPr lang="en-US" dirty="0"/>
              <a:t>2.) Solve: 12 &gt; 3x – 4 &gt; -24 </a:t>
            </a:r>
          </a:p>
          <a:p>
            <a:pPr marL="0" indent="0">
              <a:buNone/>
            </a:pPr>
            <a:endParaRPr lang="en-US" dirty="0"/>
          </a:p>
          <a:p>
            <a:pPr marL="0" indent="0">
              <a:buNone/>
            </a:pPr>
            <a:r>
              <a:rPr lang="en-US" dirty="0"/>
              <a:t>3.) The Washington Monument is 169.3m high. From where you’re standing, the angle of elevation to the tip of the monument is 25</a:t>
            </a:r>
            <a:r>
              <a:rPr lang="en-US" baseline="30000" dirty="0"/>
              <a:t>o</a:t>
            </a:r>
            <a:r>
              <a:rPr lang="en-US" dirty="0"/>
              <a:t>. How far away are you from the Washington Monument? </a:t>
            </a:r>
          </a:p>
        </p:txBody>
      </p:sp>
    </p:spTree>
    <p:extLst>
      <p:ext uri="{BB962C8B-B14F-4D97-AF65-F5344CB8AC3E}">
        <p14:creationId xmlns:p14="http://schemas.microsoft.com/office/powerpoint/2010/main" val="2327370856"/>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3366FF"/>
                </a:solidFill>
              </a:rPr>
              <a:t>Good morning: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1.) A snail crawls 15cm in 5 minutes. What is the snail’s speed in km/h? </a:t>
            </a:r>
          </a:p>
          <a:p>
            <a:pPr marL="0" indent="0">
              <a:buNone/>
            </a:pPr>
            <a:endParaRPr lang="en-US" dirty="0"/>
          </a:p>
          <a:p>
            <a:pPr marL="0" indent="0">
              <a:buNone/>
            </a:pPr>
            <a:r>
              <a:rPr lang="en-US" dirty="0"/>
              <a:t>2.) You throw a ball in the air with an upward velocity of 20m/s. How long will the ball remain  in the air? </a:t>
            </a:r>
          </a:p>
          <a:p>
            <a:pPr marL="0" indent="0">
              <a:buNone/>
            </a:pPr>
            <a:endParaRPr lang="en-US" dirty="0"/>
          </a:p>
          <a:p>
            <a:pPr marL="0" indent="0">
              <a:buNone/>
            </a:pPr>
            <a:r>
              <a:rPr lang="en-US" dirty="0"/>
              <a:t>3.) A map has a scale of 2cm:10km. If a trailhead on the map is 14cm away from your location on the map, how far away is the trailhead in real life? </a:t>
            </a:r>
          </a:p>
        </p:txBody>
      </p:sp>
    </p:spTree>
    <p:extLst>
      <p:ext uri="{BB962C8B-B14F-4D97-AF65-F5344CB8AC3E}">
        <p14:creationId xmlns:p14="http://schemas.microsoft.com/office/powerpoint/2010/main" val="2557532170"/>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3366FF"/>
                </a:solidFill>
              </a:rPr>
              <a:t>Good morning: </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a:t>1.) Suppose two sisters live 240 miles apart. One sister has three young children who are planning to visit their aunt for a week. To prevent driving so far, the sisters agree to leave at the same time, drive toward each other, and meet somewhere along the route. The sister with the three children tends to drive carefully and obey the speed limit. Her average rate of speed is 70 mph. The other sister drives too fast, and her average rate of speed is 80 mph. How long will it take the two sisters to meet each other to transfer the children?</a:t>
            </a:r>
          </a:p>
          <a:p>
            <a:pPr marL="0" indent="0">
              <a:buNone/>
            </a:pPr>
            <a:r>
              <a:rPr lang="en-US" dirty="0"/>
              <a:t>2.) Two friends leave a hotel at the same time traveling in opposite directions. They travel for four hours and are then 480 miles apart. If Susan travels 10 miles per hour faster than Joan, find the average rate of speed for each person.</a:t>
            </a:r>
          </a:p>
          <a:p>
            <a:pPr marL="0" indent="0">
              <a:buNone/>
            </a:pPr>
            <a:r>
              <a:rPr lang="en-US" dirty="0"/>
              <a:t>3.) A runner decides to run out in the country. He begins to run at an average rate of 9 miles per hour. He runs a certain distance and then turns around and returns along the same route at an average rate of 6 miles per hour. If the round trip took 2 and a half hours, how far did the runner travel before turning around?</a:t>
            </a:r>
          </a:p>
          <a:p>
            <a:pPr marL="0" indent="0">
              <a:buNone/>
            </a:pPr>
            <a:r>
              <a:rPr lang="en-US" dirty="0"/>
              <a:t>4.) 	James leaves his home town traveling 70 miles per hour. At the same time Paul leaves home traveling 75 miles per hour. The two live 580 miles apart and are traveling to meet each other for a lunch meeting at noon. What time did they leave their homes?</a:t>
            </a:r>
          </a:p>
        </p:txBody>
      </p:sp>
    </p:spTree>
    <p:extLst>
      <p:ext uri="{BB962C8B-B14F-4D97-AF65-F5344CB8AC3E}">
        <p14:creationId xmlns:p14="http://schemas.microsoft.com/office/powerpoint/2010/main" val="3234244822"/>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0000FF"/>
                </a:solidFill>
              </a:rPr>
              <a:t>Good morning: </a:t>
            </a:r>
          </a:p>
        </p:txBody>
      </p:sp>
      <p:sp>
        <p:nvSpPr>
          <p:cNvPr id="3" name="Content Placeholder 2"/>
          <p:cNvSpPr>
            <a:spLocks noGrp="1"/>
          </p:cNvSpPr>
          <p:nvPr>
            <p:ph idx="1"/>
          </p:nvPr>
        </p:nvSpPr>
        <p:spPr/>
        <p:txBody>
          <a:bodyPr>
            <a:normAutofit fontScale="92500"/>
          </a:bodyPr>
          <a:lstStyle/>
          <a:p>
            <a:pPr marL="0" indent="0">
              <a:buNone/>
            </a:pPr>
            <a:r>
              <a:rPr lang="en-US" dirty="0"/>
              <a:t>1.) Find the equation of a line, in slope-intercept form, that </a:t>
            </a:r>
            <a:r>
              <a:rPr lang="en-US" dirty="0" err="1"/>
              <a:t>passses</a:t>
            </a:r>
            <a:r>
              <a:rPr lang="en-US" dirty="0"/>
              <a:t> through (1,4) and (-2,8). </a:t>
            </a:r>
          </a:p>
          <a:p>
            <a:pPr marL="0" indent="0">
              <a:buNone/>
            </a:pPr>
            <a:r>
              <a:rPr lang="en-US" dirty="0"/>
              <a:t>2.) Write (y – 3) = 2(x + 2) in slope-intercept form. </a:t>
            </a:r>
          </a:p>
          <a:p>
            <a:pPr marL="0" indent="0">
              <a:buNone/>
            </a:pPr>
            <a:r>
              <a:rPr lang="en-US" dirty="0"/>
              <a:t>3.) Write the equation of a line that is parallel to y = x – 7 and passes through (2,5). (In slope-intercept form) </a:t>
            </a:r>
          </a:p>
          <a:p>
            <a:pPr marL="0" indent="0">
              <a:buNone/>
            </a:pPr>
            <a:r>
              <a:rPr lang="en-US" dirty="0"/>
              <a:t>4. Write the equation of a line that is perpendicular to y = -2x + 4 and passes through (1,-3</a:t>
            </a:r>
            <a:r>
              <a:rPr lang="en-US"/>
              <a:t>) (In </a:t>
            </a:r>
            <a:r>
              <a:rPr lang="en-US" dirty="0"/>
              <a:t>point-</a:t>
            </a:r>
            <a:r>
              <a:rPr lang="en-US"/>
              <a:t>slope form) </a:t>
            </a:r>
            <a:endParaRPr lang="en-US" dirty="0"/>
          </a:p>
          <a:p>
            <a:pPr marL="0" indent="0">
              <a:buNone/>
            </a:pPr>
            <a:endParaRPr lang="en-US" dirty="0"/>
          </a:p>
        </p:txBody>
      </p:sp>
    </p:spTree>
    <p:extLst>
      <p:ext uri="{BB962C8B-B14F-4D97-AF65-F5344CB8AC3E}">
        <p14:creationId xmlns:p14="http://schemas.microsoft.com/office/powerpoint/2010/main" val="3980552543"/>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1.) A Honda dealership sells motorcycles and cars. There are a total of 200 vehicles on the lot. The cleaning staff cleaned all of the wheels  on all the vehicles, which totaled 698 wheels. How many motorcycles are there? </a:t>
            </a:r>
          </a:p>
          <a:p>
            <a:pPr marL="0" indent="0">
              <a:buNone/>
            </a:pPr>
            <a:r>
              <a:rPr lang="en-US" dirty="0"/>
              <a:t>2.) Jack has a collection of nickels and quarters. He has a total of 50 coins worth $10.30. How many of each coin does he have? </a:t>
            </a:r>
          </a:p>
          <a:p>
            <a:pPr marL="0" indent="0">
              <a:buNone/>
            </a:pPr>
            <a:r>
              <a:rPr lang="en-US" dirty="0"/>
              <a:t>3.) For dinner, Randy had 10 chicken pucks and a medium order of fries, which had 840 calories. Jack had 6 chicken pucks and two medium orders of fries, with 1036 calories. How many calories are in each item? </a:t>
            </a:r>
          </a:p>
        </p:txBody>
      </p:sp>
    </p:spTree>
    <p:extLst>
      <p:ext uri="{BB962C8B-B14F-4D97-AF65-F5344CB8AC3E}">
        <p14:creationId xmlns:p14="http://schemas.microsoft.com/office/powerpoint/2010/main" val="29612981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Slope of Parallel &amp; Perpendicular Lines: </a:t>
            </a:r>
          </a:p>
        </p:txBody>
      </p:sp>
      <p:sp>
        <p:nvSpPr>
          <p:cNvPr id="3" name="Content Placeholder 2"/>
          <p:cNvSpPr>
            <a:spLocks noGrp="1"/>
          </p:cNvSpPr>
          <p:nvPr>
            <p:ph sz="half" idx="1"/>
          </p:nvPr>
        </p:nvSpPr>
        <p:spPr/>
        <p:txBody>
          <a:bodyPr>
            <a:normAutofit fontScale="92500" lnSpcReduction="20000"/>
          </a:bodyPr>
          <a:lstStyle/>
          <a:p>
            <a:r>
              <a:rPr lang="en-US" dirty="0"/>
              <a:t>Parallel lines always have the same slope: </a:t>
            </a:r>
          </a:p>
          <a:p>
            <a:pPr marL="0" indent="0">
              <a:buNone/>
            </a:pPr>
            <a:r>
              <a:rPr lang="en-US" dirty="0"/>
              <a:t>y = 2x + 3 and y = 2x – 7 are parallel because for each, m= 2. </a:t>
            </a:r>
          </a:p>
          <a:p>
            <a:pPr marL="0" indent="0">
              <a:buNone/>
            </a:pPr>
            <a:endParaRPr lang="en-US" dirty="0"/>
          </a:p>
          <a:p>
            <a:pPr marL="0" indent="0">
              <a:buNone/>
            </a:pPr>
            <a:r>
              <a:rPr lang="en-US" dirty="0"/>
              <a:t>Perpendicular lines have slopes that are the opposite inverse of each other: </a:t>
            </a:r>
          </a:p>
          <a:p>
            <a:pPr marL="0" indent="0">
              <a:buNone/>
            </a:pPr>
            <a:r>
              <a:rPr lang="en-US" dirty="0"/>
              <a:t>y = 2x + 2 and y = -1/2x + 3 are perpendicular because </a:t>
            </a:r>
          </a:p>
          <a:p>
            <a:pPr marL="0" indent="0">
              <a:buNone/>
            </a:pPr>
            <a:r>
              <a:rPr lang="en-US" dirty="0"/>
              <a:t>2 * -1/2 = -1 </a:t>
            </a:r>
          </a:p>
        </p:txBody>
      </p:sp>
      <p:pic>
        <p:nvPicPr>
          <p:cNvPr id="5" name="Content Placeholder 4" descr="Coordplane.pn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24712" b="-24712"/>
          <a:stretch>
            <a:fillRect/>
          </a:stretch>
        </p:blipFill>
        <p:spPr/>
      </p:pic>
    </p:spTree>
    <p:extLst>
      <p:ext uri="{BB962C8B-B14F-4D97-AF65-F5344CB8AC3E}">
        <p14:creationId xmlns:p14="http://schemas.microsoft.com/office/powerpoint/2010/main" val="2264833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dirty="0">
                <a:solidFill>
                  <a:srgbClr val="FF6600"/>
                </a:solidFill>
              </a:rPr>
              <a:t>Writing equations of parallel lines: </a:t>
            </a:r>
          </a:p>
        </p:txBody>
      </p:sp>
      <p:sp>
        <p:nvSpPr>
          <p:cNvPr id="6" name="Content Placeholder 5"/>
          <p:cNvSpPr>
            <a:spLocks noGrp="1"/>
          </p:cNvSpPr>
          <p:nvPr>
            <p:ph sz="half" idx="1"/>
          </p:nvPr>
        </p:nvSpPr>
        <p:spPr/>
        <p:txBody>
          <a:bodyPr>
            <a:normAutofit fontScale="92500" lnSpcReduction="20000"/>
          </a:bodyPr>
          <a:lstStyle/>
          <a:p>
            <a:pPr marL="0" indent="0">
              <a:buNone/>
            </a:pPr>
            <a:r>
              <a:rPr lang="en-US" dirty="0">
                <a:solidFill>
                  <a:srgbClr val="CCFFCC"/>
                </a:solidFill>
              </a:rPr>
              <a:t>Write a line parallel to </a:t>
            </a:r>
          </a:p>
          <a:p>
            <a:pPr marL="0" indent="0">
              <a:buNone/>
            </a:pPr>
            <a:r>
              <a:rPr lang="en-US" dirty="0">
                <a:solidFill>
                  <a:srgbClr val="CCFFCC"/>
                </a:solidFill>
              </a:rPr>
              <a:t>y = 2x + 1 that passes through (4, 5): </a:t>
            </a:r>
          </a:p>
          <a:p>
            <a:r>
              <a:rPr lang="en-US" dirty="0"/>
              <a:t>Find the slope: m = 2 </a:t>
            </a:r>
          </a:p>
          <a:p>
            <a:r>
              <a:rPr lang="en-US" dirty="0"/>
              <a:t>Find the y intercept of the line that passes through the given point: </a:t>
            </a:r>
          </a:p>
          <a:p>
            <a:pPr marL="0" indent="0">
              <a:buNone/>
            </a:pPr>
            <a:r>
              <a:rPr lang="en-US" dirty="0"/>
              <a:t>y = mx + B </a:t>
            </a:r>
            <a:r>
              <a:rPr lang="en-US" dirty="0">
                <a:sym typeface="Wingdings"/>
              </a:rPr>
              <a:t> 5= 2(4) + b 5 = 8 + b  - 3 = b; the y intercept is -3. </a:t>
            </a:r>
          </a:p>
          <a:p>
            <a:r>
              <a:rPr lang="en-US" dirty="0">
                <a:sym typeface="Wingdings"/>
              </a:rPr>
              <a:t>Write the new equation: y = 2x – 3 </a:t>
            </a:r>
            <a:endParaRPr lang="en-US" dirty="0"/>
          </a:p>
        </p:txBody>
      </p:sp>
      <p:pic>
        <p:nvPicPr>
          <p:cNvPr id="8" name="Content Placeholder 7" descr="Coordplane.pn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24712" b="-24712"/>
          <a:stretch>
            <a:fillRect/>
          </a:stretch>
        </p:blipFill>
        <p:spPr/>
      </p:pic>
    </p:spTree>
    <p:extLst>
      <p:ext uri="{BB962C8B-B14F-4D97-AF65-F5344CB8AC3E}">
        <p14:creationId xmlns:p14="http://schemas.microsoft.com/office/powerpoint/2010/main" val="1463315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Writing equations of perpendicular lines: </a:t>
            </a:r>
          </a:p>
        </p:txBody>
      </p:sp>
      <p:sp>
        <p:nvSpPr>
          <p:cNvPr id="3" name="Content Placeholder 2"/>
          <p:cNvSpPr>
            <a:spLocks noGrp="1"/>
          </p:cNvSpPr>
          <p:nvPr>
            <p:ph sz="half" idx="1"/>
          </p:nvPr>
        </p:nvSpPr>
        <p:spPr/>
        <p:txBody>
          <a:bodyPr>
            <a:normAutofit fontScale="77500" lnSpcReduction="20000"/>
          </a:bodyPr>
          <a:lstStyle/>
          <a:p>
            <a:pPr marL="0" indent="0">
              <a:buNone/>
            </a:pPr>
            <a:r>
              <a:rPr lang="en-US" dirty="0">
                <a:solidFill>
                  <a:srgbClr val="CCFFCC"/>
                </a:solidFill>
              </a:rPr>
              <a:t>Write an equation of a line that is perpendicular to y = x + 3 that passes through (4, 3). </a:t>
            </a:r>
          </a:p>
          <a:p>
            <a:r>
              <a:rPr lang="en-US" dirty="0"/>
              <a:t>Find the slope of the perpendicular line: </a:t>
            </a:r>
          </a:p>
          <a:p>
            <a:pPr marL="0" indent="0">
              <a:buNone/>
            </a:pPr>
            <a:r>
              <a:rPr lang="en-US" dirty="0"/>
              <a:t> m = -1</a:t>
            </a:r>
          </a:p>
          <a:p>
            <a:r>
              <a:rPr lang="en-US" dirty="0"/>
              <a:t>Find the y intercept of the new line: </a:t>
            </a:r>
          </a:p>
          <a:p>
            <a:pPr marL="0" indent="0">
              <a:buNone/>
            </a:pPr>
            <a:r>
              <a:rPr lang="en-US" dirty="0"/>
              <a:t>y = mx + b </a:t>
            </a:r>
            <a:r>
              <a:rPr lang="en-US" dirty="0">
                <a:sym typeface="Wingdings"/>
              </a:rPr>
              <a:t> 3 = -1(4) + b </a:t>
            </a:r>
          </a:p>
          <a:p>
            <a:pPr marL="0" indent="0">
              <a:buNone/>
            </a:pPr>
            <a:r>
              <a:rPr lang="en-US" dirty="0">
                <a:sym typeface="Wingdings"/>
              </a:rPr>
              <a:t>3 = 2 + b  b = 1. The y intercept is 1. </a:t>
            </a:r>
          </a:p>
          <a:p>
            <a:r>
              <a:rPr lang="en-US" dirty="0">
                <a:sym typeface="Wingdings"/>
              </a:rPr>
              <a:t>Write the equation of the new line: </a:t>
            </a:r>
          </a:p>
          <a:p>
            <a:pPr marL="0" indent="0">
              <a:buNone/>
            </a:pPr>
            <a:r>
              <a:rPr lang="en-US" dirty="0">
                <a:sym typeface="Wingdings"/>
              </a:rPr>
              <a:t> y = -1/2x + 1 </a:t>
            </a:r>
            <a:endParaRPr lang="en-US" dirty="0"/>
          </a:p>
        </p:txBody>
      </p:sp>
      <p:pic>
        <p:nvPicPr>
          <p:cNvPr id="5" name="Content Placeholder 4" descr="Coordplane.pn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24712" b="-24712"/>
          <a:stretch>
            <a:fillRect/>
          </a:stretch>
        </p:blipFill>
        <p:spPr/>
      </p:pic>
    </p:spTree>
    <p:extLst>
      <p:ext uri="{BB962C8B-B14F-4D97-AF65-F5344CB8AC3E}">
        <p14:creationId xmlns:p14="http://schemas.microsoft.com/office/powerpoint/2010/main" val="1723007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a:solidFill>
                  <a:srgbClr val="FF6600"/>
                </a:solidFill>
              </a:rPr>
              <a:t>Practice Problems: </a:t>
            </a:r>
            <a:br>
              <a:rPr lang="en-US" dirty="0"/>
            </a:br>
            <a:endParaRPr lang="en-US" dirty="0"/>
          </a:p>
        </p:txBody>
      </p:sp>
      <p:sp>
        <p:nvSpPr>
          <p:cNvPr id="3" name="Content Placeholder 2"/>
          <p:cNvSpPr>
            <a:spLocks noGrp="1"/>
          </p:cNvSpPr>
          <p:nvPr>
            <p:ph idx="1"/>
          </p:nvPr>
        </p:nvSpPr>
        <p:spPr>
          <a:xfrm>
            <a:off x="622868" y="1600200"/>
            <a:ext cx="8229600" cy="4525963"/>
          </a:xfrm>
        </p:spPr>
        <p:txBody>
          <a:bodyPr>
            <a:normAutofit fontScale="85000" lnSpcReduction="10000"/>
          </a:bodyPr>
          <a:lstStyle/>
          <a:p>
            <a:pPr marL="0" indent="0">
              <a:buNone/>
            </a:pPr>
            <a:r>
              <a:rPr lang="en-US" dirty="0"/>
              <a:t>1.) 4 – 3|m + 2| &gt; -14 </a:t>
            </a:r>
          </a:p>
          <a:p>
            <a:pPr marL="0" indent="0">
              <a:buNone/>
            </a:pPr>
            <a:endParaRPr lang="en-US" dirty="0"/>
          </a:p>
          <a:p>
            <a:pPr marL="0" indent="0">
              <a:buNone/>
            </a:pPr>
            <a:r>
              <a:rPr lang="en-US" dirty="0"/>
              <a:t>2.) |x| + ½  = 3 ½ </a:t>
            </a:r>
          </a:p>
          <a:p>
            <a:pPr marL="0" indent="0">
              <a:buNone/>
            </a:pPr>
            <a:endParaRPr lang="en-US" dirty="0"/>
          </a:p>
          <a:p>
            <a:pPr marL="0" indent="0">
              <a:buNone/>
            </a:pPr>
            <a:r>
              <a:rPr lang="en-US" dirty="0"/>
              <a:t>3.) |4x – 5| = 2x + 1 </a:t>
            </a:r>
          </a:p>
          <a:p>
            <a:pPr marL="0" indent="0">
              <a:buNone/>
            </a:pPr>
            <a:endParaRPr lang="en-US" dirty="0"/>
          </a:p>
          <a:p>
            <a:pPr marL="0" indent="0">
              <a:buNone/>
            </a:pPr>
            <a:r>
              <a:rPr lang="en-US" dirty="0"/>
              <a:t>4.) A pasta company makes 400g boxes of microwave pasta. The allowable error when filling the boxes at the factory is </a:t>
            </a:r>
            <a:r>
              <a:rPr lang="en-US" u="sng" dirty="0"/>
              <a:t>+</a:t>
            </a:r>
            <a:r>
              <a:rPr lang="en-US" dirty="0"/>
              <a:t> 0.5g. Write an absolute value inequality that represents this situation.  Then solve it. </a:t>
            </a:r>
          </a:p>
        </p:txBody>
      </p:sp>
    </p:spTree>
    <p:extLst>
      <p:ext uri="{BB962C8B-B14F-4D97-AF65-F5344CB8AC3E}">
        <p14:creationId xmlns:p14="http://schemas.microsoft.com/office/powerpoint/2010/main" val="1869901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dirty="0">
                <a:solidFill>
                  <a:srgbClr val="FF6600"/>
                </a:solidFill>
              </a:rPr>
              <a:t>Practice Problems:</a:t>
            </a:r>
          </a:p>
        </p:txBody>
      </p:sp>
      <p:sp>
        <p:nvSpPr>
          <p:cNvPr id="6" name="Content Placeholder 5"/>
          <p:cNvSpPr>
            <a:spLocks noGrp="1"/>
          </p:cNvSpPr>
          <p:nvPr>
            <p:ph idx="1"/>
          </p:nvPr>
        </p:nvSpPr>
        <p:spPr/>
        <p:txBody>
          <a:bodyPr>
            <a:normAutofit fontScale="92500" lnSpcReduction="10000"/>
          </a:bodyPr>
          <a:lstStyle/>
          <a:p>
            <a:pPr marL="514350" indent="-514350">
              <a:buFont typeface="+mj-lt"/>
              <a:buAutoNum type="arabicPeriod"/>
            </a:pPr>
            <a:r>
              <a:rPr lang="en-US" dirty="0"/>
              <a:t>Find the slope of a line perpendicular to </a:t>
            </a:r>
          </a:p>
          <a:p>
            <a:pPr marL="0" indent="0">
              <a:buNone/>
            </a:pPr>
            <a:r>
              <a:rPr lang="en-US" dirty="0"/>
              <a:t> y = -3x + 4 </a:t>
            </a:r>
          </a:p>
          <a:p>
            <a:pPr marL="514350" indent="-514350">
              <a:buAutoNum type="arabicPeriod" startAt="2"/>
            </a:pPr>
            <a:r>
              <a:rPr lang="en-US" dirty="0"/>
              <a:t>Write the equation of a line that is parallel to y = 2x + 3 and passes through (1, 4) </a:t>
            </a:r>
          </a:p>
          <a:p>
            <a:pPr marL="514350" indent="-514350">
              <a:buAutoNum type="arabicPeriod" startAt="2"/>
            </a:pPr>
            <a:r>
              <a:rPr lang="en-US" dirty="0"/>
              <a:t>Write the equation of a line that is perpendicular to y = x + 2 that passes through (4,6) </a:t>
            </a:r>
          </a:p>
          <a:p>
            <a:pPr marL="514350" indent="-514350">
              <a:buAutoNum type="arabicPeriod" startAt="2"/>
            </a:pPr>
            <a:r>
              <a:rPr lang="en-US" dirty="0"/>
              <a:t>Find the equation for a line that is perpendicular to x = 2 and passes through (3,4) </a:t>
            </a:r>
          </a:p>
        </p:txBody>
      </p:sp>
    </p:spTree>
    <p:extLst>
      <p:ext uri="{BB962C8B-B14F-4D97-AF65-F5344CB8AC3E}">
        <p14:creationId xmlns:p14="http://schemas.microsoft.com/office/powerpoint/2010/main" val="510019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dirty="0">
                <a:solidFill>
                  <a:srgbClr val="FFFF00"/>
                </a:solidFill>
              </a:rPr>
              <a:t>LO: Write equations of parallel and perpendicular equations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a:xfrm>
            <a:off x="457200" y="1600200"/>
            <a:ext cx="8229600" cy="4525963"/>
          </a:xfrm>
        </p:spPr>
        <p:txBody>
          <a:bodyPr/>
          <a:lstStyle/>
          <a:p>
            <a:pPr marL="0" indent="0">
              <a:buNone/>
            </a:pPr>
            <a:r>
              <a:rPr lang="en-US" dirty="0">
                <a:solidFill>
                  <a:srgbClr val="FF6600"/>
                </a:solidFill>
              </a:rPr>
              <a:t>Homework: </a:t>
            </a:r>
          </a:p>
          <a:p>
            <a:pPr marL="0" indent="0">
              <a:buNone/>
            </a:pPr>
            <a:endParaRPr lang="en-US" dirty="0"/>
          </a:p>
          <a:p>
            <a:pPr marL="0" indent="0">
              <a:buNone/>
            </a:pPr>
            <a:r>
              <a:rPr lang="en-US" dirty="0"/>
              <a:t>p. 346 #2-46 even </a:t>
            </a:r>
          </a:p>
          <a:p>
            <a:pPr marL="0" indent="0">
              <a:buNone/>
            </a:pPr>
            <a:endParaRPr lang="en-US" dirty="0"/>
          </a:p>
          <a:p>
            <a:pPr marL="0" indent="0">
              <a:buNone/>
            </a:pPr>
            <a:r>
              <a:rPr lang="en-US" dirty="0">
                <a:solidFill>
                  <a:srgbClr val="FF0000"/>
                </a:solidFill>
              </a:rPr>
              <a:t>Don’t forget about the inequalities quiz tomorrow! </a:t>
            </a:r>
          </a:p>
        </p:txBody>
      </p:sp>
    </p:spTree>
    <p:extLst>
      <p:ext uri="{BB962C8B-B14F-4D97-AF65-F5344CB8AC3E}">
        <p14:creationId xmlns:p14="http://schemas.microsoft.com/office/powerpoint/2010/main" val="22131666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You have a quiz today, so there are no warm-up questions this morning. </a:t>
            </a:r>
          </a:p>
          <a:p>
            <a:pPr marL="0" indent="0">
              <a:buNone/>
            </a:pPr>
            <a:r>
              <a:rPr lang="en-US" dirty="0">
                <a:sym typeface="Wingdings"/>
              </a:rPr>
              <a:t> </a:t>
            </a:r>
            <a:endParaRPr lang="en-US" dirty="0"/>
          </a:p>
        </p:txBody>
      </p:sp>
    </p:spTree>
    <p:extLst>
      <p:ext uri="{BB962C8B-B14F-4D97-AF65-F5344CB8AC3E}">
        <p14:creationId xmlns:p14="http://schemas.microsoft.com/office/powerpoint/2010/main" val="27868942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solidFill>
                  <a:srgbClr val="FF6600"/>
                </a:solidFill>
              </a:rPr>
              <a:t>More Practice Problems: </a:t>
            </a:r>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a:t>Write the equation of a line that is parallel to y = 6x - 2 and passes through (0, 0). (In slope-intercept form) </a:t>
            </a:r>
          </a:p>
          <a:p>
            <a:pPr marL="514350" indent="-514350">
              <a:buAutoNum type="arabicPeriod"/>
            </a:pPr>
            <a:endParaRPr lang="en-US" dirty="0"/>
          </a:p>
          <a:p>
            <a:pPr marL="514350" indent="-514350">
              <a:buAutoNum type="arabicPeriod"/>
            </a:pPr>
            <a:r>
              <a:rPr lang="en-US" dirty="0"/>
              <a:t>Write the equation of a line perpendicular to 4x – 2y = 9 that passes through (8, -2) </a:t>
            </a:r>
          </a:p>
          <a:p>
            <a:pPr marL="514350" indent="-514350">
              <a:buAutoNum type="arabicPeriod"/>
            </a:pPr>
            <a:endParaRPr lang="en-US" dirty="0"/>
          </a:p>
          <a:p>
            <a:pPr marL="514350" indent="-514350">
              <a:buAutoNum type="arabicPeriod"/>
            </a:pPr>
            <a:r>
              <a:rPr lang="en-US" dirty="0"/>
              <a:t>Is 2x + y = 2 parallel to y = -2x + 2? Why or why not? </a:t>
            </a:r>
          </a:p>
        </p:txBody>
      </p:sp>
    </p:spTree>
    <p:extLst>
      <p:ext uri="{BB962C8B-B14F-4D97-AF65-F5344CB8AC3E}">
        <p14:creationId xmlns:p14="http://schemas.microsoft.com/office/powerpoint/2010/main" val="39891579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1. Write the equation of a line perpendicular to y = 3x – 3 that passes through (1,2). </a:t>
            </a:r>
          </a:p>
          <a:p>
            <a:pPr marL="0" indent="0">
              <a:buNone/>
            </a:pPr>
            <a:r>
              <a:rPr lang="en-US" dirty="0"/>
              <a:t>2. A cube has a volume of  125 cm</a:t>
            </a:r>
            <a:r>
              <a:rPr lang="en-US" baseline="30000" dirty="0"/>
              <a:t>3</a:t>
            </a:r>
            <a:r>
              <a:rPr lang="en-US" dirty="0"/>
              <a:t>. What is the surface area of the cube? </a:t>
            </a:r>
          </a:p>
          <a:p>
            <a:pPr marL="0" indent="0">
              <a:buNone/>
            </a:pPr>
            <a:r>
              <a:rPr lang="en-US" dirty="0"/>
              <a:t>3. Solve: </a:t>
            </a:r>
            <a:r>
              <a:rPr lang="en-US" u="sng" dirty="0"/>
              <a:t>2x – 3  </a:t>
            </a:r>
            <a:r>
              <a:rPr lang="en-US" dirty="0"/>
              <a:t>=  </a:t>
            </a:r>
            <a:r>
              <a:rPr lang="en-US" u="sng" dirty="0"/>
              <a:t>4x + 1 </a:t>
            </a:r>
          </a:p>
          <a:p>
            <a:pPr marL="0" indent="0">
              <a:buNone/>
            </a:pPr>
            <a:r>
              <a:rPr lang="en-US" dirty="0"/>
              <a:t>                     5               6</a:t>
            </a:r>
          </a:p>
        </p:txBody>
      </p:sp>
    </p:spTree>
    <p:extLst>
      <p:ext uri="{BB962C8B-B14F-4D97-AF65-F5344CB8AC3E}">
        <p14:creationId xmlns:p14="http://schemas.microsoft.com/office/powerpoint/2010/main" val="34207183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Graph &amp; write absolute value equations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sz="half" idx="1"/>
          </p:nvPr>
        </p:nvSpPr>
        <p:spPr/>
        <p:txBody>
          <a:bodyPr/>
          <a:lstStyle/>
          <a:p>
            <a:pPr marL="0" indent="0">
              <a:buNone/>
            </a:pPr>
            <a:r>
              <a:rPr lang="en-US" dirty="0">
                <a:solidFill>
                  <a:srgbClr val="FF6600"/>
                </a:solidFill>
              </a:rPr>
              <a:t>Graph this absolute value equation: </a:t>
            </a:r>
          </a:p>
          <a:p>
            <a:pPr marL="0" indent="0">
              <a:buNone/>
            </a:pPr>
            <a:endParaRPr lang="en-US" dirty="0"/>
          </a:p>
          <a:p>
            <a:pPr marL="0" indent="0">
              <a:buNone/>
            </a:pPr>
            <a:r>
              <a:rPr lang="en-US" dirty="0"/>
              <a:t>Y = |x| </a:t>
            </a:r>
          </a:p>
          <a:p>
            <a:pPr marL="0" indent="0">
              <a:buNone/>
            </a:pPr>
            <a:endParaRPr lang="en-US" dirty="0"/>
          </a:p>
          <a:p>
            <a:pPr marL="0" indent="0">
              <a:buNone/>
            </a:pPr>
            <a:endParaRPr lang="en-US" dirty="0"/>
          </a:p>
          <a:p>
            <a:pPr marL="0" indent="0">
              <a:buNone/>
            </a:pPr>
            <a:endParaRPr lang="en-US" dirty="0"/>
          </a:p>
        </p:txBody>
      </p:sp>
      <p:pic>
        <p:nvPicPr>
          <p:cNvPr id="6" name="Content Placeholder 5" descr="Coordplane.pn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24712" b="-24712"/>
          <a:stretch>
            <a:fillRect/>
          </a:stretch>
        </p:blipFill>
        <p:spPr/>
      </p:pic>
      <p:graphicFrame>
        <p:nvGraphicFramePr>
          <p:cNvPr id="7" name="Table 6"/>
          <p:cNvGraphicFramePr>
            <a:graphicFrameLocks noGrp="1"/>
          </p:cNvGraphicFramePr>
          <p:nvPr>
            <p:extLst>
              <p:ext uri="{D42A27DB-BD31-4B8C-83A1-F6EECF244321}">
                <p14:modId xmlns:p14="http://schemas.microsoft.com/office/powerpoint/2010/main" val="436121132"/>
              </p:ext>
            </p:extLst>
          </p:nvPr>
        </p:nvGraphicFramePr>
        <p:xfrm>
          <a:off x="1346828" y="3701982"/>
          <a:ext cx="2097204" cy="2225040"/>
        </p:xfrm>
        <a:graphic>
          <a:graphicData uri="http://schemas.openxmlformats.org/drawingml/2006/table">
            <a:tbl>
              <a:tblPr firstRow="1" bandRow="1">
                <a:tableStyleId>{5C22544A-7EE6-4342-B048-85BDC9FD1C3A}</a:tableStyleId>
              </a:tblPr>
              <a:tblGrid>
                <a:gridCol w="981260">
                  <a:extLst>
                    <a:ext uri="{9D8B030D-6E8A-4147-A177-3AD203B41FA5}">
                      <a16:colId xmlns:a16="http://schemas.microsoft.com/office/drawing/2014/main" val="20000"/>
                    </a:ext>
                  </a:extLst>
                </a:gridCol>
                <a:gridCol w="1115944">
                  <a:extLst>
                    <a:ext uri="{9D8B030D-6E8A-4147-A177-3AD203B41FA5}">
                      <a16:colId xmlns:a16="http://schemas.microsoft.com/office/drawing/2014/main" val="20001"/>
                    </a:ext>
                  </a:extLst>
                </a:gridCol>
              </a:tblGrid>
              <a:tr h="370840">
                <a:tc>
                  <a:txBody>
                    <a:bodyPr/>
                    <a:lstStyle/>
                    <a:p>
                      <a:r>
                        <a:rPr lang="en-US" dirty="0"/>
                        <a:t>x</a:t>
                      </a:r>
                    </a:p>
                  </a:txBody>
                  <a:tcPr/>
                </a:tc>
                <a:tc>
                  <a:txBody>
                    <a:bodyPr/>
                    <a:lstStyle/>
                    <a:p>
                      <a:r>
                        <a:rPr lang="en-US" dirty="0"/>
                        <a:t>y</a:t>
                      </a:r>
                    </a:p>
                  </a:txBody>
                  <a:tcPr/>
                </a:tc>
                <a:extLst>
                  <a:ext uri="{0D108BD9-81ED-4DB2-BD59-A6C34878D82A}">
                    <a16:rowId xmlns:a16="http://schemas.microsoft.com/office/drawing/2014/main" val="10000"/>
                  </a:ext>
                </a:extLst>
              </a:tr>
              <a:tr h="370840">
                <a:tc>
                  <a:txBody>
                    <a:bodyPr/>
                    <a:lstStyle/>
                    <a:p>
                      <a:r>
                        <a:rPr lang="en-US" dirty="0"/>
                        <a:t>-2</a:t>
                      </a:r>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-1</a:t>
                      </a:r>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a:t>0</a:t>
                      </a:r>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r>
                        <a:rPr lang="en-US" dirty="0"/>
                        <a:t>1</a:t>
                      </a:r>
                    </a:p>
                  </a:txBody>
                  <a:tcPr/>
                </a:tc>
                <a:tc>
                  <a:txBody>
                    <a:bodyPr/>
                    <a:lstStyle/>
                    <a:p>
                      <a:endParaRPr lang="en-US"/>
                    </a:p>
                  </a:txBody>
                  <a:tcPr/>
                </a:tc>
                <a:extLst>
                  <a:ext uri="{0D108BD9-81ED-4DB2-BD59-A6C34878D82A}">
                    <a16:rowId xmlns:a16="http://schemas.microsoft.com/office/drawing/2014/main" val="10004"/>
                  </a:ext>
                </a:extLst>
              </a:tr>
              <a:tr h="370840">
                <a:tc>
                  <a:txBody>
                    <a:bodyPr/>
                    <a:lstStyle/>
                    <a:p>
                      <a:r>
                        <a:rPr lang="en-US" dirty="0"/>
                        <a:t>2</a:t>
                      </a:r>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965887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Vertical translations: </a:t>
            </a:r>
          </a:p>
        </p:txBody>
      </p:sp>
      <p:sp>
        <p:nvSpPr>
          <p:cNvPr id="3" name="Content Placeholder 2"/>
          <p:cNvSpPr>
            <a:spLocks noGrp="1"/>
          </p:cNvSpPr>
          <p:nvPr>
            <p:ph sz="half" idx="1"/>
          </p:nvPr>
        </p:nvSpPr>
        <p:spPr/>
        <p:txBody>
          <a:bodyPr/>
          <a:lstStyle/>
          <a:p>
            <a:pPr marL="0" indent="0">
              <a:buNone/>
            </a:pPr>
            <a:r>
              <a:rPr lang="en-US" dirty="0"/>
              <a:t>A </a:t>
            </a:r>
            <a:r>
              <a:rPr lang="en-US" dirty="0">
                <a:solidFill>
                  <a:srgbClr val="FF6600"/>
                </a:solidFill>
              </a:rPr>
              <a:t>translation</a:t>
            </a:r>
            <a:r>
              <a:rPr lang="en-US" dirty="0"/>
              <a:t> is a shift of a graph vertically, horizontally, or both. </a:t>
            </a:r>
          </a:p>
          <a:p>
            <a:pPr marL="0" indent="0">
              <a:buNone/>
            </a:pPr>
            <a:r>
              <a:rPr lang="en-US" dirty="0">
                <a:solidFill>
                  <a:srgbClr val="FF6600"/>
                </a:solidFill>
              </a:rPr>
              <a:t>Vertical translations </a:t>
            </a:r>
            <a:r>
              <a:rPr lang="en-US" dirty="0"/>
              <a:t>look like this: </a:t>
            </a:r>
          </a:p>
          <a:p>
            <a:pPr marL="0" indent="0">
              <a:buNone/>
            </a:pPr>
            <a:r>
              <a:rPr lang="en-US" dirty="0"/>
              <a:t> y = |x| + 4 </a:t>
            </a:r>
          </a:p>
          <a:p>
            <a:pPr marL="0" indent="0">
              <a:buNone/>
            </a:pPr>
            <a:endParaRPr lang="en-US" dirty="0"/>
          </a:p>
          <a:p>
            <a:pPr marL="0" indent="0">
              <a:buNone/>
            </a:pPr>
            <a:r>
              <a:rPr lang="en-US" dirty="0"/>
              <a:t>Y = |X| - 2 </a:t>
            </a:r>
          </a:p>
        </p:txBody>
      </p:sp>
      <p:pic>
        <p:nvPicPr>
          <p:cNvPr id="5" name="Content Placeholder 4" descr="Coordplane.pn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24712" b="-24712"/>
          <a:stretch>
            <a:fillRect/>
          </a:stretch>
        </p:blipFill>
        <p:spPr/>
      </p:pic>
    </p:spTree>
    <p:extLst>
      <p:ext uri="{BB962C8B-B14F-4D97-AF65-F5344CB8AC3E}">
        <p14:creationId xmlns:p14="http://schemas.microsoft.com/office/powerpoint/2010/main" val="22859627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Horizontal translations are trickier: </a:t>
            </a:r>
          </a:p>
        </p:txBody>
      </p:sp>
      <p:sp>
        <p:nvSpPr>
          <p:cNvPr id="3" name="Content Placeholder 2"/>
          <p:cNvSpPr>
            <a:spLocks noGrp="1"/>
          </p:cNvSpPr>
          <p:nvPr>
            <p:ph sz="half" idx="1"/>
          </p:nvPr>
        </p:nvSpPr>
        <p:spPr/>
        <p:txBody>
          <a:bodyPr/>
          <a:lstStyle/>
          <a:p>
            <a:pPr marL="0" indent="0">
              <a:buNone/>
            </a:pPr>
            <a:r>
              <a:rPr lang="en-US" dirty="0"/>
              <a:t>y = |x + 4| translates the graph four units to the left; </a:t>
            </a:r>
          </a:p>
          <a:p>
            <a:pPr marL="0" indent="0">
              <a:buNone/>
            </a:pPr>
            <a:r>
              <a:rPr lang="en-US" dirty="0"/>
              <a:t>y = |x -  4| translates the graph four units to the right. </a:t>
            </a:r>
          </a:p>
          <a:p>
            <a:pPr marL="0" indent="0">
              <a:buNone/>
            </a:pPr>
            <a:endParaRPr lang="en-US" dirty="0"/>
          </a:p>
          <a:p>
            <a:pPr marL="0" indent="0">
              <a:buNone/>
            </a:pPr>
            <a:endParaRPr lang="en-US" dirty="0"/>
          </a:p>
        </p:txBody>
      </p:sp>
      <p:pic>
        <p:nvPicPr>
          <p:cNvPr id="5" name="Content Placeholder 4" descr="Coordplane.pn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24712" b="-24712"/>
          <a:stretch>
            <a:fillRect/>
          </a:stretch>
        </p:blipFill>
        <p:spPr/>
      </p:pic>
    </p:spTree>
    <p:extLst>
      <p:ext uri="{BB962C8B-B14F-4D97-AF65-F5344CB8AC3E}">
        <p14:creationId xmlns:p14="http://schemas.microsoft.com/office/powerpoint/2010/main" val="15952504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Coordplane.png"/>
          <p:cNvPicPr>
            <a:picLocks noGrp="1" noChangeAspect="1"/>
          </p:cNvPicPr>
          <p:nvPr>
            <p:ph sz="half" idx="1"/>
          </p:nvPr>
        </p:nvPicPr>
        <p:blipFill>
          <a:blip r:embed="rId2" cstate="email">
            <a:extLst>
              <a:ext uri="{28A0092B-C50C-407E-A947-70E740481C1C}">
                <a14:useLocalDpi xmlns:a14="http://schemas.microsoft.com/office/drawing/2010/main" val="0"/>
              </a:ext>
            </a:extLst>
          </a:blip>
          <a:srcRect t="-24712" b="-24712"/>
          <a:stretch>
            <a:fillRect/>
          </a:stretch>
        </p:blipFill>
        <p:spPr/>
      </p:pic>
      <p:sp>
        <p:nvSpPr>
          <p:cNvPr id="4" name="Content Placeholder 3"/>
          <p:cNvSpPr>
            <a:spLocks noGrp="1"/>
          </p:cNvSpPr>
          <p:nvPr>
            <p:ph sz="half" idx="2"/>
          </p:nvPr>
        </p:nvSpPr>
        <p:spPr/>
        <p:txBody>
          <a:bodyPr/>
          <a:lstStyle/>
          <a:p>
            <a:pPr marL="0" indent="0">
              <a:buNone/>
            </a:pPr>
            <a:r>
              <a:rPr lang="en-US" dirty="0"/>
              <a:t>What is the equation for this absolute value graph?</a:t>
            </a:r>
          </a:p>
          <a:p>
            <a:pPr marL="0" indent="0">
              <a:buNone/>
            </a:pPr>
            <a:endParaRPr lang="en-US" dirty="0"/>
          </a:p>
          <a:p>
            <a:pPr marL="0" indent="0">
              <a:buNone/>
            </a:pPr>
            <a:endParaRPr lang="en-US" dirty="0"/>
          </a:p>
          <a:p>
            <a:pPr marL="0" indent="0">
              <a:buNone/>
            </a:pPr>
            <a:endParaRPr lang="en-US" dirty="0"/>
          </a:p>
          <a:p>
            <a:pPr marL="0" indent="0">
              <a:buNone/>
            </a:pPr>
            <a:r>
              <a:rPr lang="en-US" dirty="0"/>
              <a:t>What does the graph of  </a:t>
            </a:r>
          </a:p>
          <a:p>
            <a:pPr marL="0" indent="0">
              <a:buNone/>
            </a:pPr>
            <a:r>
              <a:rPr lang="en-US" dirty="0"/>
              <a:t> y = -|x +1| look like?  </a:t>
            </a:r>
          </a:p>
        </p:txBody>
      </p:sp>
      <p:cxnSp>
        <p:nvCxnSpPr>
          <p:cNvPr id="7" name="Straight Arrow Connector 6"/>
          <p:cNvCxnSpPr/>
          <p:nvPr/>
        </p:nvCxnSpPr>
        <p:spPr>
          <a:xfrm flipV="1">
            <a:off x="2828339" y="2867322"/>
            <a:ext cx="692654" cy="10391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H="1" flipV="1">
            <a:off x="1885559" y="2867322"/>
            <a:ext cx="942780" cy="10391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38496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dirty="0">
                <a:solidFill>
                  <a:srgbClr val="FF6600"/>
                </a:solidFill>
              </a:rPr>
              <a:t>Practice problems: </a:t>
            </a:r>
          </a:p>
        </p:txBody>
      </p:sp>
      <p:sp>
        <p:nvSpPr>
          <p:cNvPr id="7" name="Content Placeholder 6"/>
          <p:cNvSpPr>
            <a:spLocks noGrp="1"/>
          </p:cNvSpPr>
          <p:nvPr>
            <p:ph sz="half" idx="1"/>
          </p:nvPr>
        </p:nvSpPr>
        <p:spPr/>
        <p:txBody>
          <a:bodyPr>
            <a:normAutofit lnSpcReduction="10000"/>
          </a:bodyPr>
          <a:lstStyle/>
          <a:p>
            <a:pPr marL="514350" indent="-514350">
              <a:buAutoNum type="arabicPeriod"/>
            </a:pPr>
            <a:r>
              <a:rPr lang="en-US" dirty="0"/>
              <a:t>Write the equation for the graph to the right. </a:t>
            </a:r>
          </a:p>
          <a:p>
            <a:pPr marL="514350" indent="-514350">
              <a:buAutoNum type="arabicPeriod"/>
            </a:pPr>
            <a:endParaRPr lang="en-US" dirty="0"/>
          </a:p>
          <a:p>
            <a:pPr marL="514350" indent="-514350">
              <a:buAutoNum type="arabicPeriod"/>
            </a:pPr>
            <a:r>
              <a:rPr lang="en-US" dirty="0"/>
              <a:t>Draw a graph for </a:t>
            </a:r>
          </a:p>
          <a:p>
            <a:pPr marL="0" indent="0">
              <a:buNone/>
            </a:pPr>
            <a:r>
              <a:rPr lang="en-US" dirty="0"/>
              <a:t>    y = |x + 2| - 1 </a:t>
            </a:r>
          </a:p>
          <a:p>
            <a:pPr marL="0" indent="0">
              <a:buNone/>
            </a:pPr>
            <a:endParaRPr lang="en-US" dirty="0"/>
          </a:p>
          <a:p>
            <a:pPr marL="0" indent="0">
              <a:buNone/>
            </a:pPr>
            <a:r>
              <a:rPr lang="en-US" dirty="0"/>
              <a:t>3. What is the equation for a graph that translates 1 unit down and 3 units to the left? </a:t>
            </a:r>
          </a:p>
        </p:txBody>
      </p:sp>
      <p:pic>
        <p:nvPicPr>
          <p:cNvPr id="9" name="Content Placeholder 8" descr="Coordplane.pn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24712" b="-24712"/>
          <a:stretch>
            <a:fillRect/>
          </a:stretch>
        </p:blipFill>
        <p:spPr/>
      </p:pic>
      <p:cxnSp>
        <p:nvCxnSpPr>
          <p:cNvPr id="11" name="Straight Arrow Connector 10"/>
          <p:cNvCxnSpPr/>
          <p:nvPr/>
        </p:nvCxnSpPr>
        <p:spPr>
          <a:xfrm flipV="1">
            <a:off x="7003506" y="2732616"/>
            <a:ext cx="846577" cy="8659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flipV="1">
            <a:off x="6310851" y="2732616"/>
            <a:ext cx="692655" cy="8659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5456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Solve absolute value equations/inequalities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p:txBody>
          <a:bodyPr/>
          <a:lstStyle/>
          <a:p>
            <a:pPr marL="0" indent="0">
              <a:buNone/>
            </a:pPr>
            <a:r>
              <a:rPr lang="en-US" dirty="0">
                <a:solidFill>
                  <a:srgbClr val="FF6600"/>
                </a:solidFill>
              </a:rPr>
              <a:t>Homework: </a:t>
            </a:r>
          </a:p>
          <a:p>
            <a:pPr marL="0" indent="0">
              <a:buNone/>
            </a:pPr>
            <a:r>
              <a:rPr lang="en-US" dirty="0"/>
              <a:t>1. Complete the second absolute value equations worksheet. On page 1, do all of the problems. On page 2, do just the even numbered problems. </a:t>
            </a:r>
          </a:p>
        </p:txBody>
      </p:sp>
    </p:spTree>
    <p:extLst>
      <p:ext uri="{BB962C8B-B14F-4D97-AF65-F5344CB8AC3E}">
        <p14:creationId xmlns:p14="http://schemas.microsoft.com/office/powerpoint/2010/main" val="5557997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a:solidFill>
                  <a:srgbClr val="FFFF00"/>
                </a:solidFill>
              </a:rPr>
              <a:t>Homework (you’re welcome  </a:t>
            </a:r>
            <a:r>
              <a:rPr lang="en-US" dirty="0">
                <a:solidFill>
                  <a:srgbClr val="FFFF00"/>
                </a:solidFill>
                <a:sym typeface="Wingdings"/>
              </a:rPr>
              <a:t></a:t>
            </a:r>
            <a:r>
              <a:rPr lang="en-US" dirty="0">
                <a:solidFill>
                  <a:srgbClr val="FFFF00"/>
                </a:solidFill>
              </a:rPr>
              <a:t>): </a:t>
            </a:r>
          </a:p>
        </p:txBody>
      </p:sp>
      <p:sp>
        <p:nvSpPr>
          <p:cNvPr id="6" name="Content Placeholder 5"/>
          <p:cNvSpPr>
            <a:spLocks noGrp="1"/>
          </p:cNvSpPr>
          <p:nvPr>
            <p:ph idx="1"/>
          </p:nvPr>
        </p:nvSpPr>
        <p:spPr/>
        <p:txBody>
          <a:bodyPr/>
          <a:lstStyle/>
          <a:p>
            <a:pPr marL="0" indent="0">
              <a:buNone/>
            </a:pPr>
            <a:r>
              <a:rPr lang="en-US" dirty="0">
                <a:solidFill>
                  <a:srgbClr val="FF6600"/>
                </a:solidFill>
              </a:rPr>
              <a:t>LO: Write and graph absolute value equations </a:t>
            </a:r>
          </a:p>
          <a:p>
            <a:pPr marL="0" indent="0">
              <a:buNone/>
            </a:pPr>
            <a:r>
              <a:rPr lang="en-US" dirty="0">
                <a:solidFill>
                  <a:srgbClr val="FF6600"/>
                </a:solidFill>
              </a:rPr>
              <a:t>SLE: Meet or exceed CCSS</a:t>
            </a:r>
          </a:p>
          <a:p>
            <a:pPr marL="0" indent="0">
              <a:buNone/>
            </a:pPr>
            <a:endParaRPr lang="en-US" dirty="0"/>
          </a:p>
          <a:p>
            <a:pPr marL="0" indent="0">
              <a:buNone/>
            </a:pPr>
            <a:r>
              <a:rPr lang="en-US" dirty="0"/>
              <a:t>- p. 361-362 #2- 40 even </a:t>
            </a:r>
          </a:p>
        </p:txBody>
      </p:sp>
    </p:spTree>
    <p:extLst>
      <p:ext uri="{BB962C8B-B14F-4D97-AF65-F5344CB8AC3E}">
        <p14:creationId xmlns:p14="http://schemas.microsoft.com/office/powerpoint/2010/main" val="1689385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85000" lnSpcReduction="10000"/>
          </a:bodyPr>
          <a:lstStyle/>
          <a:p>
            <a:pPr marL="514350" indent="-514350">
              <a:buAutoNum type="arabicPeriod"/>
            </a:pPr>
            <a:r>
              <a:rPr lang="en-US" dirty="0"/>
              <a:t>1. Draw a graph for </a:t>
            </a:r>
          </a:p>
          <a:p>
            <a:pPr marL="0" indent="0">
              <a:buNone/>
            </a:pPr>
            <a:r>
              <a:rPr lang="en-US" dirty="0"/>
              <a:t>    y = |x + 2| - 1 </a:t>
            </a:r>
          </a:p>
          <a:p>
            <a:pPr marL="0" indent="0">
              <a:buNone/>
            </a:pPr>
            <a:endParaRPr lang="en-US" dirty="0"/>
          </a:p>
          <a:p>
            <a:pPr marL="514350" indent="-514350">
              <a:buAutoNum type="arabicPeriod" startAt="2"/>
            </a:pPr>
            <a:r>
              <a:rPr lang="en-US" dirty="0"/>
              <a:t>A cheetah can run 50mph (124km/h). How many m/s is that? </a:t>
            </a:r>
          </a:p>
          <a:p>
            <a:pPr marL="0" indent="0">
              <a:buNone/>
            </a:pPr>
            <a:endParaRPr lang="en-US" dirty="0"/>
          </a:p>
          <a:p>
            <a:pPr marL="514350" indent="-514350">
              <a:buAutoNum type="arabicPeriod" startAt="2"/>
            </a:pPr>
            <a:r>
              <a:rPr lang="en-US" dirty="0"/>
              <a:t>You kayak down a stream. Your speed through the water is 5km/h. The current runs at 2km/h. How long will it take you to paddle to the grocery store 20km downstream, and then return with supplies? </a:t>
            </a:r>
          </a:p>
          <a:p>
            <a:pPr marL="0" indent="0">
              <a:buNone/>
            </a:pPr>
            <a:endParaRPr lang="en-US" dirty="0"/>
          </a:p>
        </p:txBody>
      </p:sp>
    </p:spTree>
    <p:extLst>
      <p:ext uri="{BB962C8B-B14F-4D97-AF65-F5344CB8AC3E}">
        <p14:creationId xmlns:p14="http://schemas.microsoft.com/office/powerpoint/2010/main" val="15320139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pPr algn="l"/>
            <a:r>
              <a:rPr lang="en-US" sz="3200" dirty="0">
                <a:solidFill>
                  <a:srgbClr val="FFFF00"/>
                </a:solidFill>
              </a:rPr>
              <a:t>LO: Solve compound inequalities and absolute value equations </a:t>
            </a:r>
            <a:br>
              <a:rPr lang="en-US" sz="3200" dirty="0">
                <a:solidFill>
                  <a:srgbClr val="FFFF00"/>
                </a:solidFill>
              </a:rPr>
            </a:br>
            <a:r>
              <a:rPr lang="en-US" sz="3200" dirty="0">
                <a:solidFill>
                  <a:srgbClr val="FFFF00"/>
                </a:solidFill>
              </a:rPr>
              <a:t>SLE: Meet or exceed CCSS </a:t>
            </a:r>
          </a:p>
        </p:txBody>
      </p:sp>
      <p:sp>
        <p:nvSpPr>
          <p:cNvPr id="3" name="Content Placeholder 2"/>
          <p:cNvSpPr>
            <a:spLocks noGrp="1"/>
          </p:cNvSpPr>
          <p:nvPr>
            <p:ph sz="half" idx="1"/>
          </p:nvPr>
        </p:nvSpPr>
        <p:spPr/>
        <p:txBody>
          <a:bodyPr>
            <a:normAutofit fontScale="92500"/>
          </a:bodyPr>
          <a:lstStyle/>
          <a:p>
            <a:pPr marL="0" indent="0">
              <a:buNone/>
            </a:pPr>
            <a:r>
              <a:rPr lang="en-US" dirty="0">
                <a:solidFill>
                  <a:srgbClr val="FF6600"/>
                </a:solidFill>
              </a:rPr>
              <a:t>Compound inequalities </a:t>
            </a:r>
            <a:r>
              <a:rPr lang="en-US" dirty="0"/>
              <a:t>are inequalities that show a range of possible solutions between two values or outside a range of values: </a:t>
            </a:r>
          </a:p>
          <a:p>
            <a:pPr marL="0" indent="0">
              <a:buNone/>
            </a:pPr>
            <a:r>
              <a:rPr lang="en-US" dirty="0">
                <a:solidFill>
                  <a:srgbClr val="FF6600"/>
                </a:solidFill>
              </a:rPr>
              <a:t>Between two values (“and”): </a:t>
            </a:r>
          </a:p>
          <a:p>
            <a:pPr marL="0" indent="0">
              <a:buNone/>
            </a:pPr>
            <a:r>
              <a:rPr lang="en-US" dirty="0"/>
              <a:t>-4&lt;x&lt;0 </a:t>
            </a:r>
          </a:p>
          <a:p>
            <a:pPr marL="0" indent="0">
              <a:buNone/>
            </a:pPr>
            <a:r>
              <a:rPr lang="en-US" dirty="0">
                <a:solidFill>
                  <a:srgbClr val="FF6600"/>
                </a:solidFill>
              </a:rPr>
              <a:t>Outside the range of two values (“or”): </a:t>
            </a:r>
          </a:p>
          <a:p>
            <a:pPr marL="0" indent="0">
              <a:buNone/>
            </a:pPr>
            <a:r>
              <a:rPr lang="en-US" dirty="0"/>
              <a:t>x&lt; -2  or x &gt; 5  </a:t>
            </a:r>
          </a:p>
          <a:p>
            <a:pPr marL="0" indent="0">
              <a:buNone/>
            </a:pPr>
            <a:endParaRPr lang="en-US" dirty="0"/>
          </a:p>
        </p:txBody>
      </p:sp>
      <p:pic>
        <p:nvPicPr>
          <p:cNvPr id="5" name="Content Placeholder 4" descr="number line .png"/>
          <p:cNvPicPr>
            <a:picLocks noGrp="1" noChangeAspect="1"/>
          </p:cNvPicPr>
          <p:nvPr>
            <p:ph sz="half" idx="2"/>
          </p:nvPr>
        </p:nvPicPr>
        <p:blipFill>
          <a:blip r:embed="rId2">
            <a:extLst>
              <a:ext uri="{28A0092B-C50C-407E-A947-70E740481C1C}">
                <a14:useLocalDpi xmlns:a14="http://schemas.microsoft.com/office/drawing/2010/main" val="0"/>
              </a:ext>
            </a:extLst>
          </a:blip>
          <a:srcRect t="-22191" b="-22191"/>
          <a:stretch>
            <a:fillRect/>
          </a:stretch>
        </p:blipFill>
        <p:spPr/>
      </p:pic>
    </p:spTree>
    <p:extLst>
      <p:ext uri="{BB962C8B-B14F-4D97-AF65-F5344CB8AC3E}">
        <p14:creationId xmlns:p14="http://schemas.microsoft.com/office/powerpoint/2010/main" val="20616961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dirty="0">
                <a:solidFill>
                  <a:srgbClr val="FF6600"/>
                </a:solidFill>
              </a:rPr>
              <a:t>Solving absolute value equations: </a:t>
            </a:r>
          </a:p>
        </p:txBody>
      </p:sp>
      <p:sp>
        <p:nvSpPr>
          <p:cNvPr id="6" name="Content Placeholder 5"/>
          <p:cNvSpPr>
            <a:spLocks noGrp="1"/>
          </p:cNvSpPr>
          <p:nvPr>
            <p:ph sz="half" idx="1"/>
          </p:nvPr>
        </p:nvSpPr>
        <p:spPr/>
        <p:txBody>
          <a:bodyPr/>
          <a:lstStyle/>
          <a:p>
            <a:pPr marL="0" indent="0">
              <a:buNone/>
            </a:pPr>
            <a:r>
              <a:rPr lang="en-US" dirty="0">
                <a:solidFill>
                  <a:srgbClr val="FF6600"/>
                </a:solidFill>
              </a:rPr>
              <a:t>Absolute value expressions</a:t>
            </a:r>
            <a:r>
              <a:rPr lang="en-US" dirty="0"/>
              <a:t>, as the name suggests, show the absolute value of a variable or of an expression (or the distance from zero on a number line). </a:t>
            </a:r>
          </a:p>
        </p:txBody>
      </p:sp>
      <p:pic>
        <p:nvPicPr>
          <p:cNvPr id="8" name="Content Placeholder 7" descr="number line .png"/>
          <p:cNvPicPr>
            <a:picLocks noGrp="1" noChangeAspect="1"/>
          </p:cNvPicPr>
          <p:nvPr>
            <p:ph sz="half" idx="2"/>
          </p:nvPr>
        </p:nvPicPr>
        <p:blipFill>
          <a:blip r:embed="rId2">
            <a:extLst>
              <a:ext uri="{28A0092B-C50C-407E-A947-70E740481C1C}">
                <a14:useLocalDpi xmlns:a14="http://schemas.microsoft.com/office/drawing/2010/main" val="0"/>
              </a:ext>
            </a:extLst>
          </a:blip>
          <a:srcRect l="-35734" r="-35734"/>
          <a:stretch>
            <a:fillRect/>
          </a:stretch>
        </p:blipFill>
        <p:spPr>
          <a:xfrm>
            <a:off x="4648200" y="2566886"/>
            <a:ext cx="4806286" cy="3206246"/>
          </a:xfrm>
        </p:spPr>
      </p:pic>
      <p:sp>
        <p:nvSpPr>
          <p:cNvPr id="9" name="TextBox 8"/>
          <p:cNvSpPr txBox="1"/>
          <p:nvPr/>
        </p:nvSpPr>
        <p:spPr>
          <a:xfrm>
            <a:off x="6003005" y="1982109"/>
            <a:ext cx="1338227" cy="584776"/>
          </a:xfrm>
          <a:prstGeom prst="rect">
            <a:avLst/>
          </a:prstGeom>
          <a:noFill/>
        </p:spPr>
        <p:txBody>
          <a:bodyPr wrap="none" rtlCol="0">
            <a:spAutoFit/>
          </a:bodyPr>
          <a:lstStyle/>
          <a:p>
            <a:r>
              <a:rPr lang="en-US" sz="3200" dirty="0"/>
              <a:t>|x| = 6</a:t>
            </a:r>
          </a:p>
        </p:txBody>
      </p:sp>
    </p:spTree>
    <p:extLst>
      <p:ext uri="{BB962C8B-B14F-4D97-AF65-F5344CB8AC3E}">
        <p14:creationId xmlns:p14="http://schemas.microsoft.com/office/powerpoint/2010/main" val="6868430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Solving absolute value equations: </a:t>
            </a:r>
          </a:p>
        </p:txBody>
      </p:sp>
      <p:sp>
        <p:nvSpPr>
          <p:cNvPr id="3" name="Content Placeholder 2"/>
          <p:cNvSpPr>
            <a:spLocks noGrp="1"/>
          </p:cNvSpPr>
          <p:nvPr>
            <p:ph sz="half" idx="1"/>
          </p:nvPr>
        </p:nvSpPr>
        <p:spPr/>
        <p:txBody>
          <a:bodyPr/>
          <a:lstStyle/>
          <a:p>
            <a:pPr marL="0" indent="0">
              <a:buNone/>
            </a:pPr>
            <a:r>
              <a:rPr lang="en-US" dirty="0"/>
              <a:t>Step 1: isolate the absolute value expression or variable: </a:t>
            </a:r>
          </a:p>
          <a:p>
            <a:pPr marL="0" indent="0">
              <a:buNone/>
            </a:pPr>
            <a:r>
              <a:rPr lang="en-US" dirty="0"/>
              <a:t>|x + 2| + 4 = 8 </a:t>
            </a:r>
          </a:p>
          <a:p>
            <a:pPr marL="0" indent="0">
              <a:buNone/>
            </a:pPr>
            <a:r>
              <a:rPr lang="en-US" dirty="0"/>
              <a:t>|x + 2| = 4 </a:t>
            </a:r>
          </a:p>
          <a:p>
            <a:pPr marL="0" indent="0">
              <a:buNone/>
            </a:pPr>
            <a:r>
              <a:rPr lang="en-US" dirty="0"/>
              <a:t>Step 2: Solve for positive and negative values: </a:t>
            </a:r>
          </a:p>
          <a:p>
            <a:pPr marL="0" indent="0">
              <a:buNone/>
            </a:pPr>
            <a:r>
              <a:rPr lang="en-US" dirty="0"/>
              <a:t>X +2 = 4;  x + 2 = -4 </a:t>
            </a:r>
          </a:p>
          <a:p>
            <a:pPr marL="0" indent="0">
              <a:buNone/>
            </a:pPr>
            <a:r>
              <a:rPr lang="en-US" dirty="0"/>
              <a:t>X = 2, -6 </a:t>
            </a:r>
          </a:p>
        </p:txBody>
      </p:sp>
      <p:pic>
        <p:nvPicPr>
          <p:cNvPr id="5" name="Content Placeholder 4" descr="number line .png"/>
          <p:cNvPicPr>
            <a:picLocks noGrp="1" noChangeAspect="1"/>
          </p:cNvPicPr>
          <p:nvPr>
            <p:ph sz="half" idx="2"/>
          </p:nvPr>
        </p:nvPicPr>
        <p:blipFill>
          <a:blip r:embed="rId2">
            <a:extLst>
              <a:ext uri="{28A0092B-C50C-407E-A947-70E740481C1C}">
                <a14:useLocalDpi xmlns:a14="http://schemas.microsoft.com/office/drawing/2010/main" val="0"/>
              </a:ext>
            </a:extLst>
          </a:blip>
          <a:srcRect t="-22191" b="-22191"/>
          <a:stretch>
            <a:fillRect/>
          </a:stretch>
        </p:blipFill>
        <p:spPr/>
      </p:pic>
    </p:spTree>
    <p:extLst>
      <p:ext uri="{BB962C8B-B14F-4D97-AF65-F5344CB8AC3E}">
        <p14:creationId xmlns:p14="http://schemas.microsoft.com/office/powerpoint/2010/main" val="29380482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Solving absolute value inequalities: </a:t>
            </a:r>
          </a:p>
        </p:txBody>
      </p:sp>
      <p:sp>
        <p:nvSpPr>
          <p:cNvPr id="3" name="Content Placeholder 2"/>
          <p:cNvSpPr>
            <a:spLocks noGrp="1"/>
          </p:cNvSpPr>
          <p:nvPr>
            <p:ph sz="half" idx="1"/>
          </p:nvPr>
        </p:nvSpPr>
        <p:spPr/>
        <p:txBody>
          <a:bodyPr/>
          <a:lstStyle/>
          <a:p>
            <a:pPr marL="0" indent="0">
              <a:buNone/>
            </a:pPr>
            <a:r>
              <a:rPr lang="en-US" dirty="0"/>
              <a:t>Be sure to flip the sign for the negative value! </a:t>
            </a:r>
          </a:p>
          <a:p>
            <a:pPr marL="0" indent="0">
              <a:buNone/>
            </a:pPr>
            <a:endParaRPr lang="en-US" dirty="0"/>
          </a:p>
          <a:p>
            <a:pPr marL="0" indent="0">
              <a:buNone/>
            </a:pPr>
            <a:r>
              <a:rPr lang="en-US" dirty="0"/>
              <a:t>|x – 3| &gt; 4 </a:t>
            </a:r>
          </a:p>
          <a:p>
            <a:pPr marL="0" indent="0">
              <a:buNone/>
            </a:pPr>
            <a:endParaRPr lang="en-US" dirty="0"/>
          </a:p>
          <a:p>
            <a:pPr marL="0" indent="0">
              <a:buNone/>
            </a:pPr>
            <a:r>
              <a:rPr lang="en-US" dirty="0"/>
              <a:t>X-3 &gt; 4   or   x-3 &lt; -4 </a:t>
            </a:r>
          </a:p>
          <a:p>
            <a:pPr marL="0" indent="0">
              <a:buNone/>
            </a:pPr>
            <a:r>
              <a:rPr lang="en-US" dirty="0"/>
              <a:t>X &gt; 7 or x &lt; -1 </a:t>
            </a:r>
          </a:p>
        </p:txBody>
      </p:sp>
      <p:pic>
        <p:nvPicPr>
          <p:cNvPr id="5" name="Content Placeholder 4" descr="number line .png"/>
          <p:cNvPicPr>
            <a:picLocks noGrp="1" noChangeAspect="1"/>
          </p:cNvPicPr>
          <p:nvPr>
            <p:ph sz="half" idx="2"/>
          </p:nvPr>
        </p:nvPicPr>
        <p:blipFill>
          <a:blip r:embed="rId2">
            <a:extLst>
              <a:ext uri="{28A0092B-C50C-407E-A947-70E740481C1C}">
                <a14:useLocalDpi xmlns:a14="http://schemas.microsoft.com/office/drawing/2010/main" val="0"/>
              </a:ext>
            </a:extLst>
          </a:blip>
          <a:srcRect t="-22191" b="-22191"/>
          <a:stretch>
            <a:fillRect/>
          </a:stretch>
        </p:blipFill>
        <p:spPr/>
      </p:pic>
    </p:spTree>
    <p:extLst>
      <p:ext uri="{BB962C8B-B14F-4D97-AF65-F5344CB8AC3E}">
        <p14:creationId xmlns:p14="http://schemas.microsoft.com/office/powerpoint/2010/main" val="32353880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Practice problems: </a:t>
            </a:r>
          </a:p>
        </p:txBody>
      </p:sp>
      <p:sp>
        <p:nvSpPr>
          <p:cNvPr id="5" name="Content Placeholder 4"/>
          <p:cNvSpPr>
            <a:spLocks noGrp="1"/>
          </p:cNvSpPr>
          <p:nvPr>
            <p:ph idx="1"/>
          </p:nvPr>
        </p:nvSpPr>
        <p:spPr/>
        <p:txBody>
          <a:bodyPr/>
          <a:lstStyle/>
          <a:p>
            <a:pPr marL="0" indent="0">
              <a:buNone/>
            </a:pPr>
            <a:r>
              <a:rPr lang="en-US" dirty="0"/>
              <a:t>1.)  |-3n| - 2 = 7 </a:t>
            </a:r>
          </a:p>
          <a:p>
            <a:pPr marL="0" indent="0">
              <a:buNone/>
            </a:pPr>
            <a:endParaRPr lang="en-US" dirty="0"/>
          </a:p>
          <a:p>
            <a:pPr marL="0" indent="0">
              <a:buNone/>
            </a:pPr>
            <a:r>
              <a:rPr lang="en-US" dirty="0"/>
              <a:t>2.) 4- 3|m + 2| &gt; -14 </a:t>
            </a:r>
          </a:p>
          <a:p>
            <a:pPr marL="0" indent="0">
              <a:buNone/>
            </a:pPr>
            <a:endParaRPr lang="en-US" dirty="0"/>
          </a:p>
          <a:p>
            <a:pPr marL="0" indent="0">
              <a:buNone/>
            </a:pPr>
            <a:r>
              <a:rPr lang="en-US" dirty="0"/>
              <a:t>3.) |a| + 0.5 &gt; 3.5 </a:t>
            </a:r>
          </a:p>
          <a:p>
            <a:pPr marL="0" indent="0">
              <a:buNone/>
            </a:pPr>
            <a:endParaRPr lang="en-US" dirty="0"/>
          </a:p>
          <a:p>
            <a:pPr marL="0" indent="0">
              <a:buNone/>
            </a:pPr>
            <a:r>
              <a:rPr lang="en-US" dirty="0"/>
              <a:t>4.) -2|2x + 7| = 12 </a:t>
            </a:r>
          </a:p>
        </p:txBody>
      </p:sp>
    </p:spTree>
    <p:extLst>
      <p:ext uri="{BB962C8B-B14F-4D97-AF65-F5344CB8AC3E}">
        <p14:creationId xmlns:p14="http://schemas.microsoft.com/office/powerpoint/2010/main" val="34500047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1.) Solve: 6|2x – 4| &gt; 24 </a:t>
            </a:r>
          </a:p>
          <a:p>
            <a:pPr marL="0" indent="0">
              <a:buNone/>
            </a:pPr>
            <a:endParaRPr lang="en-US" dirty="0"/>
          </a:p>
          <a:p>
            <a:pPr marL="0" indent="0">
              <a:buNone/>
            </a:pPr>
            <a:r>
              <a:rPr lang="en-US" dirty="0"/>
              <a:t>2.) A 2m-</a:t>
            </a:r>
            <a:r>
              <a:rPr lang="en-US"/>
              <a:t>wide circular path </a:t>
            </a:r>
            <a:r>
              <a:rPr lang="en-US" dirty="0"/>
              <a:t>is being built around the edge of a circular pool. The diameter of the pool is 40m. What is the length of the path, as measured along its outside edge? </a:t>
            </a:r>
          </a:p>
          <a:p>
            <a:pPr marL="0" indent="0">
              <a:buNone/>
            </a:pPr>
            <a:endParaRPr lang="en-US" dirty="0"/>
          </a:p>
          <a:p>
            <a:pPr marL="0" indent="0">
              <a:buNone/>
            </a:pPr>
            <a:r>
              <a:rPr lang="en-US" dirty="0"/>
              <a:t>3.) Graph y = |x - 4| + 2 </a:t>
            </a:r>
          </a:p>
        </p:txBody>
      </p:sp>
    </p:spTree>
    <p:extLst>
      <p:ext uri="{BB962C8B-B14F-4D97-AF65-F5344CB8AC3E}">
        <p14:creationId xmlns:p14="http://schemas.microsoft.com/office/powerpoint/2010/main" val="26562643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Practice Problems: </a:t>
            </a:r>
          </a:p>
        </p:txBody>
      </p:sp>
      <p:sp>
        <p:nvSpPr>
          <p:cNvPr id="3" name="Content Placeholder 2"/>
          <p:cNvSpPr>
            <a:spLocks noGrp="1"/>
          </p:cNvSpPr>
          <p:nvPr>
            <p:ph sz="half" idx="1"/>
          </p:nvPr>
        </p:nvSpPr>
        <p:spPr/>
        <p:txBody>
          <a:bodyPr/>
          <a:lstStyle/>
          <a:p>
            <a:pPr marL="0" indent="0">
              <a:buNone/>
            </a:pPr>
            <a:r>
              <a:rPr lang="en-US" dirty="0">
                <a:solidFill>
                  <a:srgbClr val="FF6600"/>
                </a:solidFill>
              </a:rPr>
              <a:t>Graph: </a:t>
            </a:r>
          </a:p>
          <a:p>
            <a:pPr marL="0" indent="0">
              <a:buNone/>
            </a:pPr>
            <a:r>
              <a:rPr lang="en-US" dirty="0"/>
              <a:t>1.) y = |x + 3| +2 </a:t>
            </a:r>
          </a:p>
          <a:p>
            <a:pPr marL="0" indent="0">
              <a:buNone/>
            </a:pPr>
            <a:r>
              <a:rPr lang="en-US" dirty="0"/>
              <a:t>2.) y = |x – 4| - 3 </a:t>
            </a:r>
          </a:p>
          <a:p>
            <a:pPr marL="0" indent="0">
              <a:buNone/>
            </a:pPr>
            <a:r>
              <a:rPr lang="en-US" dirty="0"/>
              <a:t>3.) y = |2x| + 1 </a:t>
            </a:r>
          </a:p>
          <a:p>
            <a:pPr marL="0" indent="0">
              <a:buNone/>
            </a:pPr>
            <a:r>
              <a:rPr lang="en-US" dirty="0"/>
              <a:t>4.) y = |1/2x -1| </a:t>
            </a:r>
          </a:p>
          <a:p>
            <a:pPr marL="0" indent="0">
              <a:buNone/>
            </a:pPr>
            <a:r>
              <a:rPr lang="en-US" dirty="0"/>
              <a:t>5.) Write the equation of the graph at right </a:t>
            </a:r>
            <a:r>
              <a:rPr lang="en-US" dirty="0">
                <a:sym typeface="Wingdings"/>
              </a:rPr>
              <a:t> </a:t>
            </a:r>
            <a:endParaRPr lang="en-US" dirty="0"/>
          </a:p>
        </p:txBody>
      </p:sp>
      <p:pic>
        <p:nvPicPr>
          <p:cNvPr id="5" name="Content Placeholder 4" descr="Coordplane.pn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l="16538" r="16538"/>
          <a:stretch>
            <a:fillRect/>
          </a:stretch>
        </p:blipFill>
        <p:spPr/>
      </p:pic>
      <p:cxnSp>
        <p:nvCxnSpPr>
          <p:cNvPr id="7" name="Straight Arrow Connector 6"/>
          <p:cNvCxnSpPr/>
          <p:nvPr/>
        </p:nvCxnSpPr>
        <p:spPr>
          <a:xfrm>
            <a:off x="7176669" y="3925730"/>
            <a:ext cx="1212145" cy="12508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H="1">
            <a:off x="5791360" y="3925730"/>
            <a:ext cx="1385310" cy="12508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773684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5" name="Content Placeholder 4"/>
          <p:cNvSpPr>
            <a:spLocks noGrp="1"/>
          </p:cNvSpPr>
          <p:nvPr>
            <p:ph idx="1"/>
          </p:nvPr>
        </p:nvSpPr>
        <p:spPr/>
        <p:txBody>
          <a:bodyPr/>
          <a:lstStyle/>
          <a:p>
            <a:pPr marL="0" indent="0">
              <a:buNone/>
            </a:pPr>
            <a:r>
              <a:rPr lang="en-US" dirty="0"/>
              <a:t>1.) Write in standard form:  y – 4 = 2(x + 1) </a:t>
            </a:r>
          </a:p>
          <a:p>
            <a:pPr marL="0" indent="0">
              <a:buNone/>
            </a:pPr>
            <a:endParaRPr lang="en-US" dirty="0"/>
          </a:p>
          <a:p>
            <a:pPr marL="0" indent="0">
              <a:buNone/>
            </a:pPr>
            <a:r>
              <a:rPr lang="en-US" dirty="0"/>
              <a:t>2.) Graph y = x</a:t>
            </a:r>
            <a:r>
              <a:rPr lang="en-US" baseline="30000" dirty="0"/>
              <a:t>2</a:t>
            </a:r>
            <a:r>
              <a:rPr lang="en-US" dirty="0"/>
              <a:t> + 4 </a:t>
            </a:r>
          </a:p>
          <a:p>
            <a:pPr marL="0" indent="0">
              <a:buNone/>
            </a:pPr>
            <a:endParaRPr lang="en-US" dirty="0"/>
          </a:p>
          <a:p>
            <a:pPr marL="0" indent="0">
              <a:buNone/>
            </a:pPr>
            <a:r>
              <a:rPr lang="en-US" dirty="0"/>
              <a:t>3.) Write the equation of a line (in slope intercept form) that passes through (1,2) and (4,6). </a:t>
            </a:r>
          </a:p>
        </p:txBody>
      </p:sp>
    </p:spTree>
    <p:extLst>
      <p:ext uri="{BB962C8B-B14F-4D97-AF65-F5344CB8AC3E}">
        <p14:creationId xmlns:p14="http://schemas.microsoft.com/office/powerpoint/2010/main" val="3508066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solidFill>
                  <a:srgbClr val="FFFF00"/>
                </a:solidFill>
              </a:rPr>
              <a:t>Good Morning!</a:t>
            </a:r>
          </a:p>
        </p:txBody>
      </p:sp>
      <p:sp>
        <p:nvSpPr>
          <p:cNvPr id="3" name="Content Placeholder 2"/>
          <p:cNvSpPr>
            <a:spLocks noGrp="1"/>
          </p:cNvSpPr>
          <p:nvPr>
            <p:ph idx="1"/>
          </p:nvPr>
        </p:nvSpPr>
        <p:spPr/>
        <p:txBody>
          <a:bodyPr/>
          <a:lstStyle/>
          <a:p>
            <a:pPr marL="514350" indent="-514350">
              <a:buAutoNum type="arabicPeriod"/>
            </a:pPr>
            <a:r>
              <a:rPr lang="en-US" dirty="0"/>
              <a:t>Solve:  </a:t>
            </a:r>
            <a:r>
              <a:rPr lang="en-US" u="sng" dirty="0"/>
              <a:t>-1</a:t>
            </a:r>
            <a:r>
              <a:rPr lang="en-US" dirty="0"/>
              <a:t>|2x – 8| = - </a:t>
            </a:r>
            <a:r>
              <a:rPr lang="en-US" u="sng" dirty="0"/>
              <a:t>3</a:t>
            </a:r>
          </a:p>
          <a:p>
            <a:pPr marL="0" indent="0">
              <a:buNone/>
            </a:pPr>
            <a:r>
              <a:rPr lang="en-US" dirty="0"/>
              <a:t>                   2                      4</a:t>
            </a:r>
          </a:p>
          <a:p>
            <a:pPr marL="0" indent="0">
              <a:buNone/>
            </a:pPr>
            <a:endParaRPr lang="en-US" u="sng" dirty="0"/>
          </a:p>
          <a:p>
            <a:pPr marL="0" indent="0">
              <a:buNone/>
            </a:pPr>
            <a:r>
              <a:rPr lang="en-US" dirty="0"/>
              <a:t>2. Graph: y = x</a:t>
            </a:r>
            <a:r>
              <a:rPr lang="en-US" baseline="30000" dirty="0"/>
              <a:t>2</a:t>
            </a:r>
            <a:r>
              <a:rPr lang="en-US" dirty="0"/>
              <a:t> – 3 </a:t>
            </a:r>
          </a:p>
          <a:p>
            <a:pPr marL="0" indent="0">
              <a:buNone/>
            </a:pPr>
            <a:endParaRPr lang="en-US" dirty="0"/>
          </a:p>
          <a:p>
            <a:pPr marL="0" indent="0">
              <a:buNone/>
            </a:pPr>
            <a:r>
              <a:rPr lang="en-US" dirty="0"/>
              <a:t>3. You have three dice. What is the probability of rolling three sixes?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284795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dirty="0">
                <a:solidFill>
                  <a:srgbClr val="FFFF00"/>
                </a:solidFill>
              </a:rPr>
              <a:t>LO: Write/graph linear functions in slope-intercept, point-slope and standard form.</a:t>
            </a:r>
            <a:br>
              <a:rPr lang="en-US" sz="3200" dirty="0">
                <a:solidFill>
                  <a:srgbClr val="FFFF00"/>
                </a:solidFill>
              </a:rPr>
            </a:br>
            <a:r>
              <a:rPr lang="en-US" sz="3200" dirty="0">
                <a:solidFill>
                  <a:srgbClr val="FFFF00"/>
                </a:solidFill>
              </a:rPr>
              <a:t>SLE: Meet or exceed CCSS</a:t>
            </a:r>
          </a:p>
        </p:txBody>
      </p:sp>
      <p:sp>
        <p:nvSpPr>
          <p:cNvPr id="4" name="Content Placeholder 3"/>
          <p:cNvSpPr>
            <a:spLocks noGrp="1"/>
          </p:cNvSpPr>
          <p:nvPr>
            <p:ph sz="half" idx="1"/>
          </p:nvPr>
        </p:nvSpPr>
        <p:spPr/>
        <p:txBody>
          <a:bodyPr/>
          <a:lstStyle/>
          <a:p>
            <a:pPr marL="0" indent="0">
              <a:buNone/>
            </a:pPr>
            <a:r>
              <a:rPr lang="en-US" dirty="0">
                <a:solidFill>
                  <a:srgbClr val="FF6600"/>
                </a:solidFill>
              </a:rPr>
              <a:t>Let’s review! </a:t>
            </a:r>
            <a:r>
              <a:rPr lang="en-US" dirty="0">
                <a:solidFill>
                  <a:srgbClr val="FF6600"/>
                </a:solidFill>
                <a:sym typeface="Wingdings"/>
              </a:rPr>
              <a:t> </a:t>
            </a:r>
            <a:endParaRPr lang="en-US" dirty="0">
              <a:solidFill>
                <a:srgbClr val="FF6600"/>
              </a:solidFill>
            </a:endParaRPr>
          </a:p>
          <a:p>
            <a:pPr marL="0" indent="0">
              <a:buNone/>
            </a:pPr>
            <a:endParaRPr lang="en-US" dirty="0"/>
          </a:p>
          <a:p>
            <a:pPr marL="0" indent="0">
              <a:buNone/>
            </a:pPr>
            <a:r>
              <a:rPr lang="en-US" dirty="0">
                <a:solidFill>
                  <a:srgbClr val="CCFFCC"/>
                </a:solidFill>
              </a:rPr>
              <a:t>Slope-intercept form: </a:t>
            </a:r>
          </a:p>
          <a:p>
            <a:pPr marL="0" indent="0">
              <a:buNone/>
            </a:pPr>
            <a:r>
              <a:rPr lang="en-US" dirty="0"/>
              <a:t>y = 2x + 1 </a:t>
            </a:r>
          </a:p>
          <a:p>
            <a:pPr marL="0" indent="0">
              <a:buNone/>
            </a:pPr>
            <a:r>
              <a:rPr lang="en-US" dirty="0">
                <a:solidFill>
                  <a:srgbClr val="CCFFCC"/>
                </a:solidFill>
              </a:rPr>
              <a:t>Point-slope form: </a:t>
            </a:r>
          </a:p>
          <a:p>
            <a:pPr marL="0" indent="0">
              <a:buNone/>
            </a:pPr>
            <a:r>
              <a:rPr lang="en-US" dirty="0"/>
              <a:t>y – 1 = 2(x + 2 ) </a:t>
            </a:r>
          </a:p>
          <a:p>
            <a:pPr marL="0" indent="0">
              <a:buNone/>
            </a:pPr>
            <a:r>
              <a:rPr lang="en-US" dirty="0">
                <a:solidFill>
                  <a:srgbClr val="CCFFCC"/>
                </a:solidFill>
              </a:rPr>
              <a:t>Standard form: </a:t>
            </a:r>
          </a:p>
          <a:p>
            <a:pPr marL="0" indent="0">
              <a:buNone/>
            </a:pPr>
            <a:r>
              <a:rPr lang="en-US" dirty="0"/>
              <a:t>2x – y = -3</a:t>
            </a:r>
          </a:p>
        </p:txBody>
      </p:sp>
      <p:pic>
        <p:nvPicPr>
          <p:cNvPr id="6" name="Content Placeholder 5" descr="Coordplane.pn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l="16538" r="16538"/>
          <a:stretch>
            <a:fillRect/>
          </a:stretch>
        </p:blipFill>
        <p:spPr/>
      </p:pic>
    </p:spTree>
    <p:extLst>
      <p:ext uri="{BB962C8B-B14F-4D97-AF65-F5344CB8AC3E}">
        <p14:creationId xmlns:p14="http://schemas.microsoft.com/office/powerpoint/2010/main" val="31097907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Practice problems: </a:t>
            </a:r>
            <a:br>
              <a:rPr lang="en-US" sz="3200" dirty="0">
                <a:solidFill>
                  <a:srgbClr val="FF6600"/>
                </a:solidFill>
              </a:rPr>
            </a:br>
            <a:endParaRPr lang="en-US" sz="3200" dirty="0">
              <a:solidFill>
                <a:srgbClr val="FF6600"/>
              </a:solidFill>
            </a:endParaRPr>
          </a:p>
        </p:txBody>
      </p:sp>
      <p:sp>
        <p:nvSpPr>
          <p:cNvPr id="3" name="Content Placeholder 2"/>
          <p:cNvSpPr>
            <a:spLocks noGrp="1"/>
          </p:cNvSpPr>
          <p:nvPr>
            <p:ph sz="half" idx="1"/>
          </p:nvPr>
        </p:nvSpPr>
        <p:spPr/>
        <p:txBody>
          <a:bodyPr>
            <a:normAutofit fontScale="85000" lnSpcReduction="20000"/>
          </a:bodyPr>
          <a:lstStyle/>
          <a:p>
            <a:pPr marL="0" indent="0">
              <a:buNone/>
            </a:pPr>
            <a:r>
              <a:rPr lang="en-US" dirty="0"/>
              <a:t>1.) graph y = 2x -1 </a:t>
            </a:r>
          </a:p>
          <a:p>
            <a:pPr marL="0" indent="0">
              <a:buNone/>
            </a:pPr>
            <a:r>
              <a:rPr lang="en-US" dirty="0"/>
              <a:t>2.) Write an equation, in slope-intercept form, of a line that passes through (2,4) and (-1,2) </a:t>
            </a:r>
          </a:p>
          <a:p>
            <a:pPr marL="0" indent="0">
              <a:buNone/>
            </a:pPr>
            <a:r>
              <a:rPr lang="en-US" dirty="0"/>
              <a:t>3.) Graph using x and y intercepts: 4x – 2y = -12 </a:t>
            </a:r>
          </a:p>
          <a:p>
            <a:pPr marL="0" indent="0">
              <a:buNone/>
            </a:pPr>
            <a:r>
              <a:rPr lang="en-US" dirty="0"/>
              <a:t>4.) Write an equation, in point-slope form, of a line that passes through (2,4) and is perpendicular to </a:t>
            </a:r>
          </a:p>
          <a:p>
            <a:pPr marL="0" indent="0">
              <a:buNone/>
            </a:pPr>
            <a:r>
              <a:rPr lang="en-US" dirty="0"/>
              <a:t>y = 2x + 3 </a:t>
            </a:r>
          </a:p>
          <a:p>
            <a:pPr marL="0" indent="0">
              <a:buNone/>
            </a:pPr>
            <a:r>
              <a:rPr lang="en-US" dirty="0"/>
              <a:t>5.) Write the equation of the line to the right </a:t>
            </a:r>
            <a:r>
              <a:rPr lang="en-US" dirty="0">
                <a:sym typeface="Wingdings"/>
              </a:rPr>
              <a:t> </a:t>
            </a:r>
            <a:endParaRPr lang="en-US" dirty="0"/>
          </a:p>
        </p:txBody>
      </p:sp>
      <p:pic>
        <p:nvPicPr>
          <p:cNvPr id="5" name="Content Placeholder 4" descr="Coordplane.pn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24712" b="-24712"/>
          <a:stretch>
            <a:fillRect/>
          </a:stretch>
        </p:blipFill>
        <p:spPr/>
      </p:pic>
      <p:cxnSp>
        <p:nvCxnSpPr>
          <p:cNvPr id="7" name="Straight Arrow Connector 6"/>
          <p:cNvCxnSpPr/>
          <p:nvPr/>
        </p:nvCxnSpPr>
        <p:spPr>
          <a:xfrm>
            <a:off x="7151077" y="3341077"/>
            <a:ext cx="0" cy="154353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862374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FF6600"/>
                </a:solidFill>
              </a:rPr>
              <a:t>Homework: </a:t>
            </a:r>
          </a:p>
        </p:txBody>
      </p:sp>
      <p:sp>
        <p:nvSpPr>
          <p:cNvPr id="6" name="Content Placeholder 5"/>
          <p:cNvSpPr>
            <a:spLocks noGrp="1"/>
          </p:cNvSpPr>
          <p:nvPr>
            <p:ph idx="1"/>
          </p:nvPr>
        </p:nvSpPr>
        <p:spPr/>
        <p:txBody>
          <a:bodyPr/>
          <a:lstStyle/>
          <a:p>
            <a:pPr marL="0" indent="0">
              <a:buNone/>
            </a:pPr>
            <a:r>
              <a:rPr lang="en-US" dirty="0">
                <a:solidFill>
                  <a:srgbClr val="CCFFCC"/>
                </a:solidFill>
              </a:rPr>
              <a:t>LO: Graph/write linear functions in standard, slope-intercept, and point-slope form. </a:t>
            </a:r>
          </a:p>
          <a:p>
            <a:pPr marL="0" indent="0">
              <a:buNone/>
            </a:pPr>
            <a:r>
              <a:rPr lang="en-US" dirty="0">
                <a:solidFill>
                  <a:srgbClr val="CCFFCC"/>
                </a:solidFill>
              </a:rPr>
              <a:t>SLE: Meet or exceed CCSS</a:t>
            </a:r>
          </a:p>
          <a:p>
            <a:pPr marL="0" indent="0">
              <a:buNone/>
            </a:pPr>
            <a:r>
              <a:rPr lang="en-US" dirty="0"/>
              <a:t>p. 368 </a:t>
            </a:r>
          </a:p>
          <a:p>
            <a:pPr marL="0" indent="0">
              <a:buNone/>
            </a:pPr>
            <a:r>
              <a:rPr lang="en-US" dirty="0"/>
              <a:t>#2-34 even </a:t>
            </a:r>
          </a:p>
        </p:txBody>
      </p:sp>
    </p:spTree>
    <p:extLst>
      <p:ext uri="{BB962C8B-B14F-4D97-AF65-F5344CB8AC3E}">
        <p14:creationId xmlns:p14="http://schemas.microsoft.com/office/powerpoint/2010/main" val="26944198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1.) Graph y = -2x</a:t>
            </a:r>
            <a:r>
              <a:rPr lang="en-US" baseline="30000" dirty="0"/>
              <a:t>2</a:t>
            </a:r>
            <a:r>
              <a:rPr lang="en-US" dirty="0"/>
              <a:t> + 1 </a:t>
            </a:r>
          </a:p>
          <a:p>
            <a:pPr marL="0" indent="0">
              <a:buNone/>
            </a:pPr>
            <a:endParaRPr lang="en-US" dirty="0"/>
          </a:p>
          <a:p>
            <a:pPr marL="0" indent="0">
              <a:buNone/>
            </a:pPr>
            <a:r>
              <a:rPr lang="en-US" dirty="0"/>
              <a:t>2.) Solve:  y = 3x – 5 </a:t>
            </a:r>
          </a:p>
          <a:p>
            <a:pPr marL="0" indent="0">
              <a:buNone/>
            </a:pPr>
            <a:r>
              <a:rPr lang="en-US" dirty="0"/>
              <a:t>                   2x + 3y = 15 </a:t>
            </a:r>
          </a:p>
          <a:p>
            <a:pPr marL="0" indent="0">
              <a:buNone/>
            </a:pPr>
            <a:endParaRPr lang="en-US" dirty="0"/>
          </a:p>
          <a:p>
            <a:pPr marL="0" indent="0">
              <a:buNone/>
            </a:pPr>
            <a:r>
              <a:rPr lang="en-US" dirty="0"/>
              <a:t>3.) Suppose you have $20 in a bank account. You deposit $5 each week. Your friend has $5 in her account and is saving $10 each week. Neither of you withdraws any money. After how many weeks will the two of you have the same amount of money in your bank accounts? </a:t>
            </a:r>
          </a:p>
        </p:txBody>
      </p:sp>
    </p:spTree>
    <p:extLst>
      <p:ext uri="{BB962C8B-B14F-4D97-AF65-F5344CB8AC3E}">
        <p14:creationId xmlns:p14="http://schemas.microsoft.com/office/powerpoint/2010/main" val="9498466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sz="3200" dirty="0">
                <a:solidFill>
                  <a:srgbClr val="FFFF00"/>
                </a:solidFill>
              </a:rPr>
              <a:t>LO: Solve systems of equations </a:t>
            </a:r>
            <a:br>
              <a:rPr lang="en-US" sz="3200" dirty="0">
                <a:solidFill>
                  <a:srgbClr val="FFFF00"/>
                </a:solidFill>
              </a:rPr>
            </a:br>
            <a:r>
              <a:rPr lang="en-US" sz="3200" dirty="0">
                <a:solidFill>
                  <a:srgbClr val="FFFF00"/>
                </a:solidFill>
              </a:rPr>
              <a:t>SLE: Meet or exceed CCSS</a:t>
            </a:r>
          </a:p>
        </p:txBody>
      </p:sp>
      <p:sp>
        <p:nvSpPr>
          <p:cNvPr id="5" name="Content Placeholder 4"/>
          <p:cNvSpPr>
            <a:spLocks noGrp="1"/>
          </p:cNvSpPr>
          <p:nvPr>
            <p:ph sz="half" idx="1"/>
          </p:nvPr>
        </p:nvSpPr>
        <p:spPr/>
        <p:txBody>
          <a:bodyPr/>
          <a:lstStyle/>
          <a:p>
            <a:pPr marL="0" indent="0">
              <a:buNone/>
            </a:pPr>
            <a:r>
              <a:rPr lang="en-US" dirty="0">
                <a:solidFill>
                  <a:srgbClr val="FF6600"/>
                </a:solidFill>
              </a:rPr>
              <a:t>Let’s review: </a:t>
            </a:r>
          </a:p>
          <a:p>
            <a:pPr marL="0" indent="0">
              <a:buNone/>
            </a:pPr>
            <a:r>
              <a:rPr lang="en-US" dirty="0">
                <a:solidFill>
                  <a:srgbClr val="FFFF00"/>
                </a:solidFill>
              </a:rPr>
              <a:t>A  linear equation </a:t>
            </a:r>
            <a:r>
              <a:rPr lang="en-US" dirty="0"/>
              <a:t>(or function) shows the possible range of  values of a dependent variable, y, for a given range of possible values for an independent variable, x. For y = 2x -2, when x = 1, y= 0. </a:t>
            </a:r>
          </a:p>
        </p:txBody>
      </p:sp>
      <p:pic>
        <p:nvPicPr>
          <p:cNvPr id="7" name="Content Placeholder 6" descr="Coordplane.pn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l="16538" r="16538"/>
          <a:stretch>
            <a:fillRect/>
          </a:stretch>
        </p:blipFill>
        <p:spPr/>
      </p:pic>
      <p:cxnSp>
        <p:nvCxnSpPr>
          <p:cNvPr id="9" name="Straight Arrow Connector 8"/>
          <p:cNvCxnSpPr/>
          <p:nvPr/>
        </p:nvCxnSpPr>
        <p:spPr>
          <a:xfrm flipV="1">
            <a:off x="6265333" y="2476500"/>
            <a:ext cx="1270000" cy="2942167"/>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890070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pPr marL="0" indent="0">
              <a:buNone/>
            </a:pPr>
            <a:r>
              <a:rPr lang="en-US" dirty="0"/>
              <a:t>A </a:t>
            </a:r>
            <a:r>
              <a:rPr lang="en-US" dirty="0">
                <a:solidFill>
                  <a:srgbClr val="FF6600"/>
                </a:solidFill>
              </a:rPr>
              <a:t>system of equations </a:t>
            </a:r>
            <a:r>
              <a:rPr lang="en-US" dirty="0"/>
              <a:t>shows solutions for x and y that work for two linear equations at once.  If you graph the equations, the single solution for both is the point at which the lines cross. For the graph at right, the lines cross at (3,1), so x = 3 and y = 1 </a:t>
            </a:r>
          </a:p>
        </p:txBody>
      </p:sp>
      <p:pic>
        <p:nvPicPr>
          <p:cNvPr id="5" name="Content Placeholder 4" descr="Coordplane.pn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l="16538" r="16538"/>
          <a:stretch>
            <a:fillRect/>
          </a:stretch>
        </p:blipFill>
        <p:spPr/>
      </p:pic>
      <p:cxnSp>
        <p:nvCxnSpPr>
          <p:cNvPr id="7" name="Straight Arrow Connector 6"/>
          <p:cNvCxnSpPr/>
          <p:nvPr/>
        </p:nvCxnSpPr>
        <p:spPr>
          <a:xfrm flipH="1" flipV="1">
            <a:off x="5630334" y="2984500"/>
            <a:ext cx="2899833" cy="1164167"/>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6858000" y="2836333"/>
            <a:ext cx="1121833" cy="15875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008882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pPr marL="0" indent="0">
              <a:buNone/>
            </a:pPr>
            <a:r>
              <a:rPr lang="en-US" dirty="0">
                <a:solidFill>
                  <a:srgbClr val="FF6600"/>
                </a:solidFill>
              </a:rPr>
              <a:t>Solve these systems of equations by graphing: </a:t>
            </a:r>
          </a:p>
          <a:p>
            <a:pPr marL="0" indent="0">
              <a:buNone/>
            </a:pPr>
            <a:endParaRPr lang="en-US" dirty="0"/>
          </a:p>
          <a:p>
            <a:pPr marL="0" indent="0">
              <a:buNone/>
            </a:pPr>
            <a:r>
              <a:rPr lang="en-US" dirty="0"/>
              <a:t>1.) y = 2x – 3</a:t>
            </a:r>
          </a:p>
          <a:p>
            <a:pPr marL="0" indent="0">
              <a:buNone/>
            </a:pPr>
            <a:r>
              <a:rPr lang="en-US" dirty="0"/>
              <a:t>     y= x – 1 </a:t>
            </a:r>
          </a:p>
          <a:p>
            <a:pPr marL="0" indent="0">
              <a:buNone/>
            </a:pPr>
            <a:endParaRPr lang="en-US" dirty="0"/>
          </a:p>
          <a:p>
            <a:pPr marL="0" indent="0">
              <a:buNone/>
            </a:pPr>
            <a:r>
              <a:rPr lang="en-US" dirty="0"/>
              <a:t>2.) y = -2x -1 </a:t>
            </a:r>
          </a:p>
          <a:p>
            <a:pPr marL="0" indent="0">
              <a:buNone/>
            </a:pPr>
            <a:r>
              <a:rPr lang="en-US" dirty="0"/>
              <a:t>      y = -2x + 2 </a:t>
            </a:r>
          </a:p>
        </p:txBody>
      </p:sp>
      <p:pic>
        <p:nvPicPr>
          <p:cNvPr id="5" name="Content Placeholder 4" descr="Coordplane.pn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l="16538" r="16538"/>
          <a:stretch>
            <a:fillRect/>
          </a:stretch>
        </p:blipFill>
        <p:spPr/>
      </p:pic>
    </p:spTree>
    <p:extLst>
      <p:ext uri="{BB962C8B-B14F-4D97-AF65-F5344CB8AC3E}">
        <p14:creationId xmlns:p14="http://schemas.microsoft.com/office/powerpoint/2010/main" val="40261645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Solving by substitution: </a:t>
            </a:r>
          </a:p>
        </p:txBody>
      </p:sp>
      <p:sp>
        <p:nvSpPr>
          <p:cNvPr id="5" name="Content Placeholder 4"/>
          <p:cNvSpPr>
            <a:spLocks noGrp="1"/>
          </p:cNvSpPr>
          <p:nvPr>
            <p:ph idx="1"/>
          </p:nvPr>
        </p:nvSpPr>
        <p:spPr/>
        <p:txBody>
          <a:bodyPr>
            <a:normAutofit fontScale="70000" lnSpcReduction="20000"/>
          </a:bodyPr>
          <a:lstStyle/>
          <a:p>
            <a:pPr marL="0" indent="0">
              <a:buNone/>
            </a:pPr>
            <a:r>
              <a:rPr lang="en-US" dirty="0"/>
              <a:t>Solving by graphing is not very useful if you’re not good at drawing straight lines, or if the solutions are not whole numbers, so substitution is a better method: </a:t>
            </a:r>
          </a:p>
          <a:p>
            <a:pPr marL="0" indent="0">
              <a:buNone/>
            </a:pPr>
            <a:r>
              <a:rPr lang="en-US" dirty="0">
                <a:solidFill>
                  <a:srgbClr val="FF6600"/>
                </a:solidFill>
              </a:rPr>
              <a:t>Example: </a:t>
            </a:r>
          </a:p>
          <a:p>
            <a:pPr marL="0" indent="0">
              <a:buNone/>
            </a:pPr>
            <a:r>
              <a:rPr lang="en-US" dirty="0"/>
              <a:t>y = -4x - 8</a:t>
            </a:r>
          </a:p>
          <a:p>
            <a:pPr marL="0" indent="0">
              <a:buNone/>
            </a:pPr>
            <a:r>
              <a:rPr lang="en-US" dirty="0"/>
              <a:t>y = x + 7 </a:t>
            </a:r>
          </a:p>
          <a:p>
            <a:pPr marL="0" indent="0">
              <a:buNone/>
            </a:pPr>
            <a:r>
              <a:rPr lang="en-US" dirty="0"/>
              <a:t>-4x - 8 = x + 7 (These expressions are equal because they’re both equal to the same variable, y) </a:t>
            </a:r>
          </a:p>
          <a:p>
            <a:pPr marL="0" indent="0">
              <a:buNone/>
            </a:pPr>
            <a:r>
              <a:rPr lang="en-US" dirty="0"/>
              <a:t>-5x = 15 </a:t>
            </a:r>
          </a:p>
          <a:p>
            <a:pPr marL="0" indent="0">
              <a:buNone/>
            </a:pPr>
            <a:r>
              <a:rPr lang="en-US" dirty="0"/>
              <a:t>X = -3 </a:t>
            </a:r>
          </a:p>
          <a:p>
            <a:pPr marL="0" indent="0">
              <a:buNone/>
            </a:pPr>
            <a:r>
              <a:rPr lang="en-US" dirty="0"/>
              <a:t>Substitute your solution into an original equation: </a:t>
            </a:r>
          </a:p>
          <a:p>
            <a:pPr marL="0" indent="0">
              <a:buNone/>
            </a:pPr>
            <a:r>
              <a:rPr lang="en-US" dirty="0"/>
              <a:t>y = -3 + 7 </a:t>
            </a:r>
          </a:p>
          <a:p>
            <a:pPr marL="0" indent="0">
              <a:buNone/>
            </a:pPr>
            <a:r>
              <a:rPr lang="en-US" dirty="0"/>
              <a:t>y = 4</a:t>
            </a:r>
          </a:p>
          <a:p>
            <a:pPr marL="0" indent="0">
              <a:buNone/>
            </a:pPr>
            <a:r>
              <a:rPr lang="en-US" dirty="0"/>
              <a:t>The solution to this system of equations is (3, 4) </a:t>
            </a:r>
          </a:p>
          <a:p>
            <a:pPr marL="0" indent="0">
              <a:buNone/>
            </a:pPr>
            <a:endParaRPr lang="en-US" dirty="0"/>
          </a:p>
        </p:txBody>
      </p:sp>
    </p:spTree>
    <p:extLst>
      <p:ext uri="{BB962C8B-B14F-4D97-AF65-F5344CB8AC3E}">
        <p14:creationId xmlns:p14="http://schemas.microsoft.com/office/powerpoint/2010/main" val="30067906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dirty="0">
                <a:solidFill>
                  <a:srgbClr val="FF6600"/>
                </a:solidFill>
              </a:rPr>
              <a:t>Another way to substitute: </a:t>
            </a:r>
          </a:p>
          <a:p>
            <a:pPr marL="0" indent="0">
              <a:buNone/>
            </a:pPr>
            <a:r>
              <a:rPr lang="en-US" dirty="0"/>
              <a:t>3y + 2x = 4 </a:t>
            </a:r>
          </a:p>
          <a:p>
            <a:pPr marL="0" indent="0">
              <a:buNone/>
            </a:pPr>
            <a:r>
              <a:rPr lang="en-US" dirty="0"/>
              <a:t>y = 6x – 7 </a:t>
            </a:r>
          </a:p>
          <a:p>
            <a:pPr marL="0" indent="0">
              <a:buNone/>
            </a:pPr>
            <a:r>
              <a:rPr lang="en-US" dirty="0"/>
              <a:t>3(6x – 7) + 2x = 4 (y is substituted with 6x – 7) </a:t>
            </a:r>
          </a:p>
          <a:p>
            <a:pPr marL="0" indent="0">
              <a:buNone/>
            </a:pPr>
            <a:r>
              <a:rPr lang="en-US" dirty="0"/>
              <a:t>18x – 21 + 2x = 4</a:t>
            </a:r>
          </a:p>
          <a:p>
            <a:pPr marL="0" indent="0">
              <a:buNone/>
            </a:pPr>
            <a:r>
              <a:rPr lang="en-US" dirty="0"/>
              <a:t>20x = 25 </a:t>
            </a:r>
          </a:p>
          <a:p>
            <a:pPr marL="0" indent="0">
              <a:buNone/>
            </a:pPr>
            <a:r>
              <a:rPr lang="en-US" dirty="0"/>
              <a:t>x = 1.25 </a:t>
            </a:r>
          </a:p>
          <a:p>
            <a:pPr marL="0" indent="0">
              <a:buNone/>
            </a:pPr>
            <a:r>
              <a:rPr lang="en-US" dirty="0"/>
              <a:t>Solve for y: </a:t>
            </a:r>
          </a:p>
          <a:p>
            <a:pPr marL="0" indent="0">
              <a:buNone/>
            </a:pPr>
            <a:r>
              <a:rPr lang="en-US" dirty="0"/>
              <a:t>3y + 2(1.25) = 4 </a:t>
            </a:r>
          </a:p>
          <a:p>
            <a:pPr marL="0" indent="0">
              <a:buNone/>
            </a:pPr>
            <a:r>
              <a:rPr lang="en-US" dirty="0"/>
              <a:t>3y + 2.5 = 4 </a:t>
            </a:r>
          </a:p>
          <a:p>
            <a:pPr marL="0" indent="0">
              <a:buNone/>
            </a:pPr>
            <a:r>
              <a:rPr lang="en-US" dirty="0"/>
              <a:t>3y = 1.5 </a:t>
            </a:r>
          </a:p>
          <a:p>
            <a:pPr marL="0" indent="0">
              <a:buNone/>
            </a:pPr>
            <a:r>
              <a:rPr lang="en-US" dirty="0"/>
              <a:t>y = 0.5 </a:t>
            </a:r>
          </a:p>
          <a:p>
            <a:pPr marL="0" indent="0">
              <a:buNone/>
            </a:pPr>
            <a:r>
              <a:rPr lang="en-US" dirty="0"/>
              <a:t>The solution for this system is (1.25, 0.5) </a:t>
            </a:r>
          </a:p>
        </p:txBody>
      </p:sp>
    </p:spTree>
    <p:extLst>
      <p:ext uri="{BB962C8B-B14F-4D97-AF65-F5344CB8AC3E}">
        <p14:creationId xmlns:p14="http://schemas.microsoft.com/office/powerpoint/2010/main" val="39891624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Practice problems: </a:t>
            </a:r>
          </a:p>
        </p:txBody>
      </p:sp>
      <p:sp>
        <p:nvSpPr>
          <p:cNvPr id="3" name="Content Placeholder 2"/>
          <p:cNvSpPr>
            <a:spLocks noGrp="1"/>
          </p:cNvSpPr>
          <p:nvPr>
            <p:ph idx="1"/>
          </p:nvPr>
        </p:nvSpPr>
        <p:spPr/>
        <p:txBody>
          <a:bodyPr/>
          <a:lstStyle/>
          <a:p>
            <a:pPr marL="0" indent="0">
              <a:buNone/>
            </a:pPr>
            <a:r>
              <a:rPr lang="en-US" dirty="0">
                <a:solidFill>
                  <a:srgbClr val="FF6600"/>
                </a:solidFill>
              </a:rPr>
              <a:t>Solve by graphing: </a:t>
            </a:r>
          </a:p>
          <a:p>
            <a:pPr marL="0" indent="0">
              <a:buNone/>
            </a:pPr>
            <a:r>
              <a:rPr lang="en-US" dirty="0"/>
              <a:t>1.) y = x + 5; y = -4x </a:t>
            </a:r>
          </a:p>
          <a:p>
            <a:pPr marL="0" indent="0">
              <a:buNone/>
            </a:pPr>
            <a:r>
              <a:rPr lang="en-US" dirty="0"/>
              <a:t>2.) y = -0.5x +2 ; y = -3x – 3 </a:t>
            </a:r>
          </a:p>
          <a:p>
            <a:pPr marL="0" indent="0">
              <a:buNone/>
            </a:pPr>
            <a:r>
              <a:rPr lang="en-US" dirty="0">
                <a:solidFill>
                  <a:srgbClr val="FF6600"/>
                </a:solidFill>
              </a:rPr>
              <a:t>Solve by substitution: </a:t>
            </a:r>
          </a:p>
          <a:p>
            <a:pPr marL="0" indent="0">
              <a:buNone/>
            </a:pPr>
            <a:r>
              <a:rPr lang="en-US" dirty="0"/>
              <a:t>3.) x + y = 0; 5x + 2y = -3 </a:t>
            </a:r>
          </a:p>
          <a:p>
            <a:pPr marL="0" indent="0">
              <a:buNone/>
            </a:pPr>
            <a:r>
              <a:rPr lang="en-US" dirty="0"/>
              <a:t>4.) y = -x + 4; y = 2x + 6 </a:t>
            </a:r>
          </a:p>
          <a:p>
            <a:pPr marL="0" indent="0">
              <a:buNone/>
            </a:pPr>
            <a:r>
              <a:rPr lang="en-US" dirty="0"/>
              <a:t>5.) x – 3y = 14; x – 2 = 0 </a:t>
            </a:r>
          </a:p>
        </p:txBody>
      </p:sp>
    </p:spTree>
    <p:extLst>
      <p:ext uri="{BB962C8B-B14F-4D97-AF65-F5344CB8AC3E}">
        <p14:creationId xmlns:p14="http://schemas.microsoft.com/office/powerpoint/2010/main" val="1450044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92500"/>
          </a:bodyPr>
          <a:lstStyle/>
          <a:p>
            <a:pPr marL="514350" indent="-514350">
              <a:buAutoNum type="arabicPeriod"/>
            </a:pPr>
            <a:r>
              <a:rPr lang="en-US" dirty="0"/>
              <a:t>On a coordinate plane, what is the distance between (2,5) and ( -4, 2)? </a:t>
            </a:r>
          </a:p>
          <a:p>
            <a:pPr marL="514350" indent="-514350">
              <a:buAutoNum type="arabicPeriod"/>
            </a:pPr>
            <a:r>
              <a:rPr lang="en-US" dirty="0"/>
              <a:t>Write the equation of a line that passes through (2,4) and has a slope of -1/2. </a:t>
            </a:r>
          </a:p>
          <a:p>
            <a:pPr marL="514350" indent="-514350">
              <a:buAutoNum type="arabicPeriod"/>
            </a:pPr>
            <a:r>
              <a:rPr lang="de-DE" dirty="0"/>
              <a:t>A</a:t>
            </a:r>
            <a:r>
              <a:rPr lang="en-US" dirty="0"/>
              <a:t> cylinder is 9cm wide and 30cm tall. What is the surface area of the cylinder? </a:t>
            </a:r>
          </a:p>
          <a:p>
            <a:pPr marL="514350" indent="-514350">
              <a:buAutoNum type="arabicPeriod"/>
            </a:pPr>
            <a:r>
              <a:rPr lang="de-DE" dirty="0"/>
              <a:t>A</a:t>
            </a:r>
            <a:r>
              <a:rPr lang="en-US" dirty="0"/>
              <a:t> square painting is placed in a 3cm-wide frame. Including the frame, the area of the picture is 600cm</a:t>
            </a:r>
            <a:r>
              <a:rPr lang="en-US" strike="sngStrike" dirty="0"/>
              <a:t> </a:t>
            </a:r>
            <a:r>
              <a:rPr lang="en-US" b="1" dirty="0"/>
              <a:t>squared. </a:t>
            </a:r>
            <a:r>
              <a:rPr lang="en-US" dirty="0"/>
              <a:t>What is the area of the picture? </a:t>
            </a:r>
          </a:p>
        </p:txBody>
      </p:sp>
    </p:spTree>
    <p:extLst>
      <p:ext uri="{BB962C8B-B14F-4D97-AF65-F5344CB8AC3E}">
        <p14:creationId xmlns:p14="http://schemas.microsoft.com/office/powerpoint/2010/main" val="35256716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Solve systems of equations </a:t>
            </a:r>
          </a:p>
          <a:p>
            <a:pPr marL="0" indent="0">
              <a:buNone/>
            </a:pPr>
            <a:r>
              <a:rPr lang="en-US" dirty="0">
                <a:solidFill>
                  <a:srgbClr val="FF6600"/>
                </a:solidFill>
              </a:rPr>
              <a:t>SLE: Meet or exceed CCSS</a:t>
            </a:r>
          </a:p>
          <a:p>
            <a:pPr marL="0" indent="0">
              <a:buNone/>
            </a:pPr>
            <a:r>
              <a:rPr lang="en-US" dirty="0"/>
              <a:t>Page 385 #26-40 all (Due Tuesday) </a:t>
            </a:r>
          </a:p>
        </p:txBody>
      </p:sp>
    </p:spTree>
    <p:extLst>
      <p:ext uri="{BB962C8B-B14F-4D97-AF65-F5344CB8AC3E}">
        <p14:creationId xmlns:p14="http://schemas.microsoft.com/office/powerpoint/2010/main" val="10751417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1.)  You flip a penny 10 times . What is the probability that you will get “heads” all ten times in a row? </a:t>
            </a:r>
          </a:p>
          <a:p>
            <a:pPr marL="0" indent="0">
              <a:buNone/>
            </a:pPr>
            <a:r>
              <a:rPr lang="en-US" dirty="0"/>
              <a:t>2.) Solve: m = 5p + 8; m = -10p + 3 </a:t>
            </a:r>
          </a:p>
          <a:p>
            <a:pPr marL="0" indent="0">
              <a:buNone/>
            </a:pPr>
            <a:r>
              <a:rPr lang="en-US" dirty="0"/>
              <a:t>3. Solve for t:  d = </a:t>
            </a:r>
            <a:r>
              <a:rPr lang="en-US" b="1" u="sng" dirty="0"/>
              <a:t>at</a:t>
            </a:r>
            <a:r>
              <a:rPr lang="en-US" b="1" u="sng" baseline="30000" dirty="0"/>
              <a:t>2</a:t>
            </a:r>
            <a:endParaRPr lang="en-US" b="1" u="sng" dirty="0"/>
          </a:p>
          <a:p>
            <a:pPr marL="0" indent="0">
              <a:buNone/>
            </a:pPr>
            <a:r>
              <a:rPr lang="en-US" dirty="0"/>
              <a:t>                                  2</a:t>
            </a:r>
          </a:p>
          <a:p>
            <a:pPr marL="0" indent="0">
              <a:buNone/>
            </a:pPr>
            <a:r>
              <a:rPr lang="en-US" dirty="0"/>
              <a:t>4.) Solve by substitution: </a:t>
            </a:r>
          </a:p>
          <a:p>
            <a:pPr marL="0" indent="0">
              <a:buNone/>
            </a:pPr>
            <a:r>
              <a:rPr lang="en-US" dirty="0"/>
              <a:t>y = -x + 4; y = 2x + 6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851190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Solve systems of equations using elimination</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solidFill>
                  <a:srgbClr val="FF6600"/>
                </a:solidFill>
              </a:rPr>
              <a:t>How to solve systems using elimination: </a:t>
            </a:r>
          </a:p>
          <a:p>
            <a:pPr marL="0" indent="0">
              <a:buNone/>
            </a:pPr>
            <a:r>
              <a:rPr lang="en-US" dirty="0"/>
              <a:t>Add or subtract the same variables from two different equations: </a:t>
            </a:r>
          </a:p>
          <a:p>
            <a:pPr marL="0" indent="0">
              <a:buNone/>
            </a:pPr>
            <a:r>
              <a:rPr lang="en-US" dirty="0"/>
              <a:t>  5x – 6y = -32</a:t>
            </a:r>
          </a:p>
          <a:p>
            <a:pPr marL="0" indent="0">
              <a:buNone/>
            </a:pPr>
            <a:r>
              <a:rPr lang="en-US" dirty="0"/>
              <a:t>+</a:t>
            </a:r>
            <a:r>
              <a:rPr lang="en-US" u="sng" dirty="0"/>
              <a:t>(3x + 6y = 48) </a:t>
            </a:r>
          </a:p>
          <a:p>
            <a:pPr marL="0" indent="0">
              <a:buNone/>
            </a:pPr>
            <a:r>
              <a:rPr lang="en-US" dirty="0"/>
              <a:t>     8x + 0y = 16 </a:t>
            </a:r>
          </a:p>
          <a:p>
            <a:pPr marL="0" indent="0">
              <a:buNone/>
            </a:pPr>
            <a:r>
              <a:rPr lang="en-US" dirty="0"/>
              <a:t>8x = 16</a:t>
            </a:r>
          </a:p>
          <a:p>
            <a:pPr marL="0" indent="0">
              <a:buNone/>
            </a:pPr>
            <a:r>
              <a:rPr lang="en-US" dirty="0"/>
              <a:t>X = 2 </a:t>
            </a:r>
          </a:p>
          <a:p>
            <a:pPr marL="0" indent="0">
              <a:buNone/>
            </a:pPr>
            <a:r>
              <a:rPr lang="en-US" dirty="0"/>
              <a:t>Replace x with 2: </a:t>
            </a:r>
          </a:p>
          <a:p>
            <a:pPr marL="0" indent="0">
              <a:buNone/>
            </a:pPr>
            <a:r>
              <a:rPr lang="en-US" dirty="0"/>
              <a:t>5(2) – 6y = -32 </a:t>
            </a:r>
          </a:p>
          <a:p>
            <a:pPr marL="0" indent="0">
              <a:buNone/>
            </a:pPr>
            <a:r>
              <a:rPr lang="en-US" dirty="0"/>
              <a:t>10- 6y = -32 </a:t>
            </a:r>
          </a:p>
          <a:p>
            <a:pPr marL="0" indent="0">
              <a:buNone/>
            </a:pPr>
            <a:r>
              <a:rPr lang="en-US" dirty="0"/>
              <a:t>-6y = -42 </a:t>
            </a:r>
          </a:p>
          <a:p>
            <a:pPr marL="0" indent="0">
              <a:buNone/>
            </a:pPr>
            <a:r>
              <a:rPr lang="en-US" dirty="0"/>
              <a:t>y = 7 </a:t>
            </a:r>
          </a:p>
          <a:p>
            <a:pPr marL="0" indent="0">
              <a:buNone/>
            </a:pPr>
            <a:r>
              <a:rPr lang="en-US" dirty="0"/>
              <a:t>The solution is (2, 7) </a:t>
            </a:r>
          </a:p>
          <a:p>
            <a:pPr marL="0" indent="0">
              <a:buNone/>
            </a:pPr>
            <a:endParaRPr lang="en-US" dirty="0"/>
          </a:p>
        </p:txBody>
      </p:sp>
    </p:spTree>
    <p:extLst>
      <p:ext uri="{BB962C8B-B14F-4D97-AF65-F5344CB8AC3E}">
        <p14:creationId xmlns:p14="http://schemas.microsoft.com/office/powerpoint/2010/main" val="20723236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pPr marL="0" indent="0">
              <a:buNone/>
            </a:pPr>
            <a:r>
              <a:rPr lang="en-US" sz="7200" dirty="0">
                <a:solidFill>
                  <a:srgbClr val="FF6600"/>
                </a:solidFill>
              </a:rPr>
              <a:t>Sometimes you will need to multiply an equation by a common factor to be able to eliminate a variable: </a:t>
            </a:r>
          </a:p>
          <a:p>
            <a:pPr marL="0" indent="0">
              <a:buNone/>
            </a:pPr>
            <a:r>
              <a:rPr lang="en-US" sz="7200" dirty="0"/>
              <a:t>2x + 5y = -22</a:t>
            </a:r>
          </a:p>
          <a:p>
            <a:pPr marL="0" indent="0">
              <a:buNone/>
            </a:pPr>
            <a:r>
              <a:rPr lang="en-US" sz="7200" dirty="0"/>
              <a:t>10x + 3y = 22</a:t>
            </a:r>
          </a:p>
          <a:p>
            <a:pPr marL="0" indent="0">
              <a:buNone/>
            </a:pPr>
            <a:r>
              <a:rPr lang="en-US" sz="7200" dirty="0"/>
              <a:t>Multiply the first equation by 5: </a:t>
            </a:r>
          </a:p>
          <a:p>
            <a:pPr marL="0" indent="0">
              <a:buNone/>
            </a:pPr>
            <a:r>
              <a:rPr lang="en-US" sz="7200" dirty="0"/>
              <a:t>5(2x + 5y = -22) = 10x + 5y = -110 </a:t>
            </a:r>
          </a:p>
          <a:p>
            <a:pPr marL="0" indent="0">
              <a:buNone/>
            </a:pPr>
            <a:r>
              <a:rPr lang="en-US" sz="7200" dirty="0"/>
              <a:t>Eliminate the x variable by subtracting: </a:t>
            </a:r>
          </a:p>
          <a:p>
            <a:pPr marL="0" indent="0">
              <a:buNone/>
            </a:pPr>
            <a:r>
              <a:rPr lang="en-US" sz="7200" dirty="0"/>
              <a:t> 10x + 25y = -110 </a:t>
            </a:r>
          </a:p>
          <a:p>
            <a:pPr marL="0" indent="0">
              <a:buNone/>
            </a:pPr>
            <a:r>
              <a:rPr lang="en-US" sz="7200" u="sng" dirty="0"/>
              <a:t>-(10x + 3y = 22)</a:t>
            </a:r>
          </a:p>
          <a:p>
            <a:pPr marL="0" indent="0">
              <a:buNone/>
            </a:pPr>
            <a:r>
              <a:rPr lang="en-US" sz="7200" dirty="0"/>
              <a:t>         22y = -132 </a:t>
            </a:r>
          </a:p>
          <a:p>
            <a:pPr marL="0" indent="0">
              <a:buNone/>
            </a:pPr>
            <a:r>
              <a:rPr lang="en-US" sz="7200" dirty="0"/>
              <a:t>            y = -6 </a:t>
            </a:r>
          </a:p>
          <a:p>
            <a:pPr marL="0" indent="0">
              <a:buNone/>
            </a:pPr>
            <a:r>
              <a:rPr lang="en-US" sz="7200" dirty="0"/>
              <a:t>Replace y with -6: </a:t>
            </a:r>
          </a:p>
          <a:p>
            <a:pPr marL="0" indent="0">
              <a:buNone/>
            </a:pPr>
            <a:r>
              <a:rPr lang="en-US" sz="7200" dirty="0"/>
              <a:t>2x + 5(-6) = -22 </a:t>
            </a:r>
          </a:p>
          <a:p>
            <a:pPr marL="0" indent="0">
              <a:buNone/>
            </a:pPr>
            <a:r>
              <a:rPr lang="en-US" sz="7200" dirty="0"/>
              <a:t>2x - 30 = -22 </a:t>
            </a:r>
          </a:p>
          <a:p>
            <a:pPr marL="0" indent="0">
              <a:buNone/>
            </a:pPr>
            <a:r>
              <a:rPr lang="en-US" sz="7200" dirty="0"/>
              <a:t>2x = 8 </a:t>
            </a:r>
          </a:p>
          <a:p>
            <a:pPr marL="0" indent="0">
              <a:buNone/>
            </a:pPr>
            <a:r>
              <a:rPr lang="en-US" sz="7200" dirty="0"/>
              <a:t>X = 4 </a:t>
            </a:r>
          </a:p>
          <a:p>
            <a:pPr marL="0" indent="0">
              <a:buNone/>
            </a:pPr>
            <a:r>
              <a:rPr lang="en-US" sz="7200" dirty="0"/>
              <a:t>The solution is (4, -6)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299993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Practice on white boards: </a:t>
            </a:r>
          </a:p>
        </p:txBody>
      </p:sp>
      <p:sp>
        <p:nvSpPr>
          <p:cNvPr id="3" name="Content Placeholder 2"/>
          <p:cNvSpPr>
            <a:spLocks noGrp="1"/>
          </p:cNvSpPr>
          <p:nvPr>
            <p:ph idx="1"/>
          </p:nvPr>
        </p:nvSpPr>
        <p:spPr/>
        <p:txBody>
          <a:bodyPr/>
          <a:lstStyle/>
          <a:p>
            <a:pPr marL="0" indent="0">
              <a:buNone/>
            </a:pPr>
            <a:r>
              <a:rPr lang="en-US" dirty="0"/>
              <a:t>1.)  4x + 2y = 12; 6x – 2y = 18 </a:t>
            </a:r>
          </a:p>
          <a:p>
            <a:pPr marL="0" indent="0">
              <a:buNone/>
            </a:pPr>
            <a:r>
              <a:rPr lang="en-US" dirty="0"/>
              <a:t>2.) 3x + 2y = -9 ; -10x + 5y= -5 </a:t>
            </a:r>
          </a:p>
          <a:p>
            <a:pPr marL="0" indent="0">
              <a:buNone/>
            </a:pPr>
            <a:r>
              <a:rPr lang="en-US" dirty="0"/>
              <a:t>3.) x – 8y = 18; -16x + 16y = -8 </a:t>
            </a:r>
          </a:p>
          <a:p>
            <a:pPr marL="0" indent="0">
              <a:buNone/>
            </a:pPr>
            <a:r>
              <a:rPr lang="en-US" dirty="0"/>
              <a:t>4.) 24x + 2y = 52; 6x – 3y = -36 </a:t>
            </a:r>
          </a:p>
          <a:p>
            <a:pPr marL="0" indent="0">
              <a:buNone/>
            </a:pPr>
            <a:r>
              <a:rPr lang="en-US" dirty="0"/>
              <a:t>5.) </a:t>
            </a:r>
            <a:r>
              <a:rPr lang="en-US" dirty="0">
                <a:solidFill>
                  <a:srgbClr val="FF0000"/>
                </a:solidFill>
              </a:rPr>
              <a:t>x + y + z = 41; x – y + z = 15; 3x – z = 4 </a:t>
            </a:r>
          </a:p>
        </p:txBody>
      </p:sp>
    </p:spTree>
    <p:extLst>
      <p:ext uri="{BB962C8B-B14F-4D97-AF65-F5344CB8AC3E}">
        <p14:creationId xmlns:p14="http://schemas.microsoft.com/office/powerpoint/2010/main" val="8967225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Solve systems of equations </a:t>
            </a:r>
          </a:p>
          <a:p>
            <a:pPr marL="0" indent="0">
              <a:buNone/>
            </a:pPr>
            <a:r>
              <a:rPr lang="en-US" dirty="0">
                <a:solidFill>
                  <a:srgbClr val="FF6600"/>
                </a:solidFill>
              </a:rPr>
              <a:t>SLE: Meet or exceed CCSS</a:t>
            </a:r>
          </a:p>
          <a:p>
            <a:pPr marL="0" indent="0">
              <a:buNone/>
            </a:pPr>
            <a:endParaRPr lang="en-US" dirty="0"/>
          </a:p>
          <a:p>
            <a:pPr marL="0" indent="0">
              <a:buNone/>
            </a:pPr>
            <a:r>
              <a:rPr lang="en-US" dirty="0"/>
              <a:t>p. 390-391 </a:t>
            </a:r>
          </a:p>
          <a:p>
            <a:pPr marL="0" indent="0">
              <a:buNone/>
            </a:pPr>
            <a:r>
              <a:rPr lang="en-US" dirty="0"/>
              <a:t>#1-16 all</a:t>
            </a:r>
          </a:p>
        </p:txBody>
      </p:sp>
    </p:spTree>
    <p:extLst>
      <p:ext uri="{BB962C8B-B14F-4D97-AF65-F5344CB8AC3E}">
        <p14:creationId xmlns:p14="http://schemas.microsoft.com/office/powerpoint/2010/main" val="6877447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Solve systems of equations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solidFill>
                  <a:srgbClr val="FF6600"/>
                </a:solidFill>
              </a:rPr>
              <a:t>Checkpoint Quiz on Systems of Equations: </a:t>
            </a:r>
          </a:p>
          <a:p>
            <a:pPr marL="0" indent="0">
              <a:buNone/>
            </a:pPr>
            <a:r>
              <a:rPr lang="en-US" dirty="0"/>
              <a:t>1.) Solve by graphing: y = x + 2; y = -2x + 2</a:t>
            </a:r>
          </a:p>
          <a:p>
            <a:pPr marL="0" indent="0">
              <a:buNone/>
            </a:pPr>
            <a:r>
              <a:rPr lang="en-US" dirty="0"/>
              <a:t>Solve by any method except graphing: </a:t>
            </a:r>
          </a:p>
          <a:p>
            <a:pPr marL="0" indent="0">
              <a:buNone/>
            </a:pPr>
            <a:r>
              <a:rPr lang="en-US" dirty="0"/>
              <a:t>2.) x + y = 0; 5x + 2y = -3</a:t>
            </a:r>
          </a:p>
          <a:p>
            <a:pPr marL="0" indent="0">
              <a:buNone/>
            </a:pPr>
            <a:r>
              <a:rPr lang="en-US" dirty="0"/>
              <a:t>3.) y = 2x; 6x – y = 8  </a:t>
            </a:r>
          </a:p>
          <a:p>
            <a:pPr marL="0" indent="0">
              <a:buNone/>
            </a:pPr>
            <a:r>
              <a:rPr lang="en-US" dirty="0"/>
              <a:t>4.) -2x + 15y = -32; 7x – 5y = 17 </a:t>
            </a:r>
          </a:p>
          <a:p>
            <a:pPr marL="0" indent="0">
              <a:buNone/>
            </a:pPr>
            <a:r>
              <a:rPr lang="en-US" dirty="0"/>
              <a:t>5.) The ratio of girls to boys at a school is 19:17 (19 girls for every 17 boys). The total number of students is 1908. Find </a:t>
            </a:r>
            <a:r>
              <a:rPr lang="en-US"/>
              <a:t>the total </a:t>
            </a:r>
            <a:r>
              <a:rPr lang="en-US" dirty="0"/>
              <a:t>number of boys and girls. </a:t>
            </a:r>
          </a:p>
          <a:p>
            <a:pPr marL="0" indent="0">
              <a:buNone/>
            </a:pPr>
            <a:endParaRPr lang="en-US" dirty="0"/>
          </a:p>
        </p:txBody>
      </p:sp>
    </p:spTree>
    <p:extLst>
      <p:ext uri="{BB962C8B-B14F-4D97-AF65-F5344CB8AC3E}">
        <p14:creationId xmlns:p14="http://schemas.microsoft.com/office/powerpoint/2010/main" val="25049720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1.) Solve: </a:t>
            </a:r>
            <a:r>
              <a:rPr lang="en-US" u="sng" dirty="0"/>
              <a:t>3x</a:t>
            </a:r>
            <a:r>
              <a:rPr lang="en-US" dirty="0"/>
              <a:t>   +  </a:t>
            </a:r>
            <a:r>
              <a:rPr lang="en-US" u="sng" dirty="0"/>
              <a:t>2</a:t>
            </a:r>
            <a:r>
              <a:rPr lang="en-US" dirty="0"/>
              <a:t>   = </a:t>
            </a:r>
            <a:r>
              <a:rPr lang="en-US" u="sng" dirty="0"/>
              <a:t>2x</a:t>
            </a:r>
            <a:r>
              <a:rPr lang="en-US" dirty="0"/>
              <a:t> – </a:t>
            </a:r>
            <a:r>
              <a:rPr lang="en-US" u="sng" dirty="0"/>
              <a:t>5</a:t>
            </a:r>
          </a:p>
          <a:p>
            <a:pPr marL="0" indent="0">
              <a:buNone/>
            </a:pPr>
            <a:r>
              <a:rPr lang="en-US" dirty="0"/>
              <a:t>                  4         3      3      8</a:t>
            </a:r>
          </a:p>
          <a:p>
            <a:pPr marL="0" indent="0">
              <a:buNone/>
            </a:pPr>
            <a:endParaRPr lang="en-US" dirty="0"/>
          </a:p>
          <a:p>
            <a:pPr marL="0" indent="0">
              <a:buNone/>
            </a:pPr>
            <a:r>
              <a:rPr lang="en-US" dirty="0"/>
              <a:t>2.) Solve: -15 &lt; 3x – 5 &lt; 30 (Graph solution on number line) </a:t>
            </a:r>
          </a:p>
          <a:p>
            <a:pPr marL="0" indent="0">
              <a:buNone/>
            </a:pPr>
            <a:endParaRPr lang="en-US" dirty="0"/>
          </a:p>
          <a:p>
            <a:pPr marL="0" indent="0">
              <a:buNone/>
            </a:pPr>
            <a:r>
              <a:rPr lang="en-US" dirty="0"/>
              <a:t>3.) Solve: x + y + z = 41; x – y + z = 15; 3x – z = 4 </a:t>
            </a:r>
          </a:p>
          <a:p>
            <a:pPr marL="0" indent="0">
              <a:buNone/>
            </a:pPr>
            <a:endParaRPr lang="en-US" dirty="0"/>
          </a:p>
        </p:txBody>
      </p:sp>
    </p:spTree>
    <p:extLst>
      <p:ext uri="{BB962C8B-B14F-4D97-AF65-F5344CB8AC3E}">
        <p14:creationId xmlns:p14="http://schemas.microsoft.com/office/powerpoint/2010/main" val="40779075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Solve problems using systems of equations</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solidFill>
                  <a:srgbClr val="FF6600"/>
                </a:solidFill>
              </a:rPr>
              <a:t>Systems of equations are useful for solving problems with two or more unknowns (variables).  There is no set method to solving them; you just have to reason things out. However, these strategies may help: </a:t>
            </a:r>
          </a:p>
          <a:p>
            <a:pPr marL="514350" indent="-514350">
              <a:buAutoNum type="arabicPeriod"/>
            </a:pPr>
            <a:r>
              <a:rPr lang="en-US" dirty="0"/>
              <a:t>Identify the variables: what are you trying to find out? </a:t>
            </a:r>
          </a:p>
          <a:p>
            <a:pPr marL="514350" indent="-514350">
              <a:buAutoNum type="arabicPeriod"/>
            </a:pPr>
            <a:r>
              <a:rPr lang="en-US" dirty="0"/>
              <a:t>Identify the information you have, and be careful not to treat the “</a:t>
            </a:r>
            <a:r>
              <a:rPr lang="en-US" dirty="0" err="1"/>
              <a:t>knowns</a:t>
            </a:r>
            <a:r>
              <a:rPr lang="en-US" dirty="0"/>
              <a:t>” in a random manner </a:t>
            </a:r>
          </a:p>
          <a:p>
            <a:pPr marL="514350" indent="-514350">
              <a:buAutoNum type="arabicPeriod"/>
            </a:pPr>
            <a:r>
              <a:rPr lang="en-US" dirty="0"/>
              <a:t>Write two equations, and solve them by the method that is most convenient for you. </a:t>
            </a:r>
          </a:p>
        </p:txBody>
      </p:sp>
    </p:spTree>
    <p:extLst>
      <p:ext uri="{BB962C8B-B14F-4D97-AF65-F5344CB8AC3E}">
        <p14:creationId xmlns:p14="http://schemas.microsoft.com/office/powerpoint/2010/main" val="19649030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Solve problems using systems of equations </a:t>
            </a:r>
            <a:br>
              <a:rPr lang="en-US" sz="3200" dirty="0">
                <a:solidFill>
                  <a:srgbClr val="FFFF00"/>
                </a:solidFill>
              </a:rPr>
            </a:br>
            <a:r>
              <a:rPr lang="en-US" sz="3200" dirty="0">
                <a:solidFill>
                  <a:srgbClr val="FFFF00"/>
                </a:solidFill>
              </a:rPr>
              <a:t>SLE: Think critically and solve problems : </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Solve these problems using systems of equations: </a:t>
            </a:r>
          </a:p>
          <a:p>
            <a:pPr marL="0" indent="0">
              <a:buNone/>
            </a:pPr>
            <a:endParaRPr lang="en-US" dirty="0"/>
          </a:p>
          <a:p>
            <a:pPr marL="0" indent="0">
              <a:buNone/>
            </a:pPr>
            <a:r>
              <a:rPr lang="en-US" dirty="0">
                <a:solidFill>
                  <a:srgbClr val="FF6600"/>
                </a:solidFill>
              </a:rPr>
              <a:t>1.) An exam worth 145 points contains 50 questions. Some of the questions are worth two points and some are worth five points. How many two point questions are on the test? How many five point questions are on the test? </a:t>
            </a:r>
          </a:p>
          <a:p>
            <a:pPr marL="0" indent="0">
              <a:buNone/>
            </a:pPr>
            <a:r>
              <a:rPr lang="en-US" dirty="0">
                <a:solidFill>
                  <a:srgbClr val="CCFFCC"/>
                </a:solidFill>
              </a:rPr>
              <a:t>2.) The Lakers scored a total of 80 points in a basketball game against the Bulls. The Lakers made a total of 37 two-point and three-point baskets. How many two-point shots did the Lakers make? How many three-point shots did the Lakers make?</a:t>
            </a:r>
          </a:p>
          <a:p>
            <a:pPr marL="0" indent="0">
              <a:buNone/>
            </a:pPr>
            <a:r>
              <a:rPr lang="en-US" dirty="0"/>
              <a:t>3.) Calvin has $8.80 in pennies and nickels. If there are twice as many nickels as pennies, how many pennies does Calvin have? How many nickels? </a:t>
            </a:r>
          </a:p>
        </p:txBody>
      </p:sp>
    </p:spTree>
    <p:extLst>
      <p:ext uri="{BB962C8B-B14F-4D97-AF65-F5344CB8AC3E}">
        <p14:creationId xmlns:p14="http://schemas.microsoft.com/office/powerpoint/2010/main" val="486793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Find the slope of linear functions.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sz="half" idx="1"/>
          </p:nvPr>
        </p:nvSpPr>
        <p:spPr/>
        <p:txBody>
          <a:bodyPr>
            <a:normAutofit fontScale="85000" lnSpcReduction="10000"/>
          </a:bodyPr>
          <a:lstStyle/>
          <a:p>
            <a:pPr marL="0" indent="0">
              <a:buNone/>
            </a:pPr>
            <a:r>
              <a:rPr lang="en-US" dirty="0">
                <a:solidFill>
                  <a:srgbClr val="FF6600"/>
                </a:solidFill>
              </a:rPr>
              <a:t>What is a function? </a:t>
            </a:r>
          </a:p>
          <a:p>
            <a:pPr marL="0" indent="0">
              <a:buNone/>
            </a:pPr>
            <a:r>
              <a:rPr lang="en-US" dirty="0"/>
              <a:t>A function shows the relationship between two variables.  Functions are commonly expressed as an equation (called a function, oddly enough) or a line on the coordinate plane.  Sometimes they’re expressed as tables, but this is not common, because it’s completely lacking in elegance, and is actually </a:t>
            </a:r>
            <a:r>
              <a:rPr lang="en-US"/>
              <a:t>quite irritating.  </a:t>
            </a:r>
            <a:endParaRPr lang="en-US" dirty="0"/>
          </a:p>
        </p:txBody>
      </p:sp>
      <p:pic>
        <p:nvPicPr>
          <p:cNvPr id="5" name="Content Placeholder 4" descr="graph-of-linear-function.png"/>
          <p:cNvPicPr>
            <a:picLocks noGrp="1" noChangeAspect="1"/>
          </p:cNvPicPr>
          <p:nvPr>
            <p:ph sz="half" idx="2"/>
          </p:nvPr>
        </p:nvPicPr>
        <p:blipFill>
          <a:blip r:embed="rId2">
            <a:extLst>
              <a:ext uri="{28A0092B-C50C-407E-A947-70E740481C1C}">
                <a14:useLocalDpi xmlns:a14="http://schemas.microsoft.com/office/drawing/2010/main" val="0"/>
              </a:ext>
            </a:extLst>
          </a:blip>
          <a:srcRect t="-8528" b="-8528"/>
          <a:stretch>
            <a:fillRect/>
          </a:stretch>
        </p:blipFill>
        <p:spPr/>
      </p:pic>
    </p:spTree>
    <p:extLst>
      <p:ext uri="{BB962C8B-B14F-4D97-AF65-F5344CB8AC3E}">
        <p14:creationId xmlns:p14="http://schemas.microsoft.com/office/powerpoint/2010/main" val="10983594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solidFill>
                  <a:srgbClr val="CCFFCC"/>
                </a:solidFill>
              </a:rPr>
              <a:t>4.) A total of 78 seats for a concert are sold, producing a total revenue of $483. If seats cost either $2.50 or $10.50, how many $2.50 seats and how many $10.50 seats were sold? </a:t>
            </a:r>
          </a:p>
          <a:p>
            <a:pPr marL="0" indent="0">
              <a:buNone/>
            </a:pPr>
            <a:r>
              <a:rPr lang="en-US" dirty="0"/>
              <a:t>5.) Tickets to a concert cost either $12 or $15. A total of 300 tickets are sold, and the total receipts were $4140. How many of each kind of ticket were sold? </a:t>
            </a:r>
          </a:p>
        </p:txBody>
      </p:sp>
    </p:spTree>
    <p:extLst>
      <p:ext uri="{BB962C8B-B14F-4D97-AF65-F5344CB8AC3E}">
        <p14:creationId xmlns:p14="http://schemas.microsoft.com/office/powerpoint/2010/main" val="10586285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Solve problems using systems of equations </a:t>
            </a:r>
          </a:p>
          <a:p>
            <a:pPr marL="0" indent="0">
              <a:buNone/>
            </a:pPr>
            <a:r>
              <a:rPr lang="en-US" dirty="0">
                <a:solidFill>
                  <a:srgbClr val="FF6600"/>
                </a:solidFill>
              </a:rPr>
              <a:t>SLE: Think critically and solve problems </a:t>
            </a:r>
          </a:p>
          <a:p>
            <a:pPr marL="0" indent="0">
              <a:buNone/>
            </a:pPr>
            <a:r>
              <a:rPr lang="en-US" dirty="0"/>
              <a:t>p. 399-400</a:t>
            </a:r>
          </a:p>
          <a:p>
            <a:pPr marL="0" indent="0">
              <a:buNone/>
            </a:pPr>
            <a:r>
              <a:rPr lang="en-US" dirty="0"/>
              <a:t>#1-16, 18 </a:t>
            </a:r>
          </a:p>
        </p:txBody>
      </p:sp>
    </p:spTree>
    <p:extLst>
      <p:ext uri="{BB962C8B-B14F-4D97-AF65-F5344CB8AC3E}">
        <p14:creationId xmlns:p14="http://schemas.microsoft.com/office/powerpoint/2010/main" val="6037564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solidFill>
                  <a:srgbClr val="FF6600"/>
                </a:solidFill>
              </a:rPr>
              <a:t>1.) Your friend leaves your house at 3:00, driving a car at a speed of 40 km/h. An hour later, you leave in the same direction, going 60 km/h. At what time will you catch up to your friend? </a:t>
            </a:r>
          </a:p>
          <a:p>
            <a:pPr marL="0" indent="0">
              <a:buNone/>
            </a:pPr>
            <a:r>
              <a:rPr lang="en-US" dirty="0"/>
              <a:t>2.) The admission fee at a small fair is $1.50 for children and $4.00 for adults. On a certain day, 2200 people enter the fair and $5050 is collected. How many children and how many adults attended?</a:t>
            </a:r>
          </a:p>
          <a:p>
            <a:pPr marL="0" indent="0">
              <a:buNone/>
            </a:pPr>
            <a:r>
              <a:rPr lang="en-US" dirty="0">
                <a:solidFill>
                  <a:srgbClr val="FF6600"/>
                </a:solidFill>
              </a:rPr>
              <a:t>3.) A landscaping company placed two orders with a nursery. The first order was for 13 bushes and 4 trees, and </a:t>
            </a:r>
            <a:r>
              <a:rPr lang="en-US" dirty="0" err="1">
                <a:solidFill>
                  <a:srgbClr val="FF6600"/>
                </a:solidFill>
              </a:rPr>
              <a:t>totalled</a:t>
            </a:r>
            <a:r>
              <a:rPr lang="en-US" dirty="0">
                <a:solidFill>
                  <a:srgbClr val="FF6600"/>
                </a:solidFill>
              </a:rPr>
              <a:t> $487. The second order was for 6 bushes and 2 trees, and </a:t>
            </a:r>
            <a:r>
              <a:rPr lang="en-US" dirty="0" err="1">
                <a:solidFill>
                  <a:srgbClr val="FF6600"/>
                </a:solidFill>
              </a:rPr>
              <a:t>totalled</a:t>
            </a:r>
            <a:r>
              <a:rPr lang="en-US" dirty="0">
                <a:solidFill>
                  <a:srgbClr val="FF6600"/>
                </a:solidFill>
              </a:rPr>
              <a:t> $232. The bills do not list the per-item price. What were the costs of one bush and of one tree?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922291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1.) Solve: </a:t>
            </a:r>
            <a:r>
              <a:rPr lang="en-US" u="sng" dirty="0"/>
              <a:t>2x</a:t>
            </a:r>
            <a:r>
              <a:rPr lang="en-US" dirty="0"/>
              <a:t>   + </a:t>
            </a:r>
            <a:r>
              <a:rPr lang="en-US" u="sng" dirty="0"/>
              <a:t>7</a:t>
            </a:r>
            <a:r>
              <a:rPr lang="en-US" dirty="0"/>
              <a:t>   =  </a:t>
            </a:r>
            <a:r>
              <a:rPr lang="en-US" u="sng" dirty="0"/>
              <a:t>3x</a:t>
            </a:r>
            <a:r>
              <a:rPr lang="en-US" dirty="0"/>
              <a:t> – </a:t>
            </a:r>
            <a:r>
              <a:rPr lang="en-US" u="sng" dirty="0"/>
              <a:t>2</a:t>
            </a:r>
          </a:p>
          <a:p>
            <a:pPr marL="0" indent="0">
              <a:buNone/>
            </a:pPr>
            <a:r>
              <a:rPr lang="en-US" dirty="0"/>
              <a:t>                  3        10      5     3 </a:t>
            </a:r>
          </a:p>
          <a:p>
            <a:pPr marL="0" indent="0">
              <a:buNone/>
            </a:pPr>
            <a:endParaRPr lang="en-US" dirty="0"/>
          </a:p>
          <a:p>
            <a:pPr marL="0" indent="0">
              <a:buNone/>
            </a:pPr>
            <a:r>
              <a:rPr lang="en-US" dirty="0"/>
              <a:t>2.) Solve: |2x + 5 | = 35   </a:t>
            </a:r>
          </a:p>
          <a:p>
            <a:pPr marL="0" indent="0">
              <a:buNone/>
            </a:pPr>
            <a:endParaRPr lang="en-US" dirty="0"/>
          </a:p>
          <a:p>
            <a:pPr marL="0" indent="0">
              <a:buNone/>
            </a:pPr>
            <a:r>
              <a:rPr lang="en-US" dirty="0"/>
              <a:t>3.) 2x + 8y  = -10 </a:t>
            </a:r>
          </a:p>
          <a:p>
            <a:pPr marL="0" indent="0">
              <a:buNone/>
            </a:pPr>
            <a:r>
              <a:rPr lang="en-US" dirty="0"/>
              <a:t>      x –  3y =  30 </a:t>
            </a:r>
          </a:p>
        </p:txBody>
      </p:sp>
    </p:spTree>
    <p:extLst>
      <p:ext uri="{BB962C8B-B14F-4D97-AF65-F5344CB8AC3E}">
        <p14:creationId xmlns:p14="http://schemas.microsoft.com/office/powerpoint/2010/main" val="42348390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Solve problems using systems of equations </a:t>
            </a:r>
            <a:br>
              <a:rPr lang="en-US" sz="3200" dirty="0">
                <a:solidFill>
                  <a:srgbClr val="FFFF00"/>
                </a:solidFill>
              </a:rPr>
            </a:br>
            <a:r>
              <a:rPr lang="en-US" sz="3200" dirty="0">
                <a:solidFill>
                  <a:srgbClr val="FFFF00"/>
                </a:solidFill>
              </a:rPr>
              <a:t>SLE: Think critically and solve problems </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solidFill>
                  <a:srgbClr val="FF6600"/>
                </a:solidFill>
              </a:rPr>
              <a:t>More Practice: </a:t>
            </a:r>
          </a:p>
          <a:p>
            <a:pPr marL="0" indent="0">
              <a:buNone/>
            </a:pPr>
            <a:r>
              <a:rPr lang="en-US" dirty="0">
                <a:solidFill>
                  <a:srgbClr val="CCFFCC"/>
                </a:solidFill>
              </a:rPr>
              <a:t>1.) Lindsay’s mom invests $10000, part at 3%, and the rest at 2.5%, in interest bearing accounts.   The totally yearly investment income (interest) is $283.  How much did Lindsay’s mom invest at each rate?</a:t>
            </a:r>
          </a:p>
          <a:p>
            <a:pPr marL="0" indent="0">
              <a:buNone/>
            </a:pPr>
            <a:r>
              <a:rPr lang="en-US" dirty="0"/>
              <a:t>2.) Two types of milk, one that has 1% butterfat, and the other that has 3.5% of butterfat, are mixed.  How many liters of these two different kinds of milk are to be mixed together to produce 10 liters of low-fat milk, which has 2% butterfat?</a:t>
            </a:r>
          </a:p>
          <a:p>
            <a:pPr marL="0" indent="0">
              <a:buNone/>
            </a:pPr>
            <a:r>
              <a:rPr lang="en-US" dirty="0">
                <a:solidFill>
                  <a:srgbClr val="CCFFCC"/>
                </a:solidFill>
              </a:rPr>
              <a:t>3.) A store sells two different types of coffee beans; the more expensive one sells for $8 per pound, and the cheaper one sells for $4 per pound.   The beans are mixed to provide a mixture of 50 pounds that sells for $6.40 per pound.    How much of each type of coffee bean should be used to create 50 pounds of the mixture?</a:t>
            </a:r>
          </a:p>
        </p:txBody>
      </p:sp>
    </p:spTree>
    <p:extLst>
      <p:ext uri="{BB962C8B-B14F-4D97-AF65-F5344CB8AC3E}">
        <p14:creationId xmlns:p14="http://schemas.microsoft.com/office/powerpoint/2010/main" val="32686577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Happy Halloween! </a:t>
            </a:r>
          </a:p>
        </p:txBody>
      </p:sp>
      <p:sp>
        <p:nvSpPr>
          <p:cNvPr id="3" name="Content Placeholder 2"/>
          <p:cNvSpPr>
            <a:spLocks noGrp="1"/>
          </p:cNvSpPr>
          <p:nvPr>
            <p:ph idx="1"/>
          </p:nvPr>
        </p:nvSpPr>
        <p:spPr/>
        <p:txBody>
          <a:bodyPr>
            <a:normAutofit fontScale="77500" lnSpcReduction="20000"/>
          </a:bodyPr>
          <a:lstStyle/>
          <a:p>
            <a:pPr marL="514350" indent="-514350">
              <a:buAutoNum type="arabicPeriod"/>
            </a:pPr>
            <a:r>
              <a:rPr lang="en-US" dirty="0"/>
              <a:t>The gates of hell are 2m higher than twice its width. The perimeter the the gate opening is 34m. What are the dimensions of the gates of hell? </a:t>
            </a:r>
          </a:p>
          <a:p>
            <a:pPr marL="514350" indent="-514350">
              <a:buAutoNum type="arabicPeriod"/>
            </a:pPr>
            <a:r>
              <a:rPr lang="en-US" dirty="0"/>
              <a:t>JP Fairchild rides his bike home from a Halloween party at midnight, traveling at a speed of 20km/h. 30 minutes later, the Hounds of Death begin their pursuit of the the doomed 8</a:t>
            </a:r>
            <a:r>
              <a:rPr lang="en-US" baseline="30000" dirty="0"/>
              <a:t>th</a:t>
            </a:r>
            <a:r>
              <a:rPr lang="en-US" dirty="0"/>
              <a:t> grader, running at 30 km/h.. At what time will JP meet his ghastly end? </a:t>
            </a:r>
          </a:p>
          <a:p>
            <a:pPr marL="514350" indent="-514350">
              <a:buAutoNum type="arabicPeriod"/>
            </a:pPr>
            <a:r>
              <a:rPr lang="en-US" dirty="0"/>
              <a:t>Grace has a candy bag that contains 6 Snickers bars, 2 granola bars, 10 Hershey’s Kisses, 1 peanut butter cup, and 1 head of garlic. What is the probability of Grace randomly reaching into the bag on two separate occasions and pulling out both of her favorites, the two granola bars? </a:t>
            </a:r>
          </a:p>
          <a:p>
            <a:pPr marL="514350" indent="-514350">
              <a:buAutoNum type="arabicPeriod"/>
            </a:pPr>
            <a:endParaRPr lang="en-US" dirty="0"/>
          </a:p>
        </p:txBody>
      </p:sp>
    </p:spTree>
    <p:extLst>
      <p:ext uri="{BB962C8B-B14F-4D97-AF65-F5344CB8AC3E}">
        <p14:creationId xmlns:p14="http://schemas.microsoft.com/office/powerpoint/2010/main" val="38980965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671BE-EA75-4A50-9E06-DEBE9BD5D3C7}"/>
              </a:ext>
            </a:extLst>
          </p:cNvPr>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a:extLst>
              <a:ext uri="{FF2B5EF4-FFF2-40B4-BE49-F238E27FC236}">
                <a16:creationId xmlns:a16="http://schemas.microsoft.com/office/drawing/2014/main" id="{3D5C5D44-ADC3-4DB6-9C25-E4D494C73242}"/>
              </a:ext>
            </a:extLst>
          </p:cNvPr>
          <p:cNvSpPr>
            <a:spLocks noGrp="1"/>
          </p:cNvSpPr>
          <p:nvPr>
            <p:ph idx="1"/>
          </p:nvPr>
        </p:nvSpPr>
        <p:spPr/>
        <p:txBody>
          <a:bodyPr>
            <a:normAutofit lnSpcReduction="10000"/>
          </a:bodyPr>
          <a:lstStyle/>
          <a:p>
            <a:pPr marL="514350" indent="-514350">
              <a:buAutoNum type="arabicPeriod"/>
            </a:pPr>
            <a:r>
              <a:rPr lang="en-US" dirty="0"/>
              <a:t>A garden store sells two kinds of lawn mowers. Total sales of lawn mowers are $8379.70. The total numbers of mowers sold was 30. The small mower sells for $249.99. The large mower costs 329.99. Find the number of each type of mower sold. </a:t>
            </a:r>
          </a:p>
          <a:p>
            <a:pPr marL="514350" indent="-514350">
              <a:buAutoNum type="arabicPeriod"/>
            </a:pPr>
            <a:r>
              <a:rPr lang="en-US" dirty="0"/>
              <a:t>Solve: 12 &gt; 2x – 4 &gt; -24 </a:t>
            </a:r>
          </a:p>
          <a:p>
            <a:pPr marL="514350" indent="-514350">
              <a:buAutoNum type="arabicPeriod"/>
            </a:pPr>
            <a:r>
              <a:rPr lang="en-US" dirty="0"/>
              <a:t>A figure has sides of 12cm, 8cm, and 2cm. Is it a right triangle? </a:t>
            </a:r>
          </a:p>
        </p:txBody>
      </p:sp>
    </p:spTree>
    <p:extLst>
      <p:ext uri="{BB962C8B-B14F-4D97-AF65-F5344CB8AC3E}">
        <p14:creationId xmlns:p14="http://schemas.microsoft.com/office/powerpoint/2010/main" val="101978053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Graph, write systems of inequalities </a:t>
            </a:r>
            <a:br>
              <a:rPr lang="en-US" sz="3200" dirty="0">
                <a:solidFill>
                  <a:srgbClr val="FFFF00"/>
                </a:solidFill>
              </a:rPr>
            </a:br>
            <a:r>
              <a:rPr lang="en-US" sz="3200" dirty="0">
                <a:solidFill>
                  <a:srgbClr val="FFFF00"/>
                </a:solidFill>
              </a:rPr>
              <a:t>SLE: Meet or exceed CCSS</a:t>
            </a:r>
          </a:p>
        </p:txBody>
      </p:sp>
      <p:sp>
        <p:nvSpPr>
          <p:cNvPr id="4" name="Content Placeholder 3"/>
          <p:cNvSpPr>
            <a:spLocks noGrp="1"/>
          </p:cNvSpPr>
          <p:nvPr>
            <p:ph sz="half" idx="1"/>
          </p:nvPr>
        </p:nvSpPr>
        <p:spPr/>
        <p:txBody>
          <a:bodyPr>
            <a:normAutofit fontScale="77500" lnSpcReduction="20000"/>
          </a:bodyPr>
          <a:lstStyle/>
          <a:p>
            <a:pPr marL="0" indent="0">
              <a:buNone/>
            </a:pPr>
            <a:r>
              <a:rPr lang="en-US" dirty="0">
                <a:solidFill>
                  <a:srgbClr val="FF6600"/>
                </a:solidFill>
              </a:rPr>
              <a:t>Systems of inequalities can be solved by graphing: </a:t>
            </a:r>
          </a:p>
          <a:p>
            <a:pPr marL="514350" indent="-514350">
              <a:buAutoNum type="arabicPeriod"/>
            </a:pPr>
            <a:r>
              <a:rPr lang="en-US" dirty="0"/>
              <a:t>Graph the lines</a:t>
            </a:r>
          </a:p>
          <a:p>
            <a:pPr marL="0" indent="0">
              <a:buNone/>
            </a:pPr>
            <a:r>
              <a:rPr lang="en-US" dirty="0"/>
              <a:t>      a. dashed lines mean &gt;</a:t>
            </a:r>
          </a:p>
          <a:p>
            <a:pPr marL="0" indent="0">
              <a:buNone/>
            </a:pPr>
            <a:r>
              <a:rPr lang="en-US" dirty="0"/>
              <a:t>      b. Solid lines mean</a:t>
            </a:r>
            <a:r>
              <a:rPr lang="en-US" u="sng" dirty="0"/>
              <a:t> &gt;</a:t>
            </a:r>
          </a:p>
          <a:p>
            <a:pPr marL="0" indent="0">
              <a:buNone/>
            </a:pPr>
            <a:r>
              <a:rPr lang="en-US" dirty="0"/>
              <a:t>2. Solutions are defined in terms of y (the dependent variable) </a:t>
            </a:r>
          </a:p>
          <a:p>
            <a:pPr marL="0" indent="0">
              <a:buNone/>
            </a:pPr>
            <a:r>
              <a:rPr lang="en-US" dirty="0"/>
              <a:t>3. Regions that represent solution “zones” for both lines are shaded. </a:t>
            </a:r>
          </a:p>
          <a:p>
            <a:pPr marL="0" indent="0">
              <a:buNone/>
            </a:pPr>
            <a:r>
              <a:rPr lang="en-US" dirty="0"/>
              <a:t>4.</a:t>
            </a:r>
            <a:r>
              <a:rPr lang="en-US" dirty="0">
                <a:solidFill>
                  <a:srgbClr val="CCFFCC"/>
                </a:solidFill>
              </a:rPr>
              <a:t> Question: in this system of inequalities, is (5, -1) a valid  solution? </a:t>
            </a:r>
          </a:p>
        </p:txBody>
      </p:sp>
      <p:pic>
        <p:nvPicPr>
          <p:cNvPr id="8" name="Content Placeholder 7" descr="sysineq2.gif"/>
          <p:cNvPicPr>
            <a:picLocks noGrp="1" noChangeAspect="1"/>
          </p:cNvPicPr>
          <p:nvPr>
            <p:ph sz="half" idx="2"/>
          </p:nvPr>
        </p:nvPicPr>
        <p:blipFill>
          <a:blip r:embed="rId2">
            <a:extLst>
              <a:ext uri="{28A0092B-C50C-407E-A947-70E740481C1C}">
                <a14:useLocalDpi xmlns:a14="http://schemas.microsoft.com/office/drawing/2010/main" val="0"/>
              </a:ext>
            </a:extLst>
          </a:blip>
          <a:srcRect t="-6034" b="-6034"/>
          <a:stretch>
            <a:fillRect/>
          </a:stretch>
        </p:blipFill>
        <p:spPr/>
      </p:pic>
    </p:spTree>
    <p:extLst>
      <p:ext uri="{BB962C8B-B14F-4D97-AF65-F5344CB8AC3E}">
        <p14:creationId xmlns:p14="http://schemas.microsoft.com/office/powerpoint/2010/main" val="326430187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pPr marL="0" indent="0">
              <a:buNone/>
            </a:pPr>
            <a:r>
              <a:rPr lang="en-US" dirty="0"/>
              <a:t>Conversely, systems of equations can be inferred from the graphs of their lines. </a:t>
            </a:r>
          </a:p>
          <a:p>
            <a:pPr marL="0" indent="0">
              <a:buNone/>
            </a:pPr>
            <a:endParaRPr lang="en-US" dirty="0"/>
          </a:p>
          <a:p>
            <a:pPr marL="0" indent="0">
              <a:buNone/>
            </a:pPr>
            <a:r>
              <a:rPr lang="en-US" dirty="0">
                <a:solidFill>
                  <a:srgbClr val="CCFFCC"/>
                </a:solidFill>
              </a:rPr>
              <a:t>What is the system of inequalities that is represented by this graph? </a:t>
            </a:r>
          </a:p>
        </p:txBody>
      </p:sp>
      <p:pic>
        <p:nvPicPr>
          <p:cNvPr id="7" name="Content Placeholder 6" descr="sys4.png"/>
          <p:cNvPicPr>
            <a:picLocks noGrp="1" noChangeAspect="1"/>
          </p:cNvPicPr>
          <p:nvPr>
            <p:ph sz="half" idx="2"/>
          </p:nvPr>
        </p:nvPicPr>
        <p:blipFill>
          <a:blip r:embed="rId2">
            <a:extLst>
              <a:ext uri="{28A0092B-C50C-407E-A947-70E740481C1C}">
                <a14:useLocalDpi xmlns:a14="http://schemas.microsoft.com/office/drawing/2010/main" val="0"/>
              </a:ext>
            </a:extLst>
          </a:blip>
          <a:srcRect t="-4087" b="-4087"/>
          <a:stretch>
            <a:fillRect/>
          </a:stretch>
        </p:blipFill>
        <p:spPr/>
      </p:pic>
    </p:spTree>
    <p:extLst>
      <p:ext uri="{BB962C8B-B14F-4D97-AF65-F5344CB8AC3E}">
        <p14:creationId xmlns:p14="http://schemas.microsoft.com/office/powerpoint/2010/main" val="34655861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dirty="0">
                <a:solidFill>
                  <a:srgbClr val="FF6600"/>
                </a:solidFill>
              </a:rPr>
              <a:t>Practice: </a:t>
            </a:r>
          </a:p>
        </p:txBody>
      </p:sp>
      <p:sp>
        <p:nvSpPr>
          <p:cNvPr id="6" name="Content Placeholder 5"/>
          <p:cNvSpPr>
            <a:spLocks noGrp="1"/>
          </p:cNvSpPr>
          <p:nvPr>
            <p:ph sz="half" idx="1"/>
          </p:nvPr>
        </p:nvSpPr>
        <p:spPr/>
        <p:txBody>
          <a:bodyPr>
            <a:normAutofit fontScale="85000" lnSpcReduction="20000"/>
          </a:bodyPr>
          <a:lstStyle/>
          <a:p>
            <a:pPr marL="0" indent="0">
              <a:buNone/>
            </a:pPr>
            <a:r>
              <a:rPr lang="en-US" dirty="0"/>
              <a:t>Graph these systems of equalities: </a:t>
            </a:r>
          </a:p>
          <a:p>
            <a:pPr marL="514350" indent="-514350">
              <a:buAutoNum type="arabicPeriod"/>
            </a:pPr>
            <a:r>
              <a:rPr lang="en-US" dirty="0"/>
              <a:t>y &gt; 2x – 5 </a:t>
            </a:r>
          </a:p>
          <a:p>
            <a:pPr marL="0" indent="0">
              <a:buNone/>
            </a:pPr>
            <a:r>
              <a:rPr lang="en-US" dirty="0"/>
              <a:t>      3x + 4y &lt; 12 </a:t>
            </a:r>
          </a:p>
          <a:p>
            <a:pPr marL="0" indent="0">
              <a:buNone/>
            </a:pPr>
            <a:endParaRPr lang="en-US" dirty="0"/>
          </a:p>
          <a:p>
            <a:pPr marL="0" indent="0">
              <a:buNone/>
            </a:pPr>
            <a:r>
              <a:rPr lang="en-US" dirty="0"/>
              <a:t>2. y &gt; -x – 2 </a:t>
            </a:r>
          </a:p>
          <a:p>
            <a:pPr marL="0" indent="0">
              <a:buNone/>
            </a:pPr>
            <a:r>
              <a:rPr lang="en-US" dirty="0"/>
              <a:t>     2x + 4y </a:t>
            </a:r>
            <a:r>
              <a:rPr lang="en-US" u="sng" dirty="0"/>
              <a:t>&gt;</a:t>
            </a:r>
            <a:r>
              <a:rPr lang="en-US" dirty="0"/>
              <a:t> 4</a:t>
            </a:r>
          </a:p>
          <a:p>
            <a:pPr marL="0" indent="0">
              <a:buNone/>
            </a:pPr>
            <a:endParaRPr lang="en-US" dirty="0"/>
          </a:p>
          <a:p>
            <a:pPr marL="0" indent="0">
              <a:buNone/>
            </a:pPr>
            <a:endParaRPr lang="en-US" dirty="0"/>
          </a:p>
          <a:p>
            <a:pPr marL="0" indent="0">
              <a:buNone/>
            </a:pPr>
            <a:r>
              <a:rPr lang="en-US" dirty="0"/>
              <a:t>     </a:t>
            </a:r>
          </a:p>
        </p:txBody>
      </p:sp>
      <p:sp>
        <p:nvSpPr>
          <p:cNvPr id="7" name="Content Placeholder 6"/>
          <p:cNvSpPr>
            <a:spLocks noGrp="1"/>
          </p:cNvSpPr>
          <p:nvPr>
            <p:ph sz="half" idx="2"/>
          </p:nvPr>
        </p:nvSpPr>
        <p:spPr>
          <a:xfrm>
            <a:off x="4648200" y="846138"/>
            <a:ext cx="4038600" cy="4525963"/>
          </a:xfrm>
        </p:spPr>
        <p:txBody>
          <a:bodyPr>
            <a:normAutofit fontScale="85000" lnSpcReduction="20000"/>
          </a:bodyPr>
          <a:lstStyle/>
          <a:p>
            <a:pPr marL="0" indent="0">
              <a:buNone/>
            </a:pPr>
            <a:r>
              <a:rPr lang="en-US" dirty="0"/>
              <a:t>3. Write a system of inequalities from this graph:</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a:p>
            <a:pPr marL="0" indent="0">
              <a:buNone/>
            </a:pPr>
            <a:endParaRPr lang="en-US" dirty="0"/>
          </a:p>
          <a:p>
            <a:pPr marL="0" indent="0">
              <a:buNone/>
            </a:pPr>
            <a:endParaRPr lang="en-US" dirty="0"/>
          </a:p>
        </p:txBody>
      </p:sp>
      <p:cxnSp>
        <p:nvCxnSpPr>
          <p:cNvPr id="3" name="Straight Connector 2">
            <a:extLst>
              <a:ext uri="{FF2B5EF4-FFF2-40B4-BE49-F238E27FC236}">
                <a16:creationId xmlns:a16="http://schemas.microsoft.com/office/drawing/2014/main" id="{AC8DB1EC-5A8A-4EFB-9D1D-5DDF528FC3A5}"/>
              </a:ext>
            </a:extLst>
          </p:cNvPr>
          <p:cNvCxnSpPr>
            <a:cxnSpLocks/>
          </p:cNvCxnSpPr>
          <p:nvPr/>
        </p:nvCxnSpPr>
        <p:spPr>
          <a:xfrm flipH="1">
            <a:off x="5118652" y="2743200"/>
            <a:ext cx="109331" cy="69574"/>
          </a:xfrm>
          <a:prstGeom prst="line">
            <a:avLst/>
          </a:prstGeom>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id="{2D8A91D0-7316-4F84-8855-976C8899F9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1937" y="1911833"/>
            <a:ext cx="5144863" cy="3569646"/>
          </a:xfrm>
          <a:prstGeom prst="rect">
            <a:avLst/>
          </a:prstGeom>
        </p:spPr>
      </p:pic>
    </p:spTree>
    <p:extLst>
      <p:ext uri="{BB962C8B-B14F-4D97-AF65-F5344CB8AC3E}">
        <p14:creationId xmlns:p14="http://schemas.microsoft.com/office/powerpoint/2010/main" val="3461440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pPr marL="0" indent="0">
              <a:buNone/>
            </a:pPr>
            <a:r>
              <a:rPr lang="en-US" dirty="0">
                <a:solidFill>
                  <a:srgbClr val="FF6600"/>
                </a:solidFill>
              </a:rPr>
              <a:t>Use this table to write a function, and graph it on the coordinate plane: </a:t>
            </a:r>
          </a:p>
          <a:p>
            <a:pPr marL="0" indent="0">
              <a:buNone/>
            </a:pPr>
            <a:endParaRPr lang="en-US" dirty="0"/>
          </a:p>
          <a:p>
            <a:pPr marL="0" indent="0">
              <a:buNone/>
            </a:pP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798355160"/>
              </p:ext>
            </p:extLst>
          </p:nvPr>
        </p:nvGraphicFramePr>
        <p:xfrm>
          <a:off x="294154" y="3901123"/>
          <a:ext cx="4038600" cy="2225040"/>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tblGrid>
              <a:tr h="370840">
                <a:tc>
                  <a:txBody>
                    <a:bodyPr/>
                    <a:lstStyle/>
                    <a:p>
                      <a:r>
                        <a:rPr lang="en-US" dirty="0"/>
                        <a:t>X: </a:t>
                      </a:r>
                    </a:p>
                  </a:txBody>
                  <a:tcPr/>
                </a:tc>
                <a:tc>
                  <a:txBody>
                    <a:bodyPr/>
                    <a:lstStyle/>
                    <a:p>
                      <a:r>
                        <a:rPr lang="en-US" dirty="0"/>
                        <a:t>F(x): </a:t>
                      </a:r>
                    </a:p>
                  </a:txBody>
                  <a:tcPr/>
                </a:tc>
                <a:extLst>
                  <a:ext uri="{0D108BD9-81ED-4DB2-BD59-A6C34878D82A}">
                    <a16:rowId xmlns:a16="http://schemas.microsoft.com/office/drawing/2014/main" val="10000"/>
                  </a:ext>
                </a:extLst>
              </a:tr>
              <a:tr h="370840">
                <a:tc>
                  <a:txBody>
                    <a:bodyPr/>
                    <a:lstStyle/>
                    <a:p>
                      <a:r>
                        <a:rPr lang="en-US" dirty="0"/>
                        <a:t>-2</a:t>
                      </a:r>
                    </a:p>
                  </a:txBody>
                  <a:tcPr/>
                </a:tc>
                <a:tc>
                  <a:txBody>
                    <a:bodyPr/>
                    <a:lstStyle/>
                    <a:p>
                      <a:r>
                        <a:rPr lang="en-US" dirty="0"/>
                        <a:t>-3</a:t>
                      </a:r>
                    </a:p>
                  </a:txBody>
                  <a:tcPr/>
                </a:tc>
                <a:extLst>
                  <a:ext uri="{0D108BD9-81ED-4DB2-BD59-A6C34878D82A}">
                    <a16:rowId xmlns:a16="http://schemas.microsoft.com/office/drawing/2014/main" val="10001"/>
                  </a:ext>
                </a:extLst>
              </a:tr>
              <a:tr h="370840">
                <a:tc>
                  <a:txBody>
                    <a:bodyPr/>
                    <a:lstStyle/>
                    <a:p>
                      <a:r>
                        <a:rPr lang="en-US" dirty="0"/>
                        <a:t>-1</a:t>
                      </a:r>
                    </a:p>
                  </a:txBody>
                  <a:tcPr/>
                </a:tc>
                <a:tc>
                  <a:txBody>
                    <a:bodyPr/>
                    <a:lstStyle/>
                    <a:p>
                      <a:r>
                        <a:rPr lang="en-US" dirty="0"/>
                        <a:t>-1</a:t>
                      </a:r>
                    </a:p>
                  </a:txBody>
                  <a:tcPr/>
                </a:tc>
                <a:extLst>
                  <a:ext uri="{0D108BD9-81ED-4DB2-BD59-A6C34878D82A}">
                    <a16:rowId xmlns:a16="http://schemas.microsoft.com/office/drawing/2014/main" val="10002"/>
                  </a:ext>
                </a:extLst>
              </a:tr>
              <a:tr h="370840">
                <a:tc>
                  <a:txBody>
                    <a:bodyPr/>
                    <a:lstStyle/>
                    <a:p>
                      <a:r>
                        <a:rPr lang="en-US" dirty="0"/>
                        <a:t>0</a:t>
                      </a:r>
                    </a:p>
                  </a:txBody>
                  <a:tcPr/>
                </a:tc>
                <a:tc>
                  <a:txBody>
                    <a:bodyPr/>
                    <a:lstStyle/>
                    <a:p>
                      <a:r>
                        <a:rPr lang="en-US" dirty="0"/>
                        <a:t>1</a:t>
                      </a:r>
                    </a:p>
                  </a:txBody>
                  <a:tcPr/>
                </a:tc>
                <a:extLst>
                  <a:ext uri="{0D108BD9-81ED-4DB2-BD59-A6C34878D82A}">
                    <a16:rowId xmlns:a16="http://schemas.microsoft.com/office/drawing/2014/main" val="10003"/>
                  </a:ext>
                </a:extLst>
              </a:tr>
              <a:tr h="370840">
                <a:tc>
                  <a:txBody>
                    <a:bodyPr/>
                    <a:lstStyle/>
                    <a:p>
                      <a:r>
                        <a:rPr lang="en-US" dirty="0"/>
                        <a:t>1</a:t>
                      </a:r>
                    </a:p>
                  </a:txBody>
                  <a:tcPr/>
                </a:tc>
                <a:tc>
                  <a:txBody>
                    <a:bodyPr/>
                    <a:lstStyle/>
                    <a:p>
                      <a:r>
                        <a:rPr lang="en-US" dirty="0"/>
                        <a:t>3</a:t>
                      </a:r>
                    </a:p>
                  </a:txBody>
                  <a:tcPr/>
                </a:tc>
                <a:extLst>
                  <a:ext uri="{0D108BD9-81ED-4DB2-BD59-A6C34878D82A}">
                    <a16:rowId xmlns:a16="http://schemas.microsoft.com/office/drawing/2014/main" val="10004"/>
                  </a:ext>
                </a:extLst>
              </a:tr>
              <a:tr h="370840">
                <a:tc>
                  <a:txBody>
                    <a:bodyPr/>
                    <a:lstStyle/>
                    <a:p>
                      <a:r>
                        <a:rPr lang="en-US" dirty="0"/>
                        <a:t>2</a:t>
                      </a:r>
                    </a:p>
                  </a:txBody>
                  <a:tcPr/>
                </a:tc>
                <a:tc>
                  <a:txBody>
                    <a:bodyPr/>
                    <a:lstStyle/>
                    <a:p>
                      <a:r>
                        <a:rPr lang="en-US" dirty="0"/>
                        <a:t>5</a:t>
                      </a:r>
                    </a:p>
                  </a:txBody>
                  <a:tcPr/>
                </a:tc>
                <a:extLst>
                  <a:ext uri="{0D108BD9-81ED-4DB2-BD59-A6C34878D82A}">
                    <a16:rowId xmlns:a16="http://schemas.microsoft.com/office/drawing/2014/main" val="10005"/>
                  </a:ext>
                </a:extLst>
              </a:tr>
            </a:tbl>
          </a:graphicData>
        </a:graphic>
      </p:graphicFrame>
      <p:pic>
        <p:nvPicPr>
          <p:cNvPr id="11" name="Picture 10" descr="Coordplane.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192400" y="2044273"/>
            <a:ext cx="4951600" cy="3713700"/>
          </a:xfrm>
          <a:prstGeom prst="rect">
            <a:avLst/>
          </a:prstGeom>
        </p:spPr>
      </p:pic>
    </p:spTree>
    <p:extLst>
      <p:ext uri="{BB962C8B-B14F-4D97-AF65-F5344CB8AC3E}">
        <p14:creationId xmlns:p14="http://schemas.microsoft.com/office/powerpoint/2010/main" val="163122063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dirty="0">
                <a:solidFill>
                  <a:srgbClr val="FFFF00"/>
                </a:solidFill>
              </a:rPr>
              <a:t>Homework: </a:t>
            </a:r>
          </a:p>
        </p:txBody>
      </p:sp>
      <p:sp>
        <p:nvSpPr>
          <p:cNvPr id="6" name="Content Placeholder 5"/>
          <p:cNvSpPr>
            <a:spLocks noGrp="1"/>
          </p:cNvSpPr>
          <p:nvPr>
            <p:ph idx="1"/>
          </p:nvPr>
        </p:nvSpPr>
        <p:spPr/>
        <p:txBody>
          <a:bodyPr/>
          <a:lstStyle/>
          <a:p>
            <a:pPr marL="0" indent="0">
              <a:buNone/>
            </a:pPr>
            <a:r>
              <a:rPr lang="en-US" dirty="0">
                <a:solidFill>
                  <a:srgbClr val="FF6600"/>
                </a:solidFill>
              </a:rPr>
              <a:t>LO: Graph, write systems of inequalities </a:t>
            </a:r>
          </a:p>
          <a:p>
            <a:pPr marL="0" indent="0">
              <a:buNone/>
            </a:pPr>
            <a:r>
              <a:rPr lang="en-US" dirty="0">
                <a:solidFill>
                  <a:srgbClr val="FF6600"/>
                </a:solidFill>
              </a:rPr>
              <a:t>SLE: Meet or exceed CCSS</a:t>
            </a:r>
          </a:p>
          <a:p>
            <a:pPr marL="0" indent="0">
              <a:buNone/>
            </a:pPr>
            <a:endParaRPr lang="en-US" dirty="0"/>
          </a:p>
          <a:p>
            <a:pPr marL="0" indent="0">
              <a:buNone/>
            </a:pPr>
            <a:r>
              <a:rPr lang="en-US" dirty="0"/>
              <a:t>p. 414-415 </a:t>
            </a:r>
          </a:p>
          <a:p>
            <a:pPr marL="0" indent="0">
              <a:buNone/>
            </a:pPr>
            <a:r>
              <a:rPr lang="en-US" dirty="0"/>
              <a:t>#1- 19 all </a:t>
            </a:r>
          </a:p>
          <a:p>
            <a:pPr marL="0" indent="0">
              <a:buNone/>
            </a:pPr>
            <a:r>
              <a:rPr lang="en-US" dirty="0"/>
              <a:t>Use Graph paper, please. </a:t>
            </a:r>
          </a:p>
        </p:txBody>
      </p:sp>
    </p:spTree>
    <p:extLst>
      <p:ext uri="{BB962C8B-B14F-4D97-AF65-F5344CB8AC3E}">
        <p14:creationId xmlns:p14="http://schemas.microsoft.com/office/powerpoint/2010/main" val="80296479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1.) Solve by substitution:  y = 3x + 11</a:t>
            </a:r>
          </a:p>
          <a:p>
            <a:pPr marL="0" indent="0">
              <a:buNone/>
            </a:pPr>
            <a:r>
              <a:rPr lang="en-US" dirty="0"/>
              <a:t>                                              2x + y = 1 </a:t>
            </a:r>
          </a:p>
          <a:p>
            <a:pPr marL="0" indent="0">
              <a:buNone/>
            </a:pPr>
            <a:endParaRPr lang="en-US" dirty="0"/>
          </a:p>
          <a:p>
            <a:pPr marL="0" indent="0">
              <a:buNone/>
            </a:pPr>
            <a:r>
              <a:rPr lang="en-US" dirty="0"/>
              <a:t>2.) Solve by elimination: 2x – 3y = 5</a:t>
            </a:r>
          </a:p>
          <a:p>
            <a:pPr marL="0" indent="0">
              <a:buNone/>
            </a:pPr>
            <a:r>
              <a:rPr lang="en-US" dirty="0"/>
              <a:t>                                            x + 2y = -1 </a:t>
            </a:r>
          </a:p>
          <a:p>
            <a:pPr marL="0" indent="0">
              <a:buNone/>
            </a:pPr>
            <a:endParaRPr lang="en-US" dirty="0"/>
          </a:p>
          <a:p>
            <a:pPr marL="0" indent="0">
              <a:buNone/>
            </a:pPr>
            <a:r>
              <a:rPr lang="en-US" dirty="0"/>
              <a:t>3.) An airplane flew for 6 hours with a 22km/h tailwind. The return flight against the same wind took 8 hours. Find the speed of the plane through the air (not over the ground). </a:t>
            </a:r>
          </a:p>
          <a:p>
            <a:pPr marL="0" indent="0">
              <a:buNone/>
            </a:pPr>
            <a:endParaRPr lang="en-US" dirty="0"/>
          </a:p>
          <a:p>
            <a:pPr marL="0" indent="0">
              <a:buNone/>
            </a:pPr>
            <a:r>
              <a:rPr lang="en-US" dirty="0"/>
              <a:t>4.) Solve this system of inequalities by graphing: </a:t>
            </a:r>
          </a:p>
          <a:p>
            <a:pPr marL="0" indent="0">
              <a:buNone/>
            </a:pPr>
            <a:r>
              <a:rPr lang="en-US" dirty="0"/>
              <a:t>     x – y &lt; 10 </a:t>
            </a:r>
          </a:p>
          <a:p>
            <a:pPr marL="0" indent="0">
              <a:buNone/>
            </a:pPr>
            <a:r>
              <a:rPr lang="en-US" dirty="0"/>
              <a:t>     x</a:t>
            </a:r>
            <a:r>
              <a:rPr lang="en-US" u="sng" dirty="0"/>
              <a:t> &gt; </a:t>
            </a:r>
            <a:r>
              <a:rPr lang="en-US" dirty="0"/>
              <a:t>3 </a:t>
            </a:r>
          </a:p>
        </p:txBody>
      </p:sp>
    </p:spTree>
    <p:extLst>
      <p:ext uri="{BB962C8B-B14F-4D97-AF65-F5344CB8AC3E}">
        <p14:creationId xmlns:p14="http://schemas.microsoft.com/office/powerpoint/2010/main" val="40121448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normAutofit lnSpcReduction="10000"/>
          </a:bodyPr>
          <a:lstStyle/>
          <a:p>
            <a:pPr marL="0" indent="0">
              <a:buNone/>
            </a:pPr>
            <a:r>
              <a:rPr lang="en-US" dirty="0"/>
              <a:t>1.) Write 5,620,000 in scientific notation. </a:t>
            </a:r>
          </a:p>
          <a:p>
            <a:pPr marL="0" indent="0">
              <a:buNone/>
            </a:pPr>
            <a:endParaRPr lang="en-US" dirty="0"/>
          </a:p>
          <a:p>
            <a:pPr marL="0" indent="0">
              <a:buNone/>
            </a:pPr>
            <a:r>
              <a:rPr lang="en-US" dirty="0"/>
              <a:t>2.) A triangle has sides of 2cm, 5cm and 9cm. Is it a real triangle? How do you know? </a:t>
            </a:r>
          </a:p>
          <a:p>
            <a:pPr marL="0" indent="0">
              <a:buNone/>
            </a:pPr>
            <a:endParaRPr lang="en-US" dirty="0"/>
          </a:p>
          <a:p>
            <a:pPr marL="0" indent="0">
              <a:buNone/>
            </a:pPr>
            <a:r>
              <a:rPr lang="en-US" dirty="0"/>
              <a:t>3.) You have 15 coins in your pocket. They are all quarters or nickels. The total value of the coins is $2.75. How many of each kind of coin do you have? </a:t>
            </a:r>
          </a:p>
        </p:txBody>
      </p:sp>
    </p:spTree>
    <p:extLst>
      <p:ext uri="{BB962C8B-B14F-4D97-AF65-F5344CB8AC3E}">
        <p14:creationId xmlns:p14="http://schemas.microsoft.com/office/powerpoint/2010/main" val="8311038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Exponential Expressions: </a:t>
            </a:r>
          </a:p>
        </p:txBody>
      </p:sp>
      <p:sp>
        <p:nvSpPr>
          <p:cNvPr id="3" name="Content Placeholder 2"/>
          <p:cNvSpPr>
            <a:spLocks noGrp="1"/>
          </p:cNvSpPr>
          <p:nvPr>
            <p:ph idx="1"/>
          </p:nvPr>
        </p:nvSpPr>
        <p:spPr/>
        <p:txBody>
          <a:bodyPr/>
          <a:lstStyle/>
          <a:p>
            <a:pPr marL="0" indent="0">
              <a:buNone/>
            </a:pPr>
            <a:r>
              <a:rPr lang="en-US" dirty="0"/>
              <a:t>An </a:t>
            </a:r>
            <a:r>
              <a:rPr lang="en-US" dirty="0">
                <a:solidFill>
                  <a:srgbClr val="FF6600"/>
                </a:solidFill>
              </a:rPr>
              <a:t>exponential expression </a:t>
            </a:r>
            <a:r>
              <a:rPr lang="en-US" dirty="0"/>
              <a:t>is (as you may have guessed) an expression that contains one or more exponents. </a:t>
            </a:r>
          </a:p>
          <a:p>
            <a:pPr marL="0" indent="0">
              <a:buNone/>
            </a:pPr>
            <a:r>
              <a:rPr lang="en-US" dirty="0">
                <a:solidFill>
                  <a:srgbClr val="FF6600"/>
                </a:solidFill>
              </a:rPr>
              <a:t>Positive exponents are easy: </a:t>
            </a:r>
          </a:p>
          <a:p>
            <a:pPr marL="0" indent="0">
              <a:buNone/>
            </a:pPr>
            <a:r>
              <a:rPr lang="en-US" dirty="0"/>
              <a:t>4</a:t>
            </a:r>
            <a:r>
              <a:rPr lang="en-US" baseline="30000" dirty="0"/>
              <a:t>2</a:t>
            </a:r>
            <a:r>
              <a:rPr lang="en-US" dirty="0"/>
              <a:t> = 4 x 4 = 16 </a:t>
            </a:r>
          </a:p>
          <a:p>
            <a:pPr marL="0" indent="0">
              <a:buNone/>
            </a:pPr>
            <a:r>
              <a:rPr lang="en-US" dirty="0"/>
              <a:t>3</a:t>
            </a:r>
            <a:r>
              <a:rPr lang="en-US" baseline="30000" dirty="0"/>
              <a:t>4</a:t>
            </a:r>
            <a:r>
              <a:rPr lang="en-US" dirty="0"/>
              <a:t> = 3 x 3 x 3 x 3 = 81 </a:t>
            </a:r>
          </a:p>
          <a:p>
            <a:pPr marL="0" indent="0">
              <a:buNone/>
            </a:pPr>
            <a:endParaRPr lang="en-US" dirty="0"/>
          </a:p>
        </p:txBody>
      </p:sp>
    </p:spTree>
    <p:extLst>
      <p:ext uri="{BB962C8B-B14F-4D97-AF65-F5344CB8AC3E}">
        <p14:creationId xmlns:p14="http://schemas.microsoft.com/office/powerpoint/2010/main" val="12717563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dirty="0">
                <a:solidFill>
                  <a:srgbClr val="FF6600"/>
                </a:solidFill>
              </a:rPr>
              <a:t>Zero exponents </a:t>
            </a:r>
            <a:r>
              <a:rPr lang="en-US" dirty="0"/>
              <a:t>are even easier to calculate, but harder to explain: </a:t>
            </a:r>
          </a:p>
          <a:p>
            <a:pPr marL="0" indent="0">
              <a:buNone/>
            </a:pPr>
            <a:r>
              <a:rPr lang="en-US" dirty="0"/>
              <a:t>5</a:t>
            </a:r>
            <a:r>
              <a:rPr lang="en-US" baseline="30000" dirty="0"/>
              <a:t>0</a:t>
            </a:r>
            <a:r>
              <a:rPr lang="en-US" dirty="0"/>
              <a:t> = 1 </a:t>
            </a:r>
          </a:p>
          <a:p>
            <a:pPr marL="0" indent="0">
              <a:buNone/>
            </a:pPr>
            <a:r>
              <a:rPr lang="en-US" dirty="0"/>
              <a:t>65</a:t>
            </a:r>
            <a:r>
              <a:rPr lang="en-US" baseline="30000" dirty="0"/>
              <a:t>0</a:t>
            </a:r>
            <a:r>
              <a:rPr lang="en-US" dirty="0"/>
              <a:t> = 1 </a:t>
            </a:r>
          </a:p>
          <a:p>
            <a:pPr marL="0" indent="0">
              <a:buNone/>
            </a:pPr>
            <a:r>
              <a:rPr lang="en-US" dirty="0"/>
              <a:t>7,300,000</a:t>
            </a:r>
            <a:r>
              <a:rPr lang="en-US" baseline="30000" dirty="0"/>
              <a:t>0</a:t>
            </a:r>
            <a:r>
              <a:rPr lang="en-US" dirty="0"/>
              <a:t> = 1 </a:t>
            </a:r>
          </a:p>
          <a:p>
            <a:pPr marL="0" indent="0">
              <a:buNone/>
            </a:pPr>
            <a:endParaRPr lang="en-US" dirty="0"/>
          </a:p>
          <a:p>
            <a:pPr marL="0" indent="0">
              <a:buNone/>
            </a:pPr>
            <a:r>
              <a:rPr lang="en-US" dirty="0">
                <a:solidFill>
                  <a:srgbClr val="FF6600"/>
                </a:solidFill>
              </a:rPr>
              <a:t>Anything raised to the zero power always equals 1. </a:t>
            </a:r>
            <a:r>
              <a:rPr lang="en-US" dirty="0"/>
              <a:t>(We’ll explain why this is so later.) </a:t>
            </a:r>
          </a:p>
          <a:p>
            <a:pPr marL="0" indent="0">
              <a:buNone/>
            </a:pPr>
            <a:endParaRPr lang="en-US" dirty="0"/>
          </a:p>
          <a:p>
            <a:pPr marL="0" indent="0">
              <a:buNone/>
            </a:pPr>
            <a:r>
              <a:rPr lang="en-US" dirty="0">
                <a:solidFill>
                  <a:srgbClr val="FF0000"/>
                </a:solidFill>
              </a:rPr>
              <a:t>Warning: </a:t>
            </a:r>
            <a:r>
              <a:rPr lang="en-US" dirty="0"/>
              <a:t>0</a:t>
            </a:r>
            <a:r>
              <a:rPr lang="en-US" baseline="30000" dirty="0"/>
              <a:t>0 </a:t>
            </a:r>
            <a:r>
              <a:rPr lang="en-US" dirty="0"/>
              <a:t>does not equal 1; it is undefined. (0</a:t>
            </a:r>
            <a:r>
              <a:rPr lang="en-US" baseline="30000" dirty="0"/>
              <a:t>3</a:t>
            </a:r>
            <a:r>
              <a:rPr lang="en-US" dirty="0"/>
              <a:t> = 0; 0</a:t>
            </a:r>
            <a:r>
              <a:rPr lang="en-US" baseline="30000" dirty="0"/>
              <a:t>2 </a:t>
            </a:r>
            <a:r>
              <a:rPr lang="en-US" dirty="0"/>
              <a:t>= 0; 0</a:t>
            </a:r>
            <a:r>
              <a:rPr lang="en-US" baseline="30000" dirty="0"/>
              <a:t>1</a:t>
            </a:r>
            <a:r>
              <a:rPr lang="en-US" dirty="0"/>
              <a:t> = 0; 0</a:t>
            </a:r>
            <a:r>
              <a:rPr lang="en-US" baseline="30000" dirty="0"/>
              <a:t>0</a:t>
            </a:r>
            <a:r>
              <a:rPr lang="en-US" dirty="0"/>
              <a:t> = undefined) </a:t>
            </a:r>
          </a:p>
        </p:txBody>
      </p:sp>
    </p:spTree>
    <p:extLst>
      <p:ext uri="{BB962C8B-B14F-4D97-AF65-F5344CB8AC3E}">
        <p14:creationId xmlns:p14="http://schemas.microsoft.com/office/powerpoint/2010/main" val="368186504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Negative exponents: </a:t>
            </a:r>
          </a:p>
        </p:txBody>
      </p:sp>
      <p:sp>
        <p:nvSpPr>
          <p:cNvPr id="3" name="Content Placeholder 2"/>
          <p:cNvSpPr>
            <a:spLocks noGrp="1"/>
          </p:cNvSpPr>
          <p:nvPr>
            <p:ph idx="1"/>
          </p:nvPr>
        </p:nvSpPr>
        <p:spPr/>
        <p:txBody>
          <a:bodyPr/>
          <a:lstStyle/>
          <a:p>
            <a:pPr marL="0" indent="0">
              <a:buNone/>
            </a:pPr>
            <a:r>
              <a:rPr lang="en-US" dirty="0"/>
              <a:t>Negative exponents mean that the number is a reciprocal: </a:t>
            </a:r>
          </a:p>
          <a:p>
            <a:pPr marL="0" indent="0">
              <a:buNone/>
            </a:pPr>
            <a:endParaRPr lang="en-US" dirty="0"/>
          </a:p>
          <a:p>
            <a:pPr marL="0" indent="0">
              <a:buNone/>
            </a:pPr>
            <a:r>
              <a:rPr lang="en-US" dirty="0"/>
              <a:t>2</a:t>
            </a:r>
            <a:r>
              <a:rPr lang="en-US" baseline="30000" dirty="0"/>
              <a:t>-2</a:t>
            </a:r>
            <a:r>
              <a:rPr lang="en-US" dirty="0"/>
              <a:t>  =  </a:t>
            </a:r>
            <a:r>
              <a:rPr lang="en-US" u="sng" dirty="0"/>
              <a:t>1 </a:t>
            </a:r>
            <a:r>
              <a:rPr lang="en-US" dirty="0"/>
              <a:t>    = </a:t>
            </a:r>
            <a:r>
              <a:rPr lang="en-US" u="sng" dirty="0"/>
              <a:t> 1</a:t>
            </a:r>
          </a:p>
          <a:p>
            <a:pPr marL="0" indent="0">
              <a:buNone/>
            </a:pPr>
            <a:r>
              <a:rPr lang="en-US" dirty="0"/>
              <a:t>          2</a:t>
            </a:r>
            <a:r>
              <a:rPr lang="en-US" baseline="30000" dirty="0"/>
              <a:t>2            </a:t>
            </a:r>
            <a:r>
              <a:rPr lang="en-US" dirty="0"/>
              <a:t>4</a:t>
            </a:r>
          </a:p>
          <a:p>
            <a:pPr marL="0" indent="0">
              <a:buNone/>
            </a:pPr>
            <a:endParaRPr lang="en-US" dirty="0"/>
          </a:p>
          <a:p>
            <a:pPr marL="0" indent="0">
              <a:buNone/>
            </a:pPr>
            <a:r>
              <a:rPr lang="en-US" dirty="0"/>
              <a:t>4</a:t>
            </a:r>
            <a:r>
              <a:rPr lang="en-US" baseline="30000" dirty="0"/>
              <a:t>-3</a:t>
            </a:r>
            <a:r>
              <a:rPr lang="en-US" dirty="0"/>
              <a:t>  = 1/4</a:t>
            </a:r>
            <a:r>
              <a:rPr lang="en-US" baseline="30000" dirty="0"/>
              <a:t>3</a:t>
            </a:r>
            <a:r>
              <a:rPr lang="en-US" dirty="0"/>
              <a:t>  = 1/64</a:t>
            </a:r>
          </a:p>
        </p:txBody>
      </p:sp>
    </p:spTree>
    <p:extLst>
      <p:ext uri="{BB962C8B-B14F-4D97-AF65-F5344CB8AC3E}">
        <p14:creationId xmlns:p14="http://schemas.microsoft.com/office/powerpoint/2010/main" val="31713909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Simplifying exponential expressions: </a:t>
            </a:r>
          </a:p>
        </p:txBody>
      </p:sp>
      <p:sp>
        <p:nvSpPr>
          <p:cNvPr id="3" name="Content Placeholder 2"/>
          <p:cNvSpPr>
            <a:spLocks noGrp="1"/>
          </p:cNvSpPr>
          <p:nvPr>
            <p:ph idx="1"/>
          </p:nvPr>
        </p:nvSpPr>
        <p:spPr/>
        <p:txBody>
          <a:bodyPr>
            <a:normAutofit lnSpcReduction="10000"/>
          </a:bodyPr>
          <a:lstStyle/>
          <a:p>
            <a:pPr marL="0" indent="0">
              <a:buNone/>
            </a:pPr>
            <a:r>
              <a:rPr lang="en-US" dirty="0"/>
              <a:t>4 xy</a:t>
            </a:r>
            <a:r>
              <a:rPr lang="en-US" baseline="30000" dirty="0"/>
              <a:t>-3  </a:t>
            </a:r>
            <a:r>
              <a:rPr lang="en-US" dirty="0"/>
              <a:t> = 4x(1/y</a:t>
            </a:r>
            <a:r>
              <a:rPr lang="en-US" baseline="30000" dirty="0"/>
              <a:t>3</a:t>
            </a:r>
            <a:r>
              <a:rPr lang="en-US" dirty="0"/>
              <a:t>)  = </a:t>
            </a:r>
            <a:r>
              <a:rPr lang="en-US" u="sng" dirty="0"/>
              <a:t>4x</a:t>
            </a:r>
            <a:r>
              <a:rPr lang="en-US" dirty="0"/>
              <a:t> </a:t>
            </a:r>
          </a:p>
          <a:p>
            <a:pPr marL="0" indent="0">
              <a:buNone/>
            </a:pPr>
            <a:r>
              <a:rPr lang="en-US" dirty="0"/>
              <a:t>                                    y</a:t>
            </a:r>
            <a:r>
              <a:rPr lang="en-US" baseline="30000" dirty="0"/>
              <a:t>3</a:t>
            </a:r>
          </a:p>
          <a:p>
            <a:pPr marL="0" indent="0">
              <a:buNone/>
            </a:pPr>
            <a:endParaRPr lang="en-US" baseline="30000" dirty="0"/>
          </a:p>
          <a:p>
            <a:pPr marL="0" indent="0">
              <a:buNone/>
            </a:pPr>
            <a:endParaRPr lang="en-US" baseline="30000" dirty="0"/>
          </a:p>
          <a:p>
            <a:pPr marL="0" indent="0">
              <a:buNone/>
            </a:pPr>
            <a:r>
              <a:rPr lang="en-US" dirty="0"/>
              <a:t>5m</a:t>
            </a:r>
            <a:r>
              <a:rPr lang="en-US" baseline="30000" dirty="0"/>
              <a:t>-3</a:t>
            </a:r>
            <a:r>
              <a:rPr lang="en-US" dirty="0"/>
              <a:t>   = </a:t>
            </a:r>
            <a:r>
              <a:rPr lang="en-US" u="sng" dirty="0"/>
              <a:t>5</a:t>
            </a:r>
          </a:p>
          <a:p>
            <a:pPr marL="0" indent="0">
              <a:buNone/>
            </a:pPr>
            <a:r>
              <a:rPr lang="en-US" dirty="0"/>
              <a:t>              m</a:t>
            </a:r>
            <a:r>
              <a:rPr lang="en-US" baseline="30000" dirty="0"/>
              <a:t>3</a:t>
            </a:r>
          </a:p>
          <a:p>
            <a:pPr marL="0" indent="0">
              <a:buNone/>
            </a:pPr>
            <a:endParaRPr lang="en-US" baseline="30000" dirty="0"/>
          </a:p>
          <a:p>
            <a:pPr marL="0" indent="0">
              <a:buNone/>
            </a:pPr>
            <a:r>
              <a:rPr lang="en-US" u="sng" dirty="0"/>
              <a:t>2 </a:t>
            </a:r>
            <a:r>
              <a:rPr lang="en-US" dirty="0"/>
              <a:t>         2a</a:t>
            </a:r>
            <a:r>
              <a:rPr lang="en-US" baseline="30000" dirty="0"/>
              <a:t>3</a:t>
            </a:r>
            <a:endParaRPr lang="en-US" dirty="0"/>
          </a:p>
          <a:p>
            <a:pPr marL="0" indent="0">
              <a:buNone/>
            </a:pPr>
            <a:r>
              <a:rPr lang="en-US" dirty="0"/>
              <a:t>a</a:t>
            </a:r>
            <a:r>
              <a:rPr lang="en-US" baseline="30000" dirty="0"/>
              <a:t>-3</a:t>
            </a:r>
            <a:endParaRPr lang="en-US" dirty="0"/>
          </a:p>
        </p:txBody>
      </p:sp>
    </p:spTree>
    <p:extLst>
      <p:ext uri="{BB962C8B-B14F-4D97-AF65-F5344CB8AC3E}">
        <p14:creationId xmlns:p14="http://schemas.microsoft.com/office/powerpoint/2010/main" val="154382545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Multiplying exponential expressions: </a:t>
            </a:r>
          </a:p>
        </p:txBody>
      </p:sp>
      <p:sp>
        <p:nvSpPr>
          <p:cNvPr id="3" name="Content Placeholder 2"/>
          <p:cNvSpPr>
            <a:spLocks noGrp="1"/>
          </p:cNvSpPr>
          <p:nvPr>
            <p:ph idx="1"/>
          </p:nvPr>
        </p:nvSpPr>
        <p:spPr/>
        <p:txBody>
          <a:bodyPr/>
          <a:lstStyle/>
          <a:p>
            <a:pPr marL="0" indent="0">
              <a:buNone/>
            </a:pPr>
            <a:r>
              <a:rPr lang="en-US" dirty="0"/>
              <a:t>If numbers or variables have the same base, you can multiply them by adding up the exponents: </a:t>
            </a:r>
          </a:p>
          <a:p>
            <a:pPr marL="0" indent="0">
              <a:buNone/>
            </a:pPr>
            <a:endParaRPr lang="en-US" dirty="0"/>
          </a:p>
          <a:p>
            <a:pPr marL="0" indent="0">
              <a:buNone/>
            </a:pPr>
            <a:r>
              <a:rPr lang="en-US" dirty="0"/>
              <a:t>x</a:t>
            </a:r>
            <a:r>
              <a:rPr lang="en-US" baseline="30000" dirty="0"/>
              <a:t>3</a:t>
            </a:r>
            <a:r>
              <a:rPr lang="en-US" dirty="0"/>
              <a:t> * x</a:t>
            </a:r>
            <a:r>
              <a:rPr lang="en-US" baseline="30000" dirty="0"/>
              <a:t>2</a:t>
            </a:r>
            <a:r>
              <a:rPr lang="en-US" dirty="0"/>
              <a:t>  = x * x *x * x * x = x</a:t>
            </a:r>
            <a:r>
              <a:rPr lang="en-US" baseline="30000" dirty="0"/>
              <a:t>5</a:t>
            </a:r>
          </a:p>
          <a:p>
            <a:pPr marL="0" indent="0">
              <a:buNone/>
            </a:pPr>
            <a:endParaRPr lang="en-US" baseline="30000" dirty="0"/>
          </a:p>
          <a:p>
            <a:pPr marL="0" indent="0">
              <a:buNone/>
            </a:pPr>
            <a:r>
              <a:rPr lang="en-US" dirty="0"/>
              <a:t>2x</a:t>
            </a:r>
            <a:r>
              <a:rPr lang="en-US" baseline="30000" dirty="0"/>
              <a:t>3</a:t>
            </a:r>
            <a:r>
              <a:rPr lang="en-US" dirty="0"/>
              <a:t> * 3x</a:t>
            </a:r>
            <a:r>
              <a:rPr lang="en-US" baseline="30000" dirty="0"/>
              <a:t>4</a:t>
            </a:r>
            <a:r>
              <a:rPr lang="en-US" dirty="0"/>
              <a:t>  = 6x</a:t>
            </a:r>
            <a:r>
              <a:rPr lang="en-US" baseline="30000" dirty="0"/>
              <a:t>7</a:t>
            </a:r>
            <a:endParaRPr lang="en-US" dirty="0"/>
          </a:p>
        </p:txBody>
      </p:sp>
    </p:spTree>
    <p:extLst>
      <p:ext uri="{BB962C8B-B14F-4D97-AF65-F5344CB8AC3E}">
        <p14:creationId xmlns:p14="http://schemas.microsoft.com/office/powerpoint/2010/main" val="396969773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6600"/>
                </a:solidFill>
              </a:rPr>
              <a:t>Practice: </a:t>
            </a:r>
          </a:p>
        </p:txBody>
      </p:sp>
      <p:sp>
        <p:nvSpPr>
          <p:cNvPr id="3" name="Content Placeholder 2"/>
          <p:cNvSpPr>
            <a:spLocks noGrp="1"/>
          </p:cNvSpPr>
          <p:nvPr>
            <p:ph idx="1"/>
          </p:nvPr>
        </p:nvSpPr>
        <p:spPr/>
        <p:txBody>
          <a:bodyPr/>
          <a:lstStyle/>
          <a:p>
            <a:pPr marL="0" indent="0">
              <a:buNone/>
            </a:pPr>
            <a:r>
              <a:rPr lang="en-US" dirty="0"/>
              <a:t>1.) x </a:t>
            </a:r>
            <a:r>
              <a:rPr lang="en-US" baseline="30000" dirty="0"/>
              <a:t>-4 </a:t>
            </a:r>
            <a:r>
              <a:rPr lang="en-US" dirty="0"/>
              <a:t>y = </a:t>
            </a:r>
          </a:p>
          <a:p>
            <a:pPr marL="0" indent="0">
              <a:buNone/>
            </a:pPr>
            <a:endParaRPr lang="en-US" dirty="0"/>
          </a:p>
          <a:p>
            <a:pPr marL="0" indent="0">
              <a:buNone/>
            </a:pPr>
            <a:r>
              <a:rPr lang="en-US" dirty="0"/>
              <a:t>2.) a</a:t>
            </a:r>
            <a:r>
              <a:rPr lang="en-US" baseline="30000" dirty="0"/>
              <a:t>-4</a:t>
            </a:r>
            <a:r>
              <a:rPr lang="en-US" dirty="0"/>
              <a:t>x</a:t>
            </a:r>
            <a:r>
              <a:rPr lang="en-US" baseline="30000" dirty="0"/>
              <a:t>0</a:t>
            </a:r>
            <a:r>
              <a:rPr lang="en-US" dirty="0"/>
              <a:t> = </a:t>
            </a:r>
          </a:p>
          <a:p>
            <a:pPr marL="0" indent="0">
              <a:buNone/>
            </a:pPr>
            <a:endParaRPr lang="en-US" dirty="0"/>
          </a:p>
          <a:p>
            <a:pPr marL="0" indent="0">
              <a:buNone/>
            </a:pPr>
            <a:r>
              <a:rPr lang="en-US" dirty="0"/>
              <a:t>3.) n</a:t>
            </a:r>
            <a:r>
              <a:rPr lang="en-US" baseline="30000" dirty="0"/>
              <a:t>2</a:t>
            </a:r>
            <a:r>
              <a:rPr lang="en-US" dirty="0"/>
              <a:t> * n</a:t>
            </a:r>
            <a:r>
              <a:rPr lang="en-US" baseline="30000" dirty="0"/>
              <a:t>4</a:t>
            </a:r>
            <a:r>
              <a:rPr lang="en-US" dirty="0"/>
              <a:t> * n</a:t>
            </a:r>
            <a:r>
              <a:rPr lang="en-US" baseline="30000" dirty="0"/>
              <a:t>-1</a:t>
            </a:r>
            <a:r>
              <a:rPr lang="en-US" dirty="0"/>
              <a:t> =</a:t>
            </a:r>
          </a:p>
          <a:p>
            <a:pPr marL="0" indent="0">
              <a:buNone/>
            </a:pPr>
            <a:endParaRPr lang="en-US" dirty="0"/>
          </a:p>
          <a:p>
            <a:pPr marL="0" indent="0">
              <a:buNone/>
            </a:pPr>
            <a:r>
              <a:rPr lang="en-US" dirty="0"/>
              <a:t>4.) m</a:t>
            </a:r>
            <a:r>
              <a:rPr lang="en-US" baseline="30000" dirty="0"/>
              <a:t>2</a:t>
            </a:r>
            <a:r>
              <a:rPr lang="en-US" dirty="0"/>
              <a:t> * n</a:t>
            </a:r>
            <a:r>
              <a:rPr lang="en-US" baseline="30000" dirty="0"/>
              <a:t>0</a:t>
            </a:r>
            <a:r>
              <a:rPr lang="en-US" dirty="0"/>
              <a:t> * m</a:t>
            </a:r>
            <a:r>
              <a:rPr lang="en-US" baseline="30000" dirty="0"/>
              <a:t>-4  </a:t>
            </a:r>
            <a:r>
              <a:rPr lang="en-US" dirty="0"/>
              <a:t>= </a:t>
            </a:r>
          </a:p>
        </p:txBody>
      </p:sp>
    </p:spTree>
    <p:extLst>
      <p:ext uri="{BB962C8B-B14F-4D97-AF65-F5344CB8AC3E}">
        <p14:creationId xmlns:p14="http://schemas.microsoft.com/office/powerpoint/2010/main" val="323504762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Simplify exponential expressions. </a:t>
            </a:r>
          </a:p>
          <a:p>
            <a:pPr marL="0" indent="0">
              <a:buNone/>
            </a:pPr>
            <a:r>
              <a:rPr lang="en-US" dirty="0">
                <a:solidFill>
                  <a:srgbClr val="FF6600"/>
                </a:solidFill>
              </a:rPr>
              <a:t>SLE: Meet or exceed CCSS</a:t>
            </a:r>
          </a:p>
          <a:p>
            <a:pPr marL="0" indent="0">
              <a:buNone/>
            </a:pPr>
            <a:endParaRPr lang="en-US" dirty="0"/>
          </a:p>
          <a:p>
            <a:pPr marL="0" indent="0">
              <a:buNone/>
            </a:pPr>
            <a:r>
              <a:rPr lang="en-US" dirty="0"/>
              <a:t>p. 433 2-44 even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01807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3200" dirty="0">
                <a:solidFill>
                  <a:srgbClr val="FF6600"/>
                </a:solidFill>
              </a:rPr>
              <a:t>How to find the slope using a table: </a:t>
            </a:r>
            <a:br>
              <a:rPr lang="en-US" sz="3200" dirty="0"/>
            </a:br>
            <a:endParaRPr lang="en-US" sz="3200" dirty="0"/>
          </a:p>
        </p:txBody>
      </p:sp>
      <p:sp>
        <p:nvSpPr>
          <p:cNvPr id="6" name="Content Placeholder 5"/>
          <p:cNvSpPr>
            <a:spLocks noGrp="1"/>
          </p:cNvSpPr>
          <p:nvPr>
            <p:ph idx="1"/>
          </p:nvPr>
        </p:nvSpPr>
        <p:spPr/>
        <p:txBody>
          <a:bodyPr/>
          <a:lstStyle/>
          <a:p>
            <a:pPr marL="514350" indent="-514350">
              <a:buAutoNum type="arabicPeriod"/>
            </a:pPr>
            <a:r>
              <a:rPr lang="en-US" dirty="0"/>
              <a:t>Find the rate of change in the y or f(x) values. </a:t>
            </a:r>
          </a:p>
          <a:p>
            <a:pPr marL="514350" indent="-514350">
              <a:buAutoNum type="arabicPeriod"/>
            </a:pPr>
            <a:r>
              <a:rPr lang="en-US" dirty="0"/>
              <a:t>Find the rate of change in the x values.</a:t>
            </a:r>
          </a:p>
          <a:p>
            <a:pPr marL="514350" indent="-514350">
              <a:buAutoNum type="arabicPeriod"/>
            </a:pPr>
            <a:r>
              <a:rPr lang="en-US" dirty="0"/>
              <a:t>Divide:    </a:t>
            </a:r>
            <a:r>
              <a:rPr lang="en-US" u="sng" dirty="0">
                <a:solidFill>
                  <a:srgbClr val="FF6600"/>
                </a:solidFill>
              </a:rPr>
              <a:t>Change in y values</a:t>
            </a:r>
          </a:p>
          <a:p>
            <a:pPr marL="0" indent="0">
              <a:buNone/>
            </a:pPr>
            <a:r>
              <a:rPr lang="en-US" dirty="0">
                <a:solidFill>
                  <a:srgbClr val="FF6600"/>
                </a:solidFill>
              </a:rPr>
              <a:t>                      Change in x values</a:t>
            </a:r>
          </a:p>
        </p:txBody>
      </p:sp>
    </p:spTree>
    <p:extLst>
      <p:ext uri="{BB962C8B-B14F-4D97-AF65-F5344CB8AC3E}">
        <p14:creationId xmlns:p14="http://schemas.microsoft.com/office/powerpoint/2010/main" val="166863278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1.) (3x + 2)(2x -7) =  ?</a:t>
            </a:r>
          </a:p>
          <a:p>
            <a:pPr marL="0" indent="0">
              <a:buNone/>
            </a:pPr>
            <a:endParaRPr lang="en-US" dirty="0"/>
          </a:p>
          <a:p>
            <a:pPr marL="0" indent="0">
              <a:buNone/>
            </a:pPr>
            <a:r>
              <a:rPr lang="en-US" dirty="0"/>
              <a:t>2.) Write the equation (in slope-intercept form) for a line that passes through these two points: (-6,6) (3,3) </a:t>
            </a:r>
          </a:p>
          <a:p>
            <a:pPr marL="0" indent="0">
              <a:buNone/>
            </a:pPr>
            <a:endParaRPr lang="en-US" dirty="0"/>
          </a:p>
          <a:p>
            <a:pPr marL="0" indent="0">
              <a:buNone/>
            </a:pPr>
            <a:r>
              <a:rPr lang="en-US" dirty="0"/>
              <a:t>3.) Solve: -3(4-m) </a:t>
            </a:r>
            <a:r>
              <a:rPr lang="en-US" u="sng" dirty="0"/>
              <a:t>&gt;</a:t>
            </a:r>
            <a:r>
              <a:rPr lang="en-US" dirty="0"/>
              <a:t> 2(4m – 14) Graph the solution on a coordinate plane. </a:t>
            </a:r>
          </a:p>
        </p:txBody>
      </p:sp>
    </p:spTree>
    <p:extLst>
      <p:ext uri="{BB962C8B-B14F-4D97-AF65-F5344CB8AC3E}">
        <p14:creationId xmlns:p14="http://schemas.microsoft.com/office/powerpoint/2010/main" val="420124444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Simplify exponential expressions</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solidFill>
                  <a:srgbClr val="FF6600"/>
                </a:solidFill>
              </a:rPr>
              <a:t>Raising powers to a power: </a:t>
            </a:r>
          </a:p>
          <a:p>
            <a:pPr marL="0" indent="0">
              <a:buNone/>
            </a:pPr>
            <a:r>
              <a:rPr lang="en-US" dirty="0"/>
              <a:t>When you raise an exponent to another power, multiply the exponents: </a:t>
            </a:r>
          </a:p>
          <a:p>
            <a:pPr marL="0" indent="0">
              <a:buNone/>
            </a:pPr>
            <a:endParaRPr lang="en-US" dirty="0"/>
          </a:p>
          <a:p>
            <a:pPr marL="0" indent="0">
              <a:buNone/>
            </a:pPr>
            <a:r>
              <a:rPr lang="en-US" dirty="0"/>
              <a:t>(5</a:t>
            </a:r>
            <a:r>
              <a:rPr lang="en-US" baseline="30000" dirty="0"/>
              <a:t>4</a:t>
            </a:r>
            <a:r>
              <a:rPr lang="en-US" dirty="0"/>
              <a:t>)</a:t>
            </a:r>
            <a:r>
              <a:rPr lang="en-US" baseline="30000" dirty="0"/>
              <a:t>3  </a:t>
            </a:r>
            <a:r>
              <a:rPr lang="en-US" dirty="0"/>
              <a:t>= 5</a:t>
            </a:r>
            <a:r>
              <a:rPr lang="en-US" baseline="30000" dirty="0"/>
              <a:t>12 </a:t>
            </a:r>
          </a:p>
          <a:p>
            <a:pPr marL="0" indent="0">
              <a:buNone/>
            </a:pPr>
            <a:endParaRPr lang="en-US" baseline="30000" dirty="0"/>
          </a:p>
          <a:p>
            <a:pPr marL="0" indent="0">
              <a:buNone/>
            </a:pPr>
            <a:r>
              <a:rPr lang="en-US" dirty="0"/>
              <a:t>(x</a:t>
            </a:r>
            <a:r>
              <a:rPr lang="en-US" baseline="30000" dirty="0"/>
              <a:t>2</a:t>
            </a:r>
            <a:r>
              <a:rPr lang="en-US" dirty="0"/>
              <a:t>)</a:t>
            </a:r>
            <a:r>
              <a:rPr lang="en-US" baseline="30000" dirty="0"/>
              <a:t>5</a:t>
            </a:r>
            <a:r>
              <a:rPr lang="en-US" dirty="0"/>
              <a:t>  = x</a:t>
            </a:r>
            <a:r>
              <a:rPr lang="en-US" baseline="30000" dirty="0"/>
              <a:t>10</a:t>
            </a:r>
            <a:r>
              <a:rPr lang="en-US" dirty="0"/>
              <a:t> </a:t>
            </a:r>
          </a:p>
          <a:p>
            <a:pPr marL="0" indent="0">
              <a:buNone/>
            </a:pPr>
            <a:endParaRPr lang="en-US" dirty="0"/>
          </a:p>
          <a:p>
            <a:pPr marL="0" indent="0">
              <a:buNone/>
            </a:pPr>
            <a:r>
              <a:rPr lang="en-US" dirty="0"/>
              <a:t>(3x</a:t>
            </a:r>
            <a:r>
              <a:rPr lang="en-US" baseline="30000" dirty="0"/>
              <a:t>2</a:t>
            </a:r>
            <a:r>
              <a:rPr lang="en-US" dirty="0"/>
              <a:t>)</a:t>
            </a:r>
            <a:r>
              <a:rPr lang="en-US" baseline="30000" dirty="0"/>
              <a:t>2</a:t>
            </a:r>
            <a:r>
              <a:rPr lang="en-US" dirty="0"/>
              <a:t>  = 9x</a:t>
            </a:r>
            <a:r>
              <a:rPr lang="en-US" baseline="30000" dirty="0"/>
              <a:t>4</a:t>
            </a: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579379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dirty="0"/>
              <a:t>Practice: </a:t>
            </a:r>
          </a:p>
          <a:p>
            <a:pPr marL="0" indent="0">
              <a:buNone/>
            </a:pPr>
            <a:endParaRPr lang="en-US" dirty="0"/>
          </a:p>
          <a:p>
            <a:pPr marL="0" indent="0">
              <a:buNone/>
            </a:pPr>
            <a:r>
              <a:rPr lang="en-US" dirty="0"/>
              <a:t>1.) (5y)</a:t>
            </a:r>
            <a:r>
              <a:rPr lang="en-US" baseline="30000" dirty="0"/>
              <a:t>4</a:t>
            </a:r>
          </a:p>
          <a:p>
            <a:pPr marL="0" indent="0">
              <a:buNone/>
            </a:pPr>
            <a:endParaRPr lang="en-US" baseline="30000" dirty="0"/>
          </a:p>
          <a:p>
            <a:pPr marL="0" indent="0">
              <a:buNone/>
            </a:pPr>
            <a:r>
              <a:rPr lang="en-US" dirty="0"/>
              <a:t>2.) (2y</a:t>
            </a:r>
            <a:r>
              <a:rPr lang="en-US" baseline="30000" dirty="0"/>
              <a:t>-4</a:t>
            </a:r>
            <a:r>
              <a:rPr lang="en-US" dirty="0"/>
              <a:t>)</a:t>
            </a:r>
            <a:r>
              <a:rPr lang="en-US" baseline="30000" dirty="0"/>
              <a:t>3</a:t>
            </a:r>
            <a:endParaRPr lang="en-US" dirty="0"/>
          </a:p>
          <a:p>
            <a:pPr marL="0" indent="0">
              <a:buNone/>
            </a:pPr>
            <a:endParaRPr lang="en-US" dirty="0"/>
          </a:p>
          <a:p>
            <a:pPr marL="0" indent="0">
              <a:buNone/>
            </a:pPr>
            <a:r>
              <a:rPr lang="en-US" dirty="0"/>
              <a:t>3.) (mg</a:t>
            </a:r>
            <a:r>
              <a:rPr lang="en-US" baseline="30000" dirty="0"/>
              <a:t>4</a:t>
            </a:r>
            <a:r>
              <a:rPr lang="en-US" dirty="0"/>
              <a:t>)</a:t>
            </a:r>
            <a:r>
              <a:rPr lang="en-US" baseline="30000" dirty="0"/>
              <a:t>-1</a:t>
            </a:r>
            <a:r>
              <a:rPr lang="en-US" dirty="0"/>
              <a:t> (mg</a:t>
            </a:r>
            <a:r>
              <a:rPr lang="en-US" baseline="30000" dirty="0"/>
              <a:t>4</a:t>
            </a:r>
            <a:r>
              <a:rPr lang="en-US" dirty="0"/>
              <a:t>)</a:t>
            </a:r>
          </a:p>
          <a:p>
            <a:pPr marL="0" indent="0">
              <a:buNone/>
            </a:pPr>
            <a:endParaRPr lang="en-US" dirty="0"/>
          </a:p>
          <a:p>
            <a:pPr marL="0" indent="0">
              <a:buNone/>
            </a:pPr>
            <a:r>
              <a:rPr lang="en-US" dirty="0"/>
              <a:t>4.) 3</a:t>
            </a:r>
            <a:r>
              <a:rPr lang="en-US" baseline="30000" dirty="0"/>
              <a:t>2</a:t>
            </a:r>
            <a:r>
              <a:rPr lang="en-US" dirty="0"/>
              <a:t>(3x)</a:t>
            </a:r>
            <a:r>
              <a:rPr lang="en-US" baseline="30000" dirty="0"/>
              <a:t>3</a:t>
            </a:r>
            <a:endParaRPr lang="en-US" dirty="0"/>
          </a:p>
          <a:p>
            <a:pPr marL="0" indent="0">
              <a:buNone/>
            </a:pPr>
            <a:endParaRPr lang="en-US" dirty="0"/>
          </a:p>
          <a:p>
            <a:pPr marL="0" indent="0">
              <a:buNone/>
            </a:pPr>
            <a:r>
              <a:rPr lang="en-US" dirty="0"/>
              <a:t>5.) (2 x 10</a:t>
            </a:r>
            <a:r>
              <a:rPr lang="en-US" baseline="30000" dirty="0"/>
              <a:t>-10</a:t>
            </a:r>
            <a:r>
              <a:rPr lang="en-US" dirty="0"/>
              <a:t>)</a:t>
            </a:r>
            <a:r>
              <a:rPr lang="en-US" baseline="30000" dirty="0"/>
              <a:t>3</a:t>
            </a:r>
            <a:endParaRPr lang="en-US" dirty="0"/>
          </a:p>
        </p:txBody>
      </p:sp>
    </p:spTree>
    <p:extLst>
      <p:ext uri="{BB962C8B-B14F-4D97-AF65-F5344CB8AC3E}">
        <p14:creationId xmlns:p14="http://schemas.microsoft.com/office/powerpoint/2010/main" val="27155277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Homework: </a:t>
            </a:r>
          </a:p>
        </p:txBody>
      </p:sp>
      <p:sp>
        <p:nvSpPr>
          <p:cNvPr id="3" name="Content Placeholder 2"/>
          <p:cNvSpPr>
            <a:spLocks noGrp="1"/>
          </p:cNvSpPr>
          <p:nvPr>
            <p:ph idx="1"/>
          </p:nvPr>
        </p:nvSpPr>
        <p:spPr/>
        <p:txBody>
          <a:bodyPr>
            <a:normAutofit/>
          </a:bodyPr>
          <a:lstStyle/>
          <a:p>
            <a:pPr marL="0" indent="0">
              <a:buNone/>
            </a:pPr>
            <a:r>
              <a:rPr lang="en-US" dirty="0">
                <a:solidFill>
                  <a:srgbClr val="FF6600"/>
                </a:solidFill>
              </a:rPr>
              <a:t>LO: Simplify exponential expressions </a:t>
            </a:r>
          </a:p>
          <a:p>
            <a:pPr marL="0" indent="0">
              <a:buNone/>
            </a:pPr>
            <a:r>
              <a:rPr lang="en-US" dirty="0">
                <a:solidFill>
                  <a:srgbClr val="FF6600"/>
                </a:solidFill>
              </a:rPr>
              <a:t>SLE: Meet or exceed CCSS</a:t>
            </a:r>
          </a:p>
          <a:p>
            <a:pPr marL="0" indent="0">
              <a:buNone/>
            </a:pPr>
            <a:r>
              <a:rPr lang="en-US" dirty="0"/>
              <a:t>p. 449-450 #2-30 even, 42-50 even </a:t>
            </a:r>
          </a:p>
        </p:txBody>
      </p:sp>
    </p:spTree>
    <p:extLst>
      <p:ext uri="{BB962C8B-B14F-4D97-AF65-F5344CB8AC3E}">
        <p14:creationId xmlns:p14="http://schemas.microsoft.com/office/powerpoint/2010/main" val="20225233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1.) Solve: |2x – 4| = 32 </a:t>
            </a:r>
          </a:p>
          <a:p>
            <a:pPr marL="0" indent="0">
              <a:buNone/>
            </a:pPr>
            <a:endParaRPr lang="en-US" dirty="0"/>
          </a:p>
          <a:p>
            <a:pPr marL="0" indent="0">
              <a:buNone/>
            </a:pPr>
            <a:r>
              <a:rPr lang="en-US" dirty="0"/>
              <a:t>2.) (8x</a:t>
            </a:r>
            <a:r>
              <a:rPr lang="en-US" baseline="30000" dirty="0"/>
              <a:t>2</a:t>
            </a:r>
            <a:r>
              <a:rPr lang="en-US" dirty="0"/>
              <a:t> + 15x – 2) + (2x</a:t>
            </a:r>
            <a:r>
              <a:rPr lang="en-US" baseline="30000" dirty="0"/>
              <a:t>2</a:t>
            </a:r>
            <a:r>
              <a:rPr lang="en-US" dirty="0"/>
              <a:t> – 7x + 4) = ? </a:t>
            </a:r>
          </a:p>
          <a:p>
            <a:pPr marL="0" indent="0">
              <a:buNone/>
            </a:pPr>
            <a:endParaRPr lang="en-US" dirty="0"/>
          </a:p>
          <a:p>
            <a:pPr marL="0" indent="0">
              <a:buNone/>
            </a:pPr>
            <a:r>
              <a:rPr lang="en-US" dirty="0"/>
              <a:t>3.) simplify in scientific notation: </a:t>
            </a:r>
          </a:p>
          <a:p>
            <a:pPr marL="0" indent="0">
              <a:buNone/>
            </a:pPr>
            <a:r>
              <a:rPr lang="en-US" dirty="0"/>
              <a:t>     (5.2 x 10</a:t>
            </a:r>
            <a:r>
              <a:rPr lang="en-US" baseline="30000" dirty="0"/>
              <a:t>3</a:t>
            </a:r>
            <a:r>
              <a:rPr lang="en-US" dirty="0"/>
              <a:t>)</a:t>
            </a:r>
            <a:r>
              <a:rPr lang="en-US" baseline="30000" dirty="0"/>
              <a:t>-5</a:t>
            </a:r>
          </a:p>
          <a:p>
            <a:pPr marL="0" indent="0">
              <a:buNone/>
            </a:pPr>
            <a:endParaRPr lang="en-US" baseline="30000" dirty="0"/>
          </a:p>
          <a:p>
            <a:pPr marL="0" indent="0">
              <a:buNone/>
            </a:pPr>
            <a:r>
              <a:rPr lang="en-US" baseline="30000" dirty="0"/>
              <a:t>4.)</a:t>
            </a:r>
            <a:r>
              <a:rPr lang="en-US" dirty="0"/>
              <a:t> (-2d</a:t>
            </a:r>
            <a:r>
              <a:rPr lang="en-US" baseline="30000" dirty="0"/>
              <a:t>3</a:t>
            </a:r>
            <a:r>
              <a:rPr lang="en-US" dirty="0"/>
              <a:t>e</a:t>
            </a:r>
            <a:r>
              <a:rPr lang="en-US" baseline="30000" dirty="0"/>
              <a:t>3</a:t>
            </a:r>
            <a:r>
              <a:rPr lang="en-US" dirty="0"/>
              <a:t>)(6d</a:t>
            </a:r>
            <a:r>
              <a:rPr lang="en-US" baseline="30000" dirty="0"/>
              <a:t>4</a:t>
            </a:r>
            <a:r>
              <a:rPr lang="en-US" dirty="0"/>
              <a:t>e</a:t>
            </a:r>
            <a:r>
              <a:rPr lang="en-US" baseline="30000" dirty="0"/>
              <a:t>6</a:t>
            </a:r>
            <a:r>
              <a:rPr lang="en-US" dirty="0"/>
              <a:t>)</a:t>
            </a:r>
            <a:r>
              <a:rPr lang="en-US" baseline="30000" dirty="0"/>
              <a:t>2  = ?</a:t>
            </a:r>
            <a:endParaRPr lang="en-US" dirty="0"/>
          </a:p>
        </p:txBody>
      </p:sp>
    </p:spTree>
    <p:extLst>
      <p:ext uri="{BB962C8B-B14F-4D97-AF65-F5344CB8AC3E}">
        <p14:creationId xmlns:p14="http://schemas.microsoft.com/office/powerpoint/2010/main" val="407156235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solidFill>
                  <a:srgbClr val="FFFF00"/>
                </a:solidFill>
                <a:sym typeface="Wingdings"/>
              </a:rPr>
              <a:t>Good Morning: </a:t>
            </a:r>
          </a:p>
          <a:p>
            <a:pPr marL="0" indent="0">
              <a:buNone/>
            </a:pPr>
            <a:endParaRPr lang="en-US" dirty="0">
              <a:sym typeface="Wingdings"/>
            </a:endParaRPr>
          </a:p>
          <a:p>
            <a:pPr marL="0" indent="0">
              <a:buNone/>
            </a:pPr>
            <a:r>
              <a:rPr lang="en-US" dirty="0">
                <a:sym typeface="Wingdings"/>
              </a:rPr>
              <a:t>1.) (2</a:t>
            </a:r>
            <a:r>
              <a:rPr lang="en-US" baseline="30000" dirty="0">
                <a:sym typeface="Wingdings"/>
              </a:rPr>
              <a:t>-3</a:t>
            </a:r>
            <a:r>
              <a:rPr lang="en-US" dirty="0">
                <a:sym typeface="Wingdings"/>
              </a:rPr>
              <a:t>)</a:t>
            </a:r>
            <a:r>
              <a:rPr lang="en-US" baseline="30000" dirty="0">
                <a:sym typeface="Wingdings"/>
              </a:rPr>
              <a:t>4</a:t>
            </a:r>
            <a:endParaRPr lang="en-US" dirty="0">
              <a:sym typeface="Wingdings"/>
            </a:endParaRPr>
          </a:p>
          <a:p>
            <a:pPr marL="0" indent="0">
              <a:buNone/>
            </a:pPr>
            <a:r>
              <a:rPr lang="en-US" dirty="0">
                <a:sym typeface="Wingdings"/>
              </a:rPr>
              <a:t>2.) (y</a:t>
            </a:r>
            <a:r>
              <a:rPr lang="en-US" baseline="30000" dirty="0">
                <a:sym typeface="Wingdings"/>
              </a:rPr>
              <a:t>6</a:t>
            </a:r>
            <a:r>
              <a:rPr lang="en-US" dirty="0">
                <a:sym typeface="Wingdings"/>
              </a:rPr>
              <a:t>)</a:t>
            </a:r>
            <a:r>
              <a:rPr lang="en-US" baseline="30000" dirty="0">
                <a:sym typeface="Wingdings"/>
              </a:rPr>
              <a:t>-3</a:t>
            </a:r>
            <a:r>
              <a:rPr lang="en-US" dirty="0">
                <a:sym typeface="Wingdings"/>
              </a:rPr>
              <a:t> * y</a:t>
            </a:r>
            <a:r>
              <a:rPr lang="en-US" baseline="30000" dirty="0">
                <a:sym typeface="Wingdings"/>
              </a:rPr>
              <a:t>21</a:t>
            </a:r>
            <a:r>
              <a:rPr lang="en-US" dirty="0">
                <a:sym typeface="Wingdings"/>
              </a:rPr>
              <a:t> </a:t>
            </a:r>
          </a:p>
          <a:p>
            <a:pPr marL="0" indent="0">
              <a:buNone/>
            </a:pPr>
            <a:r>
              <a:rPr lang="en-US" dirty="0">
                <a:sym typeface="Wingdings"/>
              </a:rPr>
              <a:t>3.) b</a:t>
            </a:r>
            <a:r>
              <a:rPr lang="en-US" baseline="30000" dirty="0">
                <a:sym typeface="Wingdings"/>
              </a:rPr>
              <a:t>-9</a:t>
            </a:r>
            <a:r>
              <a:rPr lang="en-US" dirty="0">
                <a:sym typeface="Wingdings"/>
              </a:rPr>
              <a:t> * (b</a:t>
            </a:r>
            <a:r>
              <a:rPr lang="en-US" baseline="30000" dirty="0">
                <a:sym typeface="Wingdings"/>
              </a:rPr>
              <a:t>2</a:t>
            </a:r>
            <a:r>
              <a:rPr lang="en-US" dirty="0">
                <a:sym typeface="Wingdings"/>
              </a:rPr>
              <a:t>)</a:t>
            </a:r>
            <a:r>
              <a:rPr lang="en-US" baseline="30000" dirty="0">
                <a:sym typeface="Wingdings"/>
              </a:rPr>
              <a:t>4</a:t>
            </a:r>
            <a:r>
              <a:rPr lang="en-US" dirty="0">
                <a:sym typeface="Wingdings"/>
              </a:rPr>
              <a:t> </a:t>
            </a:r>
          </a:p>
          <a:p>
            <a:pPr marL="0" indent="0">
              <a:buNone/>
            </a:pPr>
            <a:r>
              <a:rPr lang="en-US" dirty="0">
                <a:sym typeface="Wingdings"/>
              </a:rPr>
              <a:t>4.) (3.5 x 10</a:t>
            </a:r>
            <a:r>
              <a:rPr lang="en-US" baseline="30000" dirty="0">
                <a:sym typeface="Wingdings"/>
              </a:rPr>
              <a:t>-6</a:t>
            </a:r>
            <a:r>
              <a:rPr lang="en-US" dirty="0">
                <a:sym typeface="Wingdings"/>
              </a:rPr>
              <a:t>)(4.6 x 10</a:t>
            </a:r>
            <a:r>
              <a:rPr lang="en-US" baseline="30000" dirty="0">
                <a:sym typeface="Wingdings"/>
              </a:rPr>
              <a:t>4</a:t>
            </a:r>
            <a:r>
              <a:rPr lang="en-US" dirty="0">
                <a:sym typeface="Wingdings"/>
              </a:rPr>
              <a:t>)</a:t>
            </a:r>
          </a:p>
          <a:p>
            <a:pPr marL="0" indent="0">
              <a:buNone/>
            </a:pPr>
            <a:r>
              <a:rPr lang="en-US" dirty="0">
                <a:sym typeface="Wingdings"/>
              </a:rPr>
              <a:t>5.) (x</a:t>
            </a:r>
            <a:r>
              <a:rPr lang="en-US" baseline="30000" dirty="0">
                <a:sym typeface="Wingdings"/>
              </a:rPr>
              <a:t>-3</a:t>
            </a:r>
            <a:r>
              <a:rPr lang="en-US" dirty="0">
                <a:sym typeface="Wingdings"/>
              </a:rPr>
              <a:t>y</a:t>
            </a:r>
            <a:r>
              <a:rPr lang="en-US" baseline="30000" dirty="0">
                <a:sym typeface="Wingdings"/>
              </a:rPr>
              <a:t>2</a:t>
            </a:r>
            <a:r>
              <a:rPr lang="en-US" dirty="0">
                <a:sym typeface="Wingdings"/>
              </a:rPr>
              <a:t>)</a:t>
            </a:r>
            <a:r>
              <a:rPr lang="en-US" baseline="30000" dirty="0">
                <a:sym typeface="Wingdings"/>
              </a:rPr>
              <a:t>-8</a:t>
            </a:r>
            <a:r>
              <a:rPr lang="en-US" dirty="0">
                <a:sym typeface="Wingdings"/>
              </a:rPr>
              <a:t> * y</a:t>
            </a:r>
            <a:r>
              <a:rPr lang="en-US" baseline="30000" dirty="0">
                <a:sym typeface="Wingdings"/>
              </a:rPr>
              <a:t>0</a:t>
            </a:r>
            <a:endParaRPr lang="en-US" dirty="0">
              <a:sym typeface="Wingdings"/>
            </a:endParaRPr>
          </a:p>
        </p:txBody>
      </p:sp>
    </p:spTree>
    <p:extLst>
      <p:ext uri="{BB962C8B-B14F-4D97-AF65-F5344CB8AC3E}">
        <p14:creationId xmlns:p14="http://schemas.microsoft.com/office/powerpoint/2010/main" val="11201035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LO: Simplify exponential expressions </a:t>
            </a:r>
            <a:br>
              <a:rPr lang="en-US" sz="3200" dirty="0">
                <a:solidFill>
                  <a:srgbClr val="FFFF00"/>
                </a:solidFill>
              </a:rPr>
            </a:br>
            <a:r>
              <a:rPr lang="en-US" sz="3200" dirty="0">
                <a:solidFill>
                  <a:srgbClr val="FFFF00"/>
                </a:solidFill>
              </a:rPr>
              <a:t>SLE: Meet or exceed CCSS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solidFill>
                  <a:srgbClr val="FF6600"/>
                </a:solidFill>
              </a:rPr>
              <a:t>Checkpoint Quiz on Simplifying Exponential Expressions: </a:t>
            </a:r>
          </a:p>
          <a:p>
            <a:pPr marL="0" indent="0">
              <a:buNone/>
            </a:pPr>
            <a:r>
              <a:rPr lang="en-US" dirty="0">
                <a:solidFill>
                  <a:srgbClr val="FF6600"/>
                </a:solidFill>
              </a:rPr>
              <a:t>Simplify: </a:t>
            </a:r>
          </a:p>
          <a:p>
            <a:pPr marL="0" indent="0">
              <a:buNone/>
            </a:pPr>
            <a:r>
              <a:rPr lang="en-US" dirty="0"/>
              <a:t>1.) (2y</a:t>
            </a:r>
            <a:r>
              <a:rPr lang="en-US" baseline="30000" dirty="0"/>
              <a:t>4</a:t>
            </a:r>
            <a:r>
              <a:rPr lang="en-US" dirty="0"/>
              <a:t>)</a:t>
            </a:r>
            <a:r>
              <a:rPr lang="en-US" baseline="30000" dirty="0"/>
              <a:t>3</a:t>
            </a:r>
            <a:r>
              <a:rPr lang="en-US" dirty="0"/>
              <a:t> </a:t>
            </a:r>
          </a:p>
          <a:p>
            <a:pPr marL="0" indent="0">
              <a:buNone/>
            </a:pPr>
            <a:r>
              <a:rPr lang="en-US" dirty="0"/>
              <a:t>2.) (mg</a:t>
            </a:r>
            <a:r>
              <a:rPr lang="en-US" baseline="30000" dirty="0"/>
              <a:t>4</a:t>
            </a:r>
            <a:r>
              <a:rPr lang="en-US" dirty="0"/>
              <a:t>)</a:t>
            </a:r>
            <a:r>
              <a:rPr lang="en-US" baseline="30000" dirty="0"/>
              <a:t>-1</a:t>
            </a:r>
            <a:r>
              <a:rPr lang="en-US" dirty="0"/>
              <a:t> (mg</a:t>
            </a:r>
            <a:r>
              <a:rPr lang="en-US" baseline="30000" dirty="0"/>
              <a:t>4</a:t>
            </a:r>
            <a:r>
              <a:rPr lang="en-US" dirty="0"/>
              <a:t>) </a:t>
            </a:r>
          </a:p>
          <a:p>
            <a:pPr marL="0" indent="0">
              <a:buNone/>
            </a:pPr>
            <a:r>
              <a:rPr lang="en-US" dirty="0"/>
              <a:t>3.) Answer in scientific notation: </a:t>
            </a:r>
          </a:p>
          <a:p>
            <a:pPr marL="0" indent="0">
              <a:buNone/>
            </a:pPr>
            <a:r>
              <a:rPr lang="en-US" dirty="0"/>
              <a:t>      (3.2 X 10</a:t>
            </a:r>
            <a:r>
              <a:rPr lang="en-US" baseline="30000" dirty="0"/>
              <a:t>2</a:t>
            </a:r>
            <a:r>
              <a:rPr lang="en-US" dirty="0"/>
              <a:t>)(2.4 x 10</a:t>
            </a:r>
            <a:r>
              <a:rPr lang="en-US" baseline="30000" dirty="0"/>
              <a:t>-4</a:t>
            </a:r>
            <a:r>
              <a:rPr lang="en-US" dirty="0"/>
              <a:t>)</a:t>
            </a:r>
            <a:endParaRPr lang="en-US" baseline="30000" dirty="0"/>
          </a:p>
          <a:p>
            <a:pPr marL="0" indent="0">
              <a:buNone/>
            </a:pPr>
            <a:r>
              <a:rPr lang="en-US" dirty="0"/>
              <a:t>4.) (7x</a:t>
            </a:r>
            <a:r>
              <a:rPr lang="en-US" baseline="30000" dirty="0"/>
              <a:t>-3</a:t>
            </a:r>
            <a:r>
              <a:rPr lang="en-US" dirty="0"/>
              <a:t>y</a:t>
            </a:r>
            <a:r>
              <a:rPr lang="en-US" baseline="30000" dirty="0"/>
              <a:t>4</a:t>
            </a:r>
            <a:r>
              <a:rPr lang="en-US" dirty="0"/>
              <a:t>)</a:t>
            </a:r>
            <a:r>
              <a:rPr lang="en-US" baseline="30000" dirty="0"/>
              <a:t>-2</a:t>
            </a:r>
            <a:endParaRPr lang="en-US" dirty="0"/>
          </a:p>
          <a:p>
            <a:pPr marL="0" indent="0">
              <a:buNone/>
            </a:pPr>
            <a:r>
              <a:rPr lang="en-US" dirty="0"/>
              <a:t>5.) (24a</a:t>
            </a:r>
            <a:r>
              <a:rPr lang="en-US" baseline="30000" dirty="0"/>
              <a:t>-4</a:t>
            </a:r>
            <a:r>
              <a:rPr lang="en-US" dirty="0"/>
              <a:t>b</a:t>
            </a:r>
            <a:r>
              <a:rPr lang="en-US" baseline="30000" dirty="0"/>
              <a:t>3</a:t>
            </a:r>
            <a:r>
              <a:rPr lang="en-US" dirty="0"/>
              <a:t>c</a:t>
            </a:r>
            <a:r>
              <a:rPr lang="en-US" baseline="30000" dirty="0"/>
              <a:t>-1</a:t>
            </a:r>
            <a:r>
              <a:rPr lang="en-US" dirty="0"/>
              <a:t>d</a:t>
            </a:r>
            <a:r>
              <a:rPr lang="en-US" baseline="30000" dirty="0"/>
              <a:t>9</a:t>
            </a:r>
            <a:r>
              <a:rPr lang="en-US" dirty="0"/>
              <a:t>)</a:t>
            </a:r>
            <a:r>
              <a:rPr lang="en-US" baseline="30000" dirty="0"/>
              <a:t>0</a:t>
            </a:r>
            <a:endParaRPr lang="en-US" dirty="0"/>
          </a:p>
        </p:txBody>
      </p:sp>
    </p:spTree>
    <p:extLst>
      <p:ext uri="{BB962C8B-B14F-4D97-AF65-F5344CB8AC3E}">
        <p14:creationId xmlns:p14="http://schemas.microsoft.com/office/powerpoint/2010/main" val="310511994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solidFill>
                  <a:srgbClr val="FFFF00"/>
                </a:solidFill>
              </a:rPr>
              <a:t>Good morning: </a:t>
            </a:r>
          </a:p>
        </p:txBody>
      </p:sp>
      <p:sp>
        <p:nvSpPr>
          <p:cNvPr id="3" name="Content Placeholder 2"/>
          <p:cNvSpPr>
            <a:spLocks noGrp="1"/>
          </p:cNvSpPr>
          <p:nvPr>
            <p:ph idx="1"/>
          </p:nvPr>
        </p:nvSpPr>
        <p:spPr/>
        <p:txBody>
          <a:bodyPr/>
          <a:lstStyle/>
          <a:p>
            <a:pPr marL="0" indent="0">
              <a:buNone/>
            </a:pPr>
            <a:r>
              <a:rPr lang="en-US" dirty="0"/>
              <a:t>1.) Simplify: (6x</a:t>
            </a:r>
            <a:r>
              <a:rPr lang="en-US" baseline="30000" dirty="0"/>
              <a:t>-2</a:t>
            </a:r>
            <a:r>
              <a:rPr lang="en-US" dirty="0"/>
              <a:t>y</a:t>
            </a:r>
            <a:r>
              <a:rPr lang="en-US" baseline="30000" dirty="0"/>
              <a:t>3</a:t>
            </a:r>
            <a:r>
              <a:rPr lang="en-US" dirty="0"/>
              <a:t>)</a:t>
            </a:r>
            <a:r>
              <a:rPr lang="en-US" baseline="30000" dirty="0"/>
              <a:t>-3</a:t>
            </a:r>
          </a:p>
          <a:p>
            <a:pPr marL="0" indent="0">
              <a:buNone/>
            </a:pPr>
            <a:endParaRPr lang="en-US" baseline="30000" dirty="0"/>
          </a:p>
          <a:p>
            <a:pPr marL="0" indent="0">
              <a:buNone/>
            </a:pPr>
            <a:r>
              <a:rPr lang="en-US" dirty="0"/>
              <a:t>2.)  -2|3x – 4| = -12</a:t>
            </a:r>
          </a:p>
          <a:p>
            <a:pPr marL="0" indent="0">
              <a:buNone/>
            </a:pPr>
            <a:endParaRPr lang="en-US" dirty="0"/>
          </a:p>
          <a:p>
            <a:pPr marL="0" indent="0">
              <a:buNone/>
            </a:pPr>
            <a:r>
              <a:rPr lang="en-US" dirty="0"/>
              <a:t>3.) Graph on a coordinate plane: </a:t>
            </a:r>
          </a:p>
          <a:p>
            <a:pPr marL="0" indent="0">
              <a:buNone/>
            </a:pPr>
            <a:r>
              <a:rPr lang="en-US" dirty="0"/>
              <a:t>y &gt; 2x – 1 </a:t>
            </a:r>
          </a:p>
          <a:p>
            <a:pPr marL="0" indent="0">
              <a:buNone/>
            </a:pPr>
            <a:r>
              <a:rPr lang="en-US" dirty="0"/>
              <a:t>2x + 4y </a:t>
            </a:r>
            <a:r>
              <a:rPr lang="en-US" u="sng" dirty="0"/>
              <a:t>&lt;</a:t>
            </a:r>
            <a:r>
              <a:rPr lang="en-US" dirty="0"/>
              <a:t> 8</a:t>
            </a:r>
          </a:p>
        </p:txBody>
      </p:sp>
    </p:spTree>
    <p:extLst>
      <p:ext uri="{BB962C8B-B14F-4D97-AF65-F5344CB8AC3E}">
        <p14:creationId xmlns:p14="http://schemas.microsoft.com/office/powerpoint/2010/main" val="258094924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Homework: </a:t>
            </a:r>
          </a:p>
        </p:txBody>
      </p:sp>
      <p:sp>
        <p:nvSpPr>
          <p:cNvPr id="3" name="Content Placeholder 2"/>
          <p:cNvSpPr>
            <a:spLocks noGrp="1"/>
          </p:cNvSpPr>
          <p:nvPr>
            <p:ph idx="1"/>
          </p:nvPr>
        </p:nvSpPr>
        <p:spPr/>
        <p:txBody>
          <a:bodyPr/>
          <a:lstStyle/>
          <a:p>
            <a:pPr marL="0" indent="0">
              <a:buNone/>
            </a:pPr>
            <a:r>
              <a:rPr lang="en-US" dirty="0">
                <a:solidFill>
                  <a:srgbClr val="FF6600"/>
                </a:solidFill>
              </a:rPr>
              <a:t>LO: Divide exponential expressions</a:t>
            </a:r>
          </a:p>
          <a:p>
            <a:pPr marL="0" indent="0">
              <a:buNone/>
            </a:pPr>
            <a:r>
              <a:rPr lang="en-US" dirty="0">
                <a:solidFill>
                  <a:srgbClr val="FF6600"/>
                </a:solidFill>
              </a:rPr>
              <a:t>SLE: Meet or exceed CCSS</a:t>
            </a:r>
          </a:p>
          <a:p>
            <a:pPr marL="0" indent="0">
              <a:buNone/>
            </a:pPr>
            <a:endParaRPr lang="en-US" dirty="0"/>
          </a:p>
          <a:p>
            <a:pPr marL="0" indent="0">
              <a:buNone/>
            </a:pPr>
            <a:r>
              <a:rPr lang="en-US" dirty="0"/>
              <a:t>p. 456 #2-48 even </a:t>
            </a:r>
          </a:p>
        </p:txBody>
      </p:sp>
    </p:spTree>
    <p:extLst>
      <p:ext uri="{BB962C8B-B14F-4D97-AF65-F5344CB8AC3E}">
        <p14:creationId xmlns:p14="http://schemas.microsoft.com/office/powerpoint/2010/main" val="239610004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Bon Jour!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1.) A sphere has a volume that is numerically equal to its surface area. What is the radius of this sphere? </a:t>
            </a:r>
          </a:p>
          <a:p>
            <a:pPr marL="0" indent="0">
              <a:buNone/>
            </a:pPr>
            <a:endParaRPr lang="en-US" dirty="0"/>
          </a:p>
          <a:p>
            <a:pPr marL="0" indent="0">
              <a:buNone/>
            </a:pPr>
            <a:r>
              <a:rPr lang="en-US" dirty="0"/>
              <a:t>2.) If (8,9) is the center of a circle with a radius of ten units, at how many points does the circle intersect the coordinate axes? </a:t>
            </a:r>
          </a:p>
          <a:p>
            <a:pPr marL="0" indent="0">
              <a:buNone/>
            </a:pPr>
            <a:endParaRPr lang="en-US" dirty="0"/>
          </a:p>
          <a:p>
            <a:pPr marL="0" indent="0">
              <a:buNone/>
            </a:pPr>
            <a:r>
              <a:rPr lang="en-US" dirty="0"/>
              <a:t>3.) If x + 1/y = 1/5 and y + 1/x = 20, what is the value of </a:t>
            </a:r>
            <a:r>
              <a:rPr lang="en-US" dirty="0" err="1"/>
              <a:t>xy</a:t>
            </a:r>
            <a:r>
              <a:rPr lang="en-US" dirty="0"/>
              <a:t>? </a:t>
            </a:r>
          </a:p>
        </p:txBody>
      </p:sp>
    </p:spTree>
    <p:extLst>
      <p:ext uri="{BB962C8B-B14F-4D97-AF65-F5344CB8AC3E}">
        <p14:creationId xmlns:p14="http://schemas.microsoft.com/office/powerpoint/2010/main" val="2521812526"/>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6219</TotalTime>
  <Words>15892</Words>
  <Application>Microsoft Office PowerPoint</Application>
  <PresentationFormat>On-screen Show (4:3)</PresentationFormat>
  <Paragraphs>1777</Paragraphs>
  <Slides>269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269</vt:i4>
      </vt:variant>
    </vt:vector>
  </HeadingPairs>
  <TitlesOfParts>
    <vt:vector size="273" baseType="lpstr">
      <vt:lpstr>Arial</vt:lpstr>
      <vt:lpstr>Calibri</vt:lpstr>
      <vt:lpstr>Zapf Dingbats</vt:lpstr>
      <vt:lpstr> Black </vt:lpstr>
      <vt:lpstr>LO: Solve absolute value equations and inequalities  SLE: Meet or exceed CCSS</vt:lpstr>
      <vt:lpstr>PowerPoint Presentation</vt:lpstr>
      <vt:lpstr>Practice Problems:  </vt:lpstr>
      <vt:lpstr>LO: Solve absolute value equations/inequalities  SLE: Meet or exceed CCSS</vt:lpstr>
      <vt:lpstr>Good Morning!</vt:lpstr>
      <vt:lpstr>Good morning: </vt:lpstr>
      <vt:lpstr>LO: Find the slope of linear functions.  SLE: Meet or exceed CCSS</vt:lpstr>
      <vt:lpstr>PowerPoint Presentation</vt:lpstr>
      <vt:lpstr>How to find the slope using a table:  </vt:lpstr>
      <vt:lpstr>Example: </vt:lpstr>
      <vt:lpstr>Finding slope from graphs: </vt:lpstr>
      <vt:lpstr>Finding slope from functions: </vt:lpstr>
      <vt:lpstr>PowerPoint Presentation</vt:lpstr>
      <vt:lpstr>PowerPoint Presentation</vt:lpstr>
      <vt:lpstr>PowerPoint Presentation</vt:lpstr>
      <vt:lpstr>Practice Problems: </vt:lpstr>
      <vt:lpstr>Homework: </vt:lpstr>
      <vt:lpstr>Good Morning!</vt:lpstr>
      <vt:lpstr>LO: Graph and write functions in standard form  SLE: Meet or exceed CCSS</vt:lpstr>
      <vt:lpstr>Finding x and y intercepts: </vt:lpstr>
      <vt:lpstr>Graphing using x and y intercepts: </vt:lpstr>
      <vt:lpstr>Transforming to standard form: </vt:lpstr>
      <vt:lpstr>Practice: </vt:lpstr>
      <vt:lpstr>Homework: </vt:lpstr>
      <vt:lpstr>Good Morning: </vt:lpstr>
      <vt:lpstr>LO: Write, graph parallel and perpendicular linear equations SLE: Meet or exceed CCSS</vt:lpstr>
      <vt:lpstr>Slope of Parallel &amp; Perpendicular Lines: </vt:lpstr>
      <vt:lpstr>Writing equations of parallel lines: </vt:lpstr>
      <vt:lpstr>Writing equations of perpendicular lines: </vt:lpstr>
      <vt:lpstr>Practice Problems:</vt:lpstr>
      <vt:lpstr>LO: Write equations of parallel and perpendicular equations  SLE: Meet or exceed CCSS</vt:lpstr>
      <vt:lpstr>Good Morning: </vt:lpstr>
      <vt:lpstr>More Practice Problems: </vt:lpstr>
      <vt:lpstr>Good morning: </vt:lpstr>
      <vt:lpstr>LO: Graph &amp; write absolute value equations  SLE: Meet or exceed CCSS</vt:lpstr>
      <vt:lpstr>Vertical translations: </vt:lpstr>
      <vt:lpstr>Horizontal translations are trickier: </vt:lpstr>
      <vt:lpstr>PowerPoint Presentation</vt:lpstr>
      <vt:lpstr>Practice problems: </vt:lpstr>
      <vt:lpstr>Homework (you’re welcome  ): </vt:lpstr>
      <vt:lpstr>Good morning: </vt:lpstr>
      <vt:lpstr>LO: Solve compound inequalities and absolute value equations  SLE: Meet or exceed CCSS </vt:lpstr>
      <vt:lpstr>Solving absolute value equations: </vt:lpstr>
      <vt:lpstr>Solving absolute value equations: </vt:lpstr>
      <vt:lpstr>Solving absolute value inequalities: </vt:lpstr>
      <vt:lpstr>Practice problems: </vt:lpstr>
      <vt:lpstr>Good Morning: </vt:lpstr>
      <vt:lpstr>Practice Problems: </vt:lpstr>
      <vt:lpstr>Good Morning: </vt:lpstr>
      <vt:lpstr>LO: Write/graph linear functions in slope-intercept, point-slope and standard form. SLE: Meet or exceed CCSS</vt:lpstr>
      <vt:lpstr>Practice problems:  </vt:lpstr>
      <vt:lpstr>Homework: </vt:lpstr>
      <vt:lpstr>Good morning: </vt:lpstr>
      <vt:lpstr>LO: Solve systems of equations  SLE: Meet or exceed CCSS</vt:lpstr>
      <vt:lpstr>PowerPoint Presentation</vt:lpstr>
      <vt:lpstr>PowerPoint Presentation</vt:lpstr>
      <vt:lpstr>Solving by substitution: </vt:lpstr>
      <vt:lpstr>PowerPoint Presentation</vt:lpstr>
      <vt:lpstr>Practice problems: </vt:lpstr>
      <vt:lpstr>Homework: </vt:lpstr>
      <vt:lpstr>Good morning: </vt:lpstr>
      <vt:lpstr>LO: Solve systems of equations using elimination SLE: Meet or exceed CCSS</vt:lpstr>
      <vt:lpstr>PowerPoint Presentation</vt:lpstr>
      <vt:lpstr>Practice on white boards: </vt:lpstr>
      <vt:lpstr>Homework: </vt:lpstr>
      <vt:lpstr>LO: Solve systems of equations  SLE: Meet or exceed CCSS</vt:lpstr>
      <vt:lpstr>Good Morning: </vt:lpstr>
      <vt:lpstr>LO: Solve problems using systems of equations SLE: Meet or exceed CCSS</vt:lpstr>
      <vt:lpstr>LO: Solve problems using systems of equations  SLE: Think critically and solve problems : </vt:lpstr>
      <vt:lpstr>PowerPoint Presentation</vt:lpstr>
      <vt:lpstr>Homework: </vt:lpstr>
      <vt:lpstr>Good Morning:</vt:lpstr>
      <vt:lpstr>Good Morning: </vt:lpstr>
      <vt:lpstr>LO: Solve problems using systems of equations  SLE: Think critically and solve problems </vt:lpstr>
      <vt:lpstr>Happy Halloween! </vt:lpstr>
      <vt:lpstr>Good morning: </vt:lpstr>
      <vt:lpstr>LO: Graph, write systems of inequalities  SLE: Meet or exceed CCSS</vt:lpstr>
      <vt:lpstr>PowerPoint Presentation</vt:lpstr>
      <vt:lpstr>Practice: </vt:lpstr>
      <vt:lpstr>Homework: </vt:lpstr>
      <vt:lpstr>Good morning: </vt:lpstr>
      <vt:lpstr>Good morning: </vt:lpstr>
      <vt:lpstr>Exponential Expressions: </vt:lpstr>
      <vt:lpstr>PowerPoint Presentation</vt:lpstr>
      <vt:lpstr>Negative exponents: </vt:lpstr>
      <vt:lpstr>Simplifying exponential expressions: </vt:lpstr>
      <vt:lpstr>Multiplying exponential expressions: </vt:lpstr>
      <vt:lpstr>Practice: </vt:lpstr>
      <vt:lpstr>Homework: </vt:lpstr>
      <vt:lpstr>Good morning: </vt:lpstr>
      <vt:lpstr>LO: Simplify exponential expressions SLE: Meet or exceed CCSS</vt:lpstr>
      <vt:lpstr>PowerPoint Presentation</vt:lpstr>
      <vt:lpstr>Homework: </vt:lpstr>
      <vt:lpstr>Good morning: </vt:lpstr>
      <vt:lpstr>PowerPoint Presentation</vt:lpstr>
      <vt:lpstr>LO: Simplify exponential expressions  SLE: Meet or exceed CCSS</vt:lpstr>
      <vt:lpstr>Good morning: </vt:lpstr>
      <vt:lpstr>Homework: </vt:lpstr>
      <vt:lpstr>Bon Jour! </vt:lpstr>
      <vt:lpstr>LO: Divide exponential expressions. SLE: Meet or exceed CCSS.</vt:lpstr>
      <vt:lpstr> : صباح الخير</vt:lpstr>
      <vt:lpstr>LO: Divide exponential expressions  SLE: Meet or exceed CCSS  Checkpoint Quiz on Dividing Exponential Expressions:  </vt:lpstr>
      <vt:lpstr>LO: Evaluate, graph exponential functions  SLE: Meet or exceed CCSS</vt:lpstr>
      <vt:lpstr>PowerPoint Presentation</vt:lpstr>
      <vt:lpstr>Graphing Exponential Functions: </vt:lpstr>
      <vt:lpstr>Practice Graphing: </vt:lpstr>
      <vt:lpstr>Homework: </vt:lpstr>
      <vt:lpstr>Good morning: </vt:lpstr>
      <vt:lpstr>LO: Use functions to model exponential growth and decay.  SLE: Meet or exceed CCSS</vt:lpstr>
      <vt:lpstr>Using exponential functions to predict rates of growth or decay: </vt:lpstr>
      <vt:lpstr>Example:  </vt:lpstr>
      <vt:lpstr>Practice: </vt:lpstr>
      <vt:lpstr>Homework: </vt:lpstr>
      <vt:lpstr>Good morning: </vt:lpstr>
      <vt:lpstr>góðan morgun: </vt:lpstr>
      <vt:lpstr>Unusual interest rates: </vt:lpstr>
      <vt:lpstr>Practice: </vt:lpstr>
      <vt:lpstr>Good morning: </vt:lpstr>
      <vt:lpstr>Let’s review: </vt:lpstr>
      <vt:lpstr>Good morning: </vt:lpstr>
      <vt:lpstr>Good morning! Welcome to factoring! </vt:lpstr>
      <vt:lpstr>LO: Factor polynomials  SLE: Meet or exceed CCSS</vt:lpstr>
      <vt:lpstr>Performing operations with polynomials: </vt:lpstr>
      <vt:lpstr>Factoring polynomials: </vt:lpstr>
      <vt:lpstr>Practice: </vt:lpstr>
      <vt:lpstr>Homework: </vt:lpstr>
      <vt:lpstr>Good Morning: </vt:lpstr>
      <vt:lpstr>LO: Multiply binomials SLE: Meet or exceed CCSS</vt:lpstr>
      <vt:lpstr>Practice: </vt:lpstr>
      <vt:lpstr>Homework: </vt:lpstr>
      <vt:lpstr>Good Morning: </vt:lpstr>
      <vt:lpstr>LO: Factor trinomials in x2 + bx + c form  SLE: Meet or exceed CCSS</vt:lpstr>
      <vt:lpstr>Practice: </vt:lpstr>
      <vt:lpstr>Homework: </vt:lpstr>
      <vt:lpstr>LO: multiply/factor polynomials  SLE: Meet or exceed CCSS</vt:lpstr>
      <vt:lpstr>Good morning: </vt:lpstr>
      <vt:lpstr>LO: Factor trinomials  SLE: Meet or exceed CCSS</vt:lpstr>
      <vt:lpstr>Homework: </vt:lpstr>
      <vt:lpstr>Happy National Ding a Ling Day!</vt:lpstr>
      <vt:lpstr>More factoring fun! </vt:lpstr>
      <vt:lpstr>Good morning: </vt:lpstr>
      <vt:lpstr>LO: Factor four-term polynomials  SLE: Meet or exceed CCSS</vt:lpstr>
      <vt:lpstr>Practice: </vt:lpstr>
      <vt:lpstr>Homework: </vt:lpstr>
      <vt:lpstr>LO: Factor polynomials  SLE: Meet or exceed CCSS</vt:lpstr>
      <vt:lpstr>Happy 13th Amendment Day!</vt:lpstr>
      <vt:lpstr>More Practice:</vt:lpstr>
      <vt:lpstr>LO: Factor special cases  SLE: Meet or exceed CCSS</vt:lpstr>
      <vt:lpstr>PowerPoint Presentation</vt:lpstr>
      <vt:lpstr>Homework:</vt:lpstr>
      <vt:lpstr>Good Morning: </vt:lpstr>
      <vt:lpstr>Merry Christmas!</vt:lpstr>
      <vt:lpstr>Happy New Year! </vt:lpstr>
      <vt:lpstr>More factoring practice: </vt:lpstr>
      <vt:lpstr>Good Morning! </vt:lpstr>
      <vt:lpstr>Factoring by Grouping: </vt:lpstr>
      <vt:lpstr>Happy Birthday, David Bowie! </vt:lpstr>
      <vt:lpstr>Suggested Review: </vt:lpstr>
      <vt:lpstr>Good Morning:  </vt:lpstr>
      <vt:lpstr>LO: Graph quadratic functions  SLE: Meet or exceed CCSS</vt:lpstr>
      <vt:lpstr>PowerPoint Presentation</vt:lpstr>
      <vt:lpstr>PowerPoint Presentation</vt:lpstr>
      <vt:lpstr>Graph these functions: </vt:lpstr>
      <vt:lpstr>Homework: </vt:lpstr>
      <vt:lpstr>Good Morning: </vt:lpstr>
      <vt:lpstr>LO: Graph quadratic functions using the axis of symmetry.  SLE: Meet or exceed CCSS</vt:lpstr>
      <vt:lpstr>Good morning: </vt:lpstr>
      <vt:lpstr>More Graphing practice:  </vt:lpstr>
      <vt:lpstr>Good morning:  </vt:lpstr>
      <vt:lpstr>LO: Solve quadratic equations  SLE: Meet or exceed CCSS</vt:lpstr>
      <vt:lpstr>PowerPoint Presentation</vt:lpstr>
      <vt:lpstr>Solving equations by using square roots: </vt:lpstr>
      <vt:lpstr>PowerPoint Presentation</vt:lpstr>
      <vt:lpstr>Homework: </vt:lpstr>
      <vt:lpstr>Good morning: </vt:lpstr>
      <vt:lpstr>Happy Purple and Gold Day! </vt:lpstr>
      <vt:lpstr>LO: Solve quadratic equations by factoring:  SLE: Meet or exceed CCSS </vt:lpstr>
      <vt:lpstr>Solving quadratic equations by factoring: </vt:lpstr>
      <vt:lpstr>Practice: </vt:lpstr>
      <vt:lpstr>Homework: </vt:lpstr>
      <vt:lpstr>Good morning! </vt:lpstr>
      <vt:lpstr>Practice: </vt:lpstr>
      <vt:lpstr>Good Morning: </vt:lpstr>
      <vt:lpstr>LO: Solve quadratic equations by completing the square.  SLE: Meet or exceed CCSS </vt:lpstr>
      <vt:lpstr>Try it: </vt:lpstr>
      <vt:lpstr>Homework: </vt:lpstr>
      <vt:lpstr>Good morning! </vt:lpstr>
      <vt:lpstr>More Practice: </vt:lpstr>
      <vt:lpstr>LO: Solve quadratic equations  SLE: Meet or exceed CCSS</vt:lpstr>
      <vt:lpstr>Good morning: </vt:lpstr>
      <vt:lpstr>Good Morning: </vt:lpstr>
      <vt:lpstr>PowerPoint Presentation</vt:lpstr>
      <vt:lpstr>Homework: </vt:lpstr>
      <vt:lpstr>Good morning: </vt:lpstr>
      <vt:lpstr>Solve using the quadratic formula: </vt:lpstr>
      <vt:lpstr>Happy Crazy Sock Day!</vt:lpstr>
      <vt:lpstr>Solve using quadratic equations or functions: </vt:lpstr>
      <vt:lpstr>Good morning: </vt:lpstr>
      <vt:lpstr>LO: Use the quadratic formula  SLE: Meet or exceed CCSS</vt:lpstr>
      <vt:lpstr>Do These: </vt:lpstr>
      <vt:lpstr>Good morning: </vt:lpstr>
      <vt:lpstr>Practice/Review: </vt:lpstr>
      <vt:lpstr>Good morning: </vt:lpstr>
      <vt:lpstr>Ooh, word problems! </vt:lpstr>
      <vt:lpstr>Good morning:</vt:lpstr>
      <vt:lpstr>Simplifying radical expressions: </vt:lpstr>
      <vt:lpstr>Removing factors in variable form: </vt:lpstr>
      <vt:lpstr>Try these on your own:  </vt:lpstr>
      <vt:lpstr>Homework: </vt:lpstr>
      <vt:lpstr>Good morning: </vt:lpstr>
      <vt:lpstr>Good morning: </vt:lpstr>
      <vt:lpstr>LO: Simplify radical expressions  SLE: Meet or exceed CCSS</vt:lpstr>
      <vt:lpstr>LO: Perform operations with radical expressions. SLE: Meet or exceed NGSS </vt:lpstr>
      <vt:lpstr>Using the distributive property: </vt:lpstr>
      <vt:lpstr>Rationalizing the demominator: </vt:lpstr>
      <vt:lpstr>Good morning: </vt:lpstr>
      <vt:lpstr>Homework: </vt:lpstr>
      <vt:lpstr>Good morning: </vt:lpstr>
      <vt:lpstr>More practice: </vt:lpstr>
      <vt:lpstr>Good morning: </vt:lpstr>
      <vt:lpstr>Good morning: </vt:lpstr>
      <vt:lpstr>Good morning: </vt:lpstr>
      <vt:lpstr>LO: Solve radical equations.  SLE: Meet or exceed CCSS</vt:lpstr>
      <vt:lpstr>Solving by isolating the radical: </vt:lpstr>
      <vt:lpstr>Solving with radicals on both sides: </vt:lpstr>
      <vt:lpstr>Practice Problems: </vt:lpstr>
      <vt:lpstr>Homework: </vt:lpstr>
      <vt:lpstr>Good morning: </vt:lpstr>
      <vt:lpstr>Good morning: </vt:lpstr>
      <vt:lpstr>Trigonometric Ratios: </vt:lpstr>
      <vt:lpstr>Good morning: </vt:lpstr>
      <vt:lpstr>Solving word problems using trigonometric ratios: </vt:lpstr>
      <vt:lpstr>Homework: </vt:lpstr>
      <vt:lpstr>Happy Pi Day!</vt:lpstr>
      <vt:lpstr>PowerPoint Presentation</vt:lpstr>
      <vt:lpstr>PowerPoint Presentation</vt:lpstr>
      <vt:lpstr>PowerPoint Presentation</vt:lpstr>
      <vt:lpstr>PowerPoint Presentation</vt:lpstr>
      <vt:lpstr>Answer: 0.05 w/m^2</vt:lpstr>
      <vt:lpstr>PowerPoint Presentation</vt:lpstr>
      <vt:lpstr>Answer: C </vt:lpstr>
      <vt:lpstr>PowerPoint Presentation</vt:lpstr>
      <vt:lpstr>PowerPoint Presentation</vt:lpstr>
      <vt:lpstr>PowerPoint Presentation</vt:lpstr>
      <vt:lpstr>Good morning: </vt:lpstr>
      <vt:lpstr>Homework: </vt:lpstr>
      <vt:lpstr>Welcome back: </vt:lpstr>
      <vt:lpstr>Good Morning: </vt:lpstr>
      <vt:lpstr>Homework:  </vt:lpstr>
      <vt:lpstr>Good morning: </vt:lpstr>
      <vt:lpstr>Good morning: </vt:lpstr>
      <vt:lpstr>Good morning: </vt:lpstr>
      <vt:lpstr>Good morning: </vt:lpstr>
      <vt:lpstr>Good morning: </vt:lpstr>
      <vt:lpstr>Good morning: </vt:lpstr>
      <vt:lpstr>Good morning: </vt:lpstr>
      <vt:lpstr>LO: Write proofs using algebraic properties  SLE: Meet or exceed NGSS </vt:lpstr>
      <vt:lpstr>PowerPoint Presentation</vt:lpstr>
      <vt:lpstr>Writing  an algebraic proof: </vt:lpstr>
      <vt:lpstr>Homework: </vt:lpstr>
      <vt:lpstr>Good morning: </vt:lpstr>
      <vt:lpstr>Good morning: </vt:lpstr>
      <vt:lpstr>Good morning: </vt:lpstr>
      <vt:lpstr>Good morning: </vt:lpstr>
      <vt:lpstr>Good Morning: </vt:lpstr>
      <vt:lpstr>Good morning: </vt:lpstr>
      <vt:lpstr>Good morning: </vt:lpstr>
      <vt:lpstr>Good morning: </vt:lpstr>
      <vt:lpstr>Good morning: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 Solve absolute value equations and inequalities  SLE: Meet or exceed CCSS</dc:title>
  <dc:creator>St. John  School </dc:creator>
  <cp:lastModifiedBy>Sven Tice</cp:lastModifiedBy>
  <cp:revision>374</cp:revision>
  <dcterms:created xsi:type="dcterms:W3CDTF">2017-10-03T00:52:40Z</dcterms:created>
  <dcterms:modified xsi:type="dcterms:W3CDTF">2019-02-20T16:16:06Z</dcterms:modified>
</cp:coreProperties>
</file>