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7" r:id="rId2"/>
    <p:sldId id="256" r:id="rId3"/>
    <p:sldId id="258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97" r:id="rId26"/>
    <p:sldId id="282" r:id="rId27"/>
    <p:sldId id="283" r:id="rId28"/>
    <p:sldId id="284" r:id="rId29"/>
    <p:sldId id="285" r:id="rId30"/>
    <p:sldId id="286" r:id="rId31"/>
    <p:sldId id="287" r:id="rId32"/>
    <p:sldId id="298" r:id="rId33"/>
    <p:sldId id="288" r:id="rId34"/>
    <p:sldId id="289" r:id="rId35"/>
    <p:sldId id="299" r:id="rId36"/>
    <p:sldId id="290" r:id="rId37"/>
    <p:sldId id="291" r:id="rId38"/>
    <p:sldId id="292" r:id="rId39"/>
    <p:sldId id="293" r:id="rId40"/>
    <p:sldId id="294" r:id="rId41"/>
    <p:sldId id="295" r:id="rId42"/>
    <p:sldId id="296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-22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C7CD73-1F84-2C45-8DE7-0E2585E05775}" type="datetimeFigureOut">
              <a:rPr lang="en-US" smtClean="0"/>
              <a:t>10/15/17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FD0F27-32C2-2840-9CD4-2817BEDB7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392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D0F27-32C2-2840-9CD4-2817BEDB769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641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10/15/17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10/15/17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10/15/17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10/15/17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Biographical Info About Newton: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Lived from 1642-1727 in England </a:t>
            </a:r>
          </a:p>
          <a:p>
            <a:r>
              <a:rPr lang="en-US" dirty="0" smtClean="0"/>
              <a:t>Published first detailed mathematical model in physics </a:t>
            </a:r>
          </a:p>
          <a:p>
            <a:r>
              <a:rPr lang="en-US" dirty="0" smtClean="0"/>
              <a:t>Discovered the spectrum of visible light </a:t>
            </a:r>
          </a:p>
          <a:p>
            <a:r>
              <a:rPr lang="en-US" dirty="0" smtClean="0"/>
              <a:t>First to propose that light is composed of particles </a:t>
            </a:r>
          </a:p>
          <a:p>
            <a:r>
              <a:rPr lang="en-US" dirty="0" smtClean="0"/>
              <a:t>Discovered the laws of motion </a:t>
            </a:r>
          </a:p>
          <a:p>
            <a:r>
              <a:rPr lang="en-US" dirty="0" smtClean="0"/>
              <a:t>Developed first law of gravity (300 years before Einstein) </a:t>
            </a:r>
          </a:p>
          <a:p>
            <a:r>
              <a:rPr lang="en-US" dirty="0" smtClean="0"/>
              <a:t>Calculated the motions and masses of the planets </a:t>
            </a:r>
          </a:p>
          <a:p>
            <a:r>
              <a:rPr lang="en-US" dirty="0" smtClean="0"/>
              <a:t>Invented Calculus </a:t>
            </a:r>
          </a:p>
          <a:p>
            <a:r>
              <a:rPr lang="en-US" dirty="0" smtClean="0"/>
              <a:t>Invented the first reflecting telescope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853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Showing Motion With Graphs: </a:t>
            </a:r>
            <a:endParaRPr lang="en-US" dirty="0"/>
          </a:p>
        </p:txBody>
      </p:sp>
      <p:pic>
        <p:nvPicPr>
          <p:cNvPr id="4" name="Content Placeholder 3" descr="Constant speed 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282" r="-132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72667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velocity graph 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84" r="-46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22219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inal graph 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671" r="-1567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51440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Read p. 4-9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Answer review questions 1-11 on p. 9.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LO: Identify ways to describe motion </a:t>
            </a:r>
          </a:p>
          <a:p>
            <a:pPr marL="0" indent="0">
              <a:buNone/>
            </a:pPr>
            <a:r>
              <a:rPr lang="en-US" dirty="0" smtClean="0"/>
              <a:t>SLE: </a:t>
            </a:r>
            <a:r>
              <a:rPr lang="en-US" smtClean="0"/>
              <a:t>Read proficiently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90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600" dirty="0" smtClean="0">
                <a:solidFill>
                  <a:srgbClr val="FFFF00"/>
                </a:solidFill>
              </a:rPr>
              <a:t>LO: Calculate the speed of moving objects </a:t>
            </a:r>
            <a:br>
              <a:rPr lang="en-US" sz="3600" dirty="0" smtClean="0">
                <a:solidFill>
                  <a:srgbClr val="FFFF00"/>
                </a:solidFill>
              </a:rPr>
            </a:br>
            <a:r>
              <a:rPr lang="en-US" sz="3600" dirty="0" smtClean="0">
                <a:solidFill>
                  <a:srgbClr val="FFFF00"/>
                </a:solidFill>
              </a:rPr>
              <a:t>SLE: Work collaboratively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Hot Wheels Activity: </a:t>
            </a:r>
          </a:p>
          <a:p>
            <a:pPr marL="514350" indent="-514350">
              <a:buAutoNum type="arabicPeriod"/>
            </a:pPr>
            <a:r>
              <a:rPr lang="en-US" dirty="0" smtClean="0"/>
              <a:t>Select three toy cars.</a:t>
            </a:r>
          </a:p>
          <a:p>
            <a:pPr marL="514350" indent="-514350">
              <a:buAutoNum type="arabicPeriod"/>
            </a:pPr>
            <a:r>
              <a:rPr lang="en-US" dirty="0" smtClean="0"/>
              <a:t>Find their speeds: </a:t>
            </a:r>
          </a:p>
          <a:p>
            <a:pPr marL="514350" indent="-514350">
              <a:buAutoNum type="arabicPeriod"/>
            </a:pPr>
            <a:endParaRPr lang="en-US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7333565"/>
              </p:ext>
            </p:extLst>
          </p:nvPr>
        </p:nvGraphicFramePr>
        <p:xfrm>
          <a:off x="888965" y="3752997"/>
          <a:ext cx="7468924" cy="2373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7231"/>
                <a:gridCol w="1867231"/>
                <a:gridCol w="1867231"/>
                <a:gridCol w="1867231"/>
              </a:tblGrid>
              <a:tr h="866721">
                <a:tc>
                  <a:txBody>
                    <a:bodyPr/>
                    <a:lstStyle/>
                    <a:p>
                      <a:r>
                        <a:rPr lang="en-US" dirty="0" smtClean="0"/>
                        <a:t>Car type: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Distance (m)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Time (seconds)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Speed (m/s) </a:t>
                      </a:r>
                      <a:endParaRPr lang="en-US" dirty="0"/>
                    </a:p>
                  </a:txBody>
                  <a:tcPr/>
                </a:tc>
              </a:tr>
              <a:tr h="50214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214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214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933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FFFF00"/>
                </a:solidFill>
              </a:rPr>
              <a:t>LO: Calculate speed and velocity </a:t>
            </a:r>
            <a:br>
              <a:rPr lang="en-US" sz="3200" dirty="0" smtClean="0">
                <a:solidFill>
                  <a:srgbClr val="FFFF00"/>
                </a:solidFill>
              </a:rPr>
            </a:br>
            <a:r>
              <a:rPr lang="en-US" sz="3200" dirty="0" smtClean="0">
                <a:solidFill>
                  <a:srgbClr val="FFFF00"/>
                </a:solidFill>
              </a:rPr>
              <a:t>SLE: Work cooperatively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6600"/>
                </a:solidFill>
              </a:rPr>
              <a:t>Problem:  </a:t>
            </a:r>
            <a:r>
              <a:rPr lang="en-US" dirty="0" smtClean="0"/>
              <a:t>Who in my table group has the fastest average running speed? Who has the fastest walking speed?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6600"/>
                </a:solidFill>
              </a:rPr>
              <a:t>Hypothesis: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6600"/>
                </a:solidFill>
              </a:rPr>
              <a:t>Independent variable: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6600"/>
                </a:solidFill>
              </a:rPr>
              <a:t>Dependent variable: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6600"/>
                </a:solidFill>
              </a:rPr>
              <a:t>3 Controls: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6600"/>
                </a:solidFill>
              </a:rPr>
              <a:t>Procedure: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6600"/>
                </a:solidFill>
              </a:rPr>
              <a:t>Data</a:t>
            </a:r>
            <a:r>
              <a:rPr lang="en-US" dirty="0" smtClean="0"/>
              <a:t> (Include distance and time) :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6600"/>
                </a:solidFill>
              </a:rPr>
              <a:t>Conclusion: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04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Forces: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6600"/>
                </a:solidFill>
              </a:rPr>
              <a:t>Force: </a:t>
            </a:r>
            <a:r>
              <a:rPr lang="en-US" dirty="0" smtClean="0"/>
              <a:t>A push or a pull on an object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6600"/>
                </a:solidFill>
              </a:rPr>
              <a:t>Net Force: </a:t>
            </a:r>
            <a:r>
              <a:rPr lang="en-US" dirty="0" smtClean="0"/>
              <a:t>the combination of all the forces acting on an object at a given time.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 descr="Net Force 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504" b="-3250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55961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Balanced vs. Unbalanced Forces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6600"/>
                </a:solidFill>
              </a:rPr>
              <a:t>Balanced Forces: </a:t>
            </a:r>
            <a:r>
              <a:rPr lang="en-US" dirty="0" smtClean="0"/>
              <a:t>When the total net force acting on an object equals zero.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FF6600"/>
                </a:solidFill>
              </a:rPr>
              <a:t>Unbalanced Forces: </a:t>
            </a:r>
            <a:r>
              <a:rPr lang="en-US" dirty="0" smtClean="0"/>
              <a:t>When the combined, net force does not equal zero.  </a:t>
            </a:r>
            <a:endParaRPr lang="en-US" dirty="0"/>
          </a:p>
        </p:txBody>
      </p:sp>
      <p:pic>
        <p:nvPicPr>
          <p:cNvPr id="5" name="Content Placeholder 4" descr="unbalanced-forces-pic-jpg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52" r="-205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69114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Newton’s Laws of Motion: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6600"/>
                </a:solidFill>
              </a:rPr>
              <a:t>1</a:t>
            </a:r>
            <a:r>
              <a:rPr lang="en-US" baseline="30000" dirty="0" smtClean="0">
                <a:solidFill>
                  <a:srgbClr val="FF6600"/>
                </a:solidFill>
              </a:rPr>
              <a:t>st</a:t>
            </a:r>
            <a:r>
              <a:rPr lang="en-US" dirty="0" smtClean="0">
                <a:solidFill>
                  <a:srgbClr val="FF6600"/>
                </a:solidFill>
              </a:rPr>
              <a:t> Law of Motion: </a:t>
            </a:r>
            <a:r>
              <a:rPr lang="en-US" dirty="0" smtClean="0"/>
              <a:t>An object’s motion will not change unless it is acted on by unbalanced forces. </a:t>
            </a:r>
          </a:p>
          <a:p>
            <a:pPr marL="0" indent="0">
              <a:buNone/>
            </a:pPr>
            <a:r>
              <a:rPr lang="en-US" dirty="0" smtClean="0"/>
              <a:t>Examples: </a:t>
            </a:r>
          </a:p>
          <a:p>
            <a:pPr marL="514350" indent="-514350">
              <a:buAutoNum type="alphaLcPeriod"/>
            </a:pPr>
            <a:r>
              <a:rPr lang="en-US" dirty="0" smtClean="0"/>
              <a:t>A book will sit on your desk until a force moves it. </a:t>
            </a:r>
          </a:p>
          <a:p>
            <a:pPr marL="514350" indent="-514350">
              <a:buAutoNum type="alphaLcPeriod"/>
            </a:pPr>
            <a:r>
              <a:rPr lang="en-US" dirty="0" smtClean="0"/>
              <a:t>If you’re standing in a moving bus, and the bus stops, you will continue to move forward.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521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6600"/>
                </a:solidFill>
              </a:rPr>
              <a:t> 2</a:t>
            </a:r>
            <a:r>
              <a:rPr lang="en-US" baseline="30000" dirty="0" smtClean="0">
                <a:solidFill>
                  <a:srgbClr val="FF6600"/>
                </a:solidFill>
              </a:rPr>
              <a:t>nd</a:t>
            </a:r>
            <a:r>
              <a:rPr lang="en-US" dirty="0" smtClean="0">
                <a:solidFill>
                  <a:srgbClr val="FF6600"/>
                </a:solidFill>
              </a:rPr>
              <a:t> Law of motion:  </a:t>
            </a:r>
            <a:r>
              <a:rPr lang="en-US" dirty="0" smtClean="0"/>
              <a:t>F= ma (force equals mass times acceleration) . The acceleration of an object depends on the mass of the object and the force applied. </a:t>
            </a:r>
          </a:p>
          <a:p>
            <a:pPr marL="0" indent="0">
              <a:buNone/>
            </a:pPr>
            <a:endParaRPr lang="en-US" dirty="0">
              <a:solidFill>
                <a:srgbClr val="FF6600"/>
              </a:solidFill>
            </a:endParaRPr>
          </a:p>
          <a:p>
            <a:pPr marL="0" indent="0">
              <a:buNone/>
            </a:pPr>
            <a:r>
              <a:rPr lang="en-US" dirty="0" smtClean="0"/>
              <a:t>Force in the metric system is measured in </a:t>
            </a:r>
            <a:r>
              <a:rPr lang="en-US" dirty="0" err="1" smtClean="0">
                <a:solidFill>
                  <a:srgbClr val="FF6600"/>
                </a:solidFill>
              </a:rPr>
              <a:t>Newtons</a:t>
            </a:r>
            <a:r>
              <a:rPr lang="en-US" dirty="0" smtClean="0">
                <a:solidFill>
                  <a:srgbClr val="FF6600"/>
                </a:solidFill>
              </a:rPr>
              <a:t>:   </a:t>
            </a:r>
            <a:r>
              <a:rPr lang="en-US" dirty="0" smtClean="0"/>
              <a:t>1N = 1kg x 1m/s</a:t>
            </a:r>
            <a:r>
              <a:rPr lang="en-US" baseline="30000" dirty="0" smtClean="0"/>
              <a:t>2</a:t>
            </a:r>
          </a:p>
          <a:p>
            <a:pPr marL="0" indent="0">
              <a:buNone/>
            </a:pPr>
            <a:endParaRPr lang="en-US" baseline="30000" dirty="0" smtClean="0"/>
          </a:p>
          <a:p>
            <a:pPr marL="0" indent="0">
              <a:buNone/>
            </a:pPr>
            <a:endParaRPr lang="en-US" baseline="30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356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Newtonian Physics</a:t>
            </a:r>
            <a:br>
              <a:rPr lang="en-US" dirty="0" smtClean="0"/>
            </a:br>
            <a:r>
              <a:rPr lang="en-US" dirty="0" smtClean="0"/>
              <a:t>(Forces , Motion and Energy) </a:t>
            </a:r>
            <a:endParaRPr lang="en-US" dirty="0"/>
          </a:p>
        </p:txBody>
      </p:sp>
      <p:pic>
        <p:nvPicPr>
          <p:cNvPr id="6" name="Content Placeholder 5" descr="Isaac Newton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258" r="-4125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32105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6600"/>
                </a:solidFill>
              </a:rPr>
              <a:t>3</a:t>
            </a:r>
            <a:r>
              <a:rPr lang="en-US" baseline="30000" dirty="0" smtClean="0">
                <a:solidFill>
                  <a:srgbClr val="FF6600"/>
                </a:solidFill>
              </a:rPr>
              <a:t>rd</a:t>
            </a:r>
            <a:r>
              <a:rPr lang="en-US" dirty="0" smtClean="0">
                <a:solidFill>
                  <a:srgbClr val="FF6600"/>
                </a:solidFill>
              </a:rPr>
              <a:t> Law of Motion: </a:t>
            </a:r>
            <a:r>
              <a:rPr lang="en-US" dirty="0" smtClean="0"/>
              <a:t> For every action, there is an equal and opposite reaction.  </a:t>
            </a:r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6" name="Content Placeholder 5" descr="action reaction 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9381" b="-593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43275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Homework: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LO: Describe Newton’s laws of motion. </a:t>
            </a:r>
          </a:p>
          <a:p>
            <a:pPr marL="0" indent="0">
              <a:buNone/>
            </a:pPr>
            <a:r>
              <a:rPr lang="en-US" dirty="0" smtClean="0"/>
              <a:t>SLE: Articulate ideas clearly and effectively. 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 smtClean="0"/>
              <a:t>Read p.  44-50 </a:t>
            </a:r>
          </a:p>
          <a:p>
            <a:pPr marL="514350" indent="-514350">
              <a:buAutoNum type="arabicPeriod"/>
            </a:pPr>
            <a:r>
              <a:rPr lang="en-US" dirty="0" smtClean="0"/>
              <a:t>Review questions (on loose leaf) p. 51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860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/>
              <a:t>LO: Describe the effects of inertia on motion. </a:t>
            </a:r>
            <a:br>
              <a:rPr lang="en-US" sz="2800" dirty="0" smtClean="0"/>
            </a:br>
            <a:r>
              <a:rPr lang="en-US" sz="2800" dirty="0" smtClean="0"/>
              <a:t>SLE: </a:t>
            </a:r>
            <a:r>
              <a:rPr lang="en-US" sz="2800" smtClean="0"/>
              <a:t>Work collaboratively.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/>
              <a:t>Problem: If you roll a bottle down a ramp, will it roll farther while empty, half full of water, or completely full of water?  </a:t>
            </a:r>
          </a:p>
          <a:p>
            <a:pPr marL="0" indent="0">
              <a:buNone/>
            </a:pPr>
            <a:r>
              <a:rPr lang="en-US" sz="1600" dirty="0" smtClean="0"/>
              <a:t>Hypothesis: </a:t>
            </a:r>
          </a:p>
          <a:p>
            <a:pPr marL="0" indent="0">
              <a:buNone/>
            </a:pPr>
            <a:r>
              <a:rPr lang="en-US" sz="1600" dirty="0" smtClean="0"/>
              <a:t>Independent variable: </a:t>
            </a:r>
          </a:p>
          <a:p>
            <a:pPr marL="0" indent="0">
              <a:buNone/>
            </a:pPr>
            <a:r>
              <a:rPr lang="en-US" sz="1600" dirty="0" smtClean="0"/>
              <a:t>Dependent variable: </a:t>
            </a:r>
          </a:p>
          <a:p>
            <a:pPr marL="0" indent="0">
              <a:buNone/>
            </a:pPr>
            <a:r>
              <a:rPr lang="en-US" sz="1600" dirty="0" smtClean="0"/>
              <a:t>3 Controlled variables: </a:t>
            </a:r>
          </a:p>
          <a:p>
            <a:pPr marL="0" indent="0">
              <a:buNone/>
            </a:pPr>
            <a:r>
              <a:rPr lang="en-US" sz="1600" dirty="0" smtClean="0"/>
              <a:t>Procedure: </a:t>
            </a:r>
          </a:p>
          <a:p>
            <a:pPr marL="514350" indent="-514350">
              <a:buAutoNum type="arabicPeriod"/>
            </a:pPr>
            <a:r>
              <a:rPr lang="en-US" sz="1600" dirty="0" smtClean="0"/>
              <a:t>Make a low ramp with two meter sticks and two </a:t>
            </a:r>
            <a:r>
              <a:rPr lang="en-US" sz="1600" smtClean="0"/>
              <a:t>science books. </a:t>
            </a:r>
            <a:endParaRPr lang="en-US" sz="1600" dirty="0" smtClean="0"/>
          </a:p>
          <a:p>
            <a:pPr marL="514350" indent="-514350">
              <a:buAutoNum type="arabicPeriod"/>
            </a:pPr>
            <a:r>
              <a:rPr lang="en-US" sz="1600" dirty="0" smtClean="0"/>
              <a:t>Roll an empty bottle down the ramp, and measure how far it rolls before it stops. </a:t>
            </a:r>
          </a:p>
          <a:p>
            <a:pPr marL="514350" indent="-514350">
              <a:buAutoNum type="arabicPeriod"/>
            </a:pPr>
            <a:r>
              <a:rPr lang="en-US" sz="1600" dirty="0" smtClean="0"/>
              <a:t>Repeat step #2 two more times </a:t>
            </a:r>
          </a:p>
          <a:p>
            <a:pPr marL="514350" indent="-514350">
              <a:buAutoNum type="arabicPeriod"/>
            </a:pPr>
            <a:r>
              <a:rPr lang="en-US" sz="1600" dirty="0" smtClean="0"/>
              <a:t>Repeat steps #2-3 with a bottle half-full of water </a:t>
            </a:r>
          </a:p>
          <a:p>
            <a:pPr marL="514350" indent="-514350">
              <a:buAutoNum type="arabicPeriod"/>
            </a:pPr>
            <a:r>
              <a:rPr lang="en-US" sz="1600" dirty="0" smtClean="0"/>
              <a:t>Repeat steps #2-3 with a bottle completely full of water. </a:t>
            </a:r>
          </a:p>
          <a:p>
            <a:pPr marL="514350" indent="-514350">
              <a:buAutoNum type="arabicPeriod"/>
            </a:pPr>
            <a:r>
              <a:rPr lang="en-US" sz="1600" dirty="0" smtClean="0"/>
              <a:t>Find averages and compare. </a:t>
            </a:r>
            <a:endParaRPr lang="en-US" sz="16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30327866"/>
              </p:ext>
            </p:extLst>
          </p:nvPr>
        </p:nvGraphicFramePr>
        <p:xfrm>
          <a:off x="4648200" y="1600200"/>
          <a:ext cx="4038600" cy="266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7720"/>
                <a:gridCol w="807720"/>
                <a:gridCol w="807720"/>
                <a:gridCol w="735006"/>
                <a:gridCol w="880434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Bottle Fill: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Trial 1 (cm)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Trial 2 (cm)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Trial3 </a:t>
                      </a:r>
                      <a:r>
                        <a:rPr lang="en-US" dirty="0" smtClean="0"/>
                        <a:t>(cm)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Avg.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Empty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Half full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Totally</a:t>
                      </a:r>
                      <a:r>
                        <a:rPr lang="en-US" baseline="0" dirty="0" smtClean="0"/>
                        <a:t> full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967688" y="4668482"/>
            <a:ext cx="1270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Conclusion: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98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2800" dirty="0" smtClean="0"/>
              <a:t>LO: Describe the effects of balanced and unbalanced forces </a:t>
            </a:r>
            <a:br>
              <a:rPr lang="en-US" sz="2800" dirty="0" smtClean="0"/>
            </a:br>
            <a:r>
              <a:rPr lang="en-US" sz="2800" dirty="0" smtClean="0"/>
              <a:t>SLE: Think critically and independently 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Questions about the ping pong ball game: </a:t>
            </a:r>
          </a:p>
          <a:p>
            <a:pPr marL="514350" indent="-514350">
              <a:buAutoNum type="arabicPeriod"/>
            </a:pPr>
            <a:r>
              <a:rPr lang="en-US" dirty="0" smtClean="0"/>
              <a:t>In which situations were there no forces acting on the ball? </a:t>
            </a:r>
          </a:p>
          <a:p>
            <a:pPr marL="514350" indent="-514350">
              <a:buAutoNum type="arabicPeriod"/>
            </a:pPr>
            <a:r>
              <a:rPr lang="en-US" dirty="0" smtClean="0"/>
              <a:t>In which situations was only a single force acting on the ball? </a:t>
            </a:r>
          </a:p>
          <a:p>
            <a:pPr marL="514350" indent="-514350">
              <a:buAutoNum type="arabicPeriod"/>
            </a:pPr>
            <a:r>
              <a:rPr lang="en-US" dirty="0" smtClean="0"/>
              <a:t>In which cases were the forces acting on the ball balanced? </a:t>
            </a:r>
          </a:p>
          <a:p>
            <a:pPr marL="514350" indent="-514350">
              <a:buAutoNum type="arabicPeriod"/>
            </a:pPr>
            <a:r>
              <a:rPr lang="en-US" dirty="0" smtClean="0"/>
              <a:t>In which cases were the forces acting on the ball unbalanced? 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rgbClr val="FF6600"/>
                </a:solidFill>
              </a:rPr>
              <a:t>Generally speaking, what happens to the motion of objects when the forces acting on them are balanced? When they’re unbalanced? </a:t>
            </a:r>
            <a:endParaRPr lang="en-US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563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FFFF00"/>
                </a:solidFill>
              </a:rPr>
              <a:t>LO: Describe the laws of motion </a:t>
            </a:r>
            <a:br>
              <a:rPr lang="en-US" sz="2800" dirty="0" smtClean="0">
                <a:solidFill>
                  <a:srgbClr val="FFFF00"/>
                </a:solidFill>
              </a:rPr>
            </a:br>
            <a:r>
              <a:rPr lang="en-US" sz="2800" dirty="0" smtClean="0">
                <a:solidFill>
                  <a:srgbClr val="FFFF00"/>
                </a:solidFill>
              </a:rPr>
              <a:t>SLE: Apply academic habits for success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6600"/>
                </a:solidFill>
              </a:rPr>
              <a:t>Checkpoint Quiz on Laws of Motion: </a:t>
            </a:r>
          </a:p>
          <a:p>
            <a:pPr marL="514350" indent="-514350">
              <a:buAutoNum type="arabicPeriod"/>
            </a:pPr>
            <a:r>
              <a:rPr lang="en-US" dirty="0" smtClean="0"/>
              <a:t>Describe the first law of motion. </a:t>
            </a:r>
          </a:p>
          <a:p>
            <a:pPr marL="514350" indent="-514350">
              <a:buAutoNum type="arabicPeriod"/>
            </a:pPr>
            <a:r>
              <a:rPr lang="en-US" dirty="0" smtClean="0"/>
              <a:t>Describe the second law of motion. (not just the equation)</a:t>
            </a:r>
          </a:p>
          <a:p>
            <a:pPr marL="514350" indent="-514350">
              <a:buAutoNum type="arabicPeriod"/>
            </a:pPr>
            <a:r>
              <a:rPr lang="en-US" dirty="0" smtClean="0"/>
              <a:t>Describe the third law of motion. </a:t>
            </a:r>
          </a:p>
          <a:p>
            <a:pPr marL="514350" indent="-514350">
              <a:buAutoNum type="arabicPeriod"/>
            </a:pPr>
            <a:r>
              <a:rPr lang="en-US" dirty="0" smtClean="0"/>
              <a:t>What happens to the motion of a ball if all the forces acting on the ball are balanced? </a:t>
            </a:r>
          </a:p>
          <a:p>
            <a:pPr marL="514350" indent="-514350">
              <a:buAutoNum type="arabicPeriod"/>
            </a:pPr>
            <a:r>
              <a:rPr lang="en-US" dirty="0" smtClean="0"/>
              <a:t>A force of 100N is applied to a box that has a mass of 50Kg. What will its rate of acceleration be?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740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7036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solidFill>
                  <a:srgbClr val="FFFF00"/>
                </a:solidFill>
              </a:rPr>
              <a:t>LO: Describe the effects of acceleration on frictional force </a:t>
            </a:r>
            <a:br>
              <a:rPr lang="en-US" sz="3200" dirty="0" smtClean="0">
                <a:solidFill>
                  <a:srgbClr val="FFFF00"/>
                </a:solidFill>
              </a:rPr>
            </a:br>
            <a:r>
              <a:rPr lang="en-US" sz="3200" dirty="0" smtClean="0">
                <a:solidFill>
                  <a:srgbClr val="FFFF00"/>
                </a:solidFill>
              </a:rPr>
              <a:t>SLE: Work collaboratively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861635"/>
            <a:ext cx="4038600" cy="4525963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4200" dirty="0" smtClean="0">
                <a:solidFill>
                  <a:srgbClr val="FF6600"/>
                </a:solidFill>
              </a:rPr>
              <a:t>Problem: </a:t>
            </a:r>
            <a:r>
              <a:rPr lang="en-US" sz="4200" dirty="0" smtClean="0"/>
              <a:t>Does it take more force to pull an object from a full stop, or while it’s already moving?</a:t>
            </a:r>
          </a:p>
          <a:p>
            <a:pPr marL="0" indent="0">
              <a:buNone/>
            </a:pPr>
            <a:r>
              <a:rPr lang="en-US" sz="4200" dirty="0" smtClean="0">
                <a:solidFill>
                  <a:srgbClr val="FF6600"/>
                </a:solidFill>
              </a:rPr>
              <a:t>Hypothesis: </a:t>
            </a:r>
          </a:p>
          <a:p>
            <a:pPr marL="0" indent="0">
              <a:buNone/>
            </a:pPr>
            <a:r>
              <a:rPr lang="en-US" sz="4200" dirty="0" smtClean="0">
                <a:solidFill>
                  <a:srgbClr val="FF6600"/>
                </a:solidFill>
              </a:rPr>
              <a:t>Independent variable: </a:t>
            </a:r>
          </a:p>
          <a:p>
            <a:pPr marL="0" indent="0">
              <a:buNone/>
            </a:pPr>
            <a:r>
              <a:rPr lang="en-US" sz="4200" dirty="0" smtClean="0">
                <a:solidFill>
                  <a:srgbClr val="FF6600"/>
                </a:solidFill>
              </a:rPr>
              <a:t>Dependent variable: </a:t>
            </a:r>
          </a:p>
          <a:p>
            <a:pPr marL="0" indent="0">
              <a:buNone/>
            </a:pPr>
            <a:r>
              <a:rPr lang="en-US" sz="4200" dirty="0" smtClean="0">
                <a:solidFill>
                  <a:srgbClr val="FF6600"/>
                </a:solidFill>
              </a:rPr>
              <a:t>3 Controls:  </a:t>
            </a:r>
          </a:p>
          <a:p>
            <a:pPr marL="0" indent="0">
              <a:buNone/>
            </a:pPr>
            <a:r>
              <a:rPr lang="en-US" sz="4200" dirty="0">
                <a:solidFill>
                  <a:srgbClr val="FF6600"/>
                </a:solidFill>
              </a:rPr>
              <a:t>Procedure: </a:t>
            </a:r>
          </a:p>
          <a:p>
            <a:pPr marL="514350" indent="-514350">
              <a:buAutoNum type="arabicPeriod"/>
            </a:pPr>
            <a:r>
              <a:rPr lang="en-US" sz="4200" dirty="0"/>
              <a:t>Take off a shoe, and put a 1kg mass in it. </a:t>
            </a:r>
          </a:p>
          <a:p>
            <a:pPr marL="514350" indent="-514350">
              <a:buAutoNum type="arabicPeriod"/>
            </a:pPr>
            <a:r>
              <a:rPr lang="en-US" sz="4200" dirty="0"/>
              <a:t>Attach a spring scale to the shoe and pull it sideways on a desk </a:t>
            </a:r>
            <a:r>
              <a:rPr lang="en-US" sz="4200" dirty="0" smtClean="0"/>
              <a:t>until it </a:t>
            </a:r>
            <a:r>
              <a:rPr lang="en-US" sz="4200" dirty="0"/>
              <a:t>starts to move. </a:t>
            </a:r>
          </a:p>
          <a:p>
            <a:pPr marL="514350" indent="-514350">
              <a:buAutoNum type="arabicPeriod"/>
            </a:pPr>
            <a:r>
              <a:rPr lang="en-US" sz="4200" dirty="0"/>
              <a:t>Record how many N it takes to make it move. </a:t>
            </a:r>
          </a:p>
          <a:p>
            <a:pPr marL="514350" indent="-514350">
              <a:buAutoNum type="arabicPeriod"/>
            </a:pPr>
            <a:r>
              <a:rPr lang="en-US" sz="4200" dirty="0" smtClean="0"/>
              <a:t>Record how many N it takes to pull a shoe that’s already moving. </a:t>
            </a:r>
          </a:p>
          <a:p>
            <a:pPr marL="514350" indent="-514350">
              <a:buAutoNum type="arabicPeriod"/>
            </a:pPr>
            <a:r>
              <a:rPr lang="en-US" sz="4200" dirty="0" smtClean="0"/>
              <a:t>Compare. </a:t>
            </a:r>
            <a:endParaRPr lang="en-US" sz="42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861635"/>
            <a:ext cx="4038600" cy="4264528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4000" dirty="0" smtClean="0">
                <a:solidFill>
                  <a:srgbClr val="FF6600"/>
                </a:solidFill>
              </a:rPr>
              <a:t>Data: 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Force needed to make a motionless shoe move: ______N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Force needed to make a moving shoe  stay in motion:  _______N 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>
                <a:solidFill>
                  <a:srgbClr val="FF6600"/>
                </a:solidFill>
              </a:rPr>
              <a:t>Conclusion: </a:t>
            </a:r>
            <a:endParaRPr lang="en-US" sz="40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399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6600"/>
                </a:solidFill>
              </a:rPr>
              <a:t>Gravity: </a:t>
            </a:r>
            <a:r>
              <a:rPr lang="en-US" dirty="0" smtClean="0"/>
              <a:t>the force of attraction between two objects due to their masses. </a:t>
            </a:r>
            <a:endParaRPr lang="en-US" dirty="0"/>
          </a:p>
        </p:txBody>
      </p:sp>
      <p:pic>
        <p:nvPicPr>
          <p:cNvPr id="5" name="Content Placeholder 4" descr="th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051" b="-3405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27303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Universal Law of Gravitation: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Gravitational force exists between all objects simultaneously between all objects in the universe. (That’s why it’s called universal…)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more mass an object has, the more gravitational force it exerts.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farther away an object gets, the weaker the gravitational force. (</a:t>
            </a:r>
            <a:r>
              <a:rPr lang="en-US" dirty="0" err="1" smtClean="0"/>
              <a:t>F</a:t>
            </a:r>
            <a:r>
              <a:rPr lang="en-US" baseline="-25000" dirty="0" err="1" smtClean="0"/>
              <a:t>g</a:t>
            </a:r>
            <a:r>
              <a:rPr lang="en-US" dirty="0" smtClean="0"/>
              <a:t> is inversely proportional to the square of the distance between two objects.) 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499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Gravity Equation: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You don’t need to know this, but in case you’re interested: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GravityEq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99" y="3619500"/>
            <a:ext cx="5266267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310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Mass vs. Weight: Not the same thing!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6600"/>
                </a:solidFill>
              </a:rPr>
              <a:t>Mass</a:t>
            </a:r>
            <a:r>
              <a:rPr lang="en-US" dirty="0" smtClean="0"/>
              <a:t> is the amount of matter in an object. It affects the gravitational force of objects (more mass = more gravitational force). Mass is an unchanging measurement.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FF6600"/>
                </a:solidFill>
              </a:rPr>
              <a:t>Weight</a:t>
            </a:r>
            <a:r>
              <a:rPr lang="en-US" dirty="0" smtClean="0"/>
              <a:t> is a measure of the gravitational force exerted on an object. Weight can change, depending on the force of gravity.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5105400" y="1600200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278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Motion: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6600"/>
                </a:solidFill>
              </a:rPr>
              <a:t>Motion:  </a:t>
            </a:r>
            <a:r>
              <a:rPr lang="en-US" dirty="0" smtClean="0"/>
              <a:t>The change in position of an object over time relative to a reference point. </a:t>
            </a:r>
          </a:p>
          <a:p>
            <a:pPr marL="0" indent="0">
              <a:buNone/>
            </a:pPr>
            <a:endParaRPr lang="en-US" dirty="0">
              <a:solidFill>
                <a:srgbClr val="FF6600"/>
              </a:solidFill>
            </a:endParaRPr>
          </a:p>
          <a:p>
            <a:r>
              <a:rPr lang="en-US" dirty="0" smtClean="0">
                <a:solidFill>
                  <a:srgbClr val="FF6600"/>
                </a:solidFill>
              </a:rPr>
              <a:t>Reference Point: </a:t>
            </a:r>
            <a:r>
              <a:rPr lang="en-US" dirty="0" smtClean="0"/>
              <a:t> The location of the observer compared to the changing location of the moving object. </a:t>
            </a:r>
          </a:p>
          <a:p>
            <a:endParaRPr lang="en-US" dirty="0">
              <a:solidFill>
                <a:srgbClr val="FF66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6600"/>
                </a:solidFill>
              </a:rPr>
              <a:t>Without a reference point, it’s impossible to describe the motion of an object. </a:t>
            </a:r>
            <a:endParaRPr lang="en-US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93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How to calculate weight: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On Earth, because of the earth’s mass, </a:t>
            </a:r>
            <a:r>
              <a:rPr lang="en-US" dirty="0" smtClean="0">
                <a:solidFill>
                  <a:srgbClr val="FF6600"/>
                </a:solidFill>
              </a:rPr>
              <a:t>all</a:t>
            </a:r>
            <a:r>
              <a:rPr lang="en-US" dirty="0" smtClean="0"/>
              <a:t> objects </a:t>
            </a:r>
            <a:r>
              <a:rPr lang="en-US" dirty="0"/>
              <a:t>fall at a rate of acceleration of 9.8 m/s/s.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Since gravity is a force, weight can be measured in </a:t>
            </a:r>
            <a:r>
              <a:rPr lang="en-US" dirty="0" err="1" smtClean="0"/>
              <a:t>Newtons</a:t>
            </a:r>
            <a:r>
              <a:rPr lang="en-US" dirty="0" smtClean="0"/>
              <a:t> using F = ma: </a:t>
            </a:r>
          </a:p>
          <a:p>
            <a:pPr marL="0" indent="0">
              <a:buNone/>
            </a:pPr>
            <a:r>
              <a:rPr lang="en-US" dirty="0" smtClean="0"/>
              <a:t>1kg x 9.8 m/s/s = 9.8N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 descr="units1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5" r="8615"/>
          <a:stretch>
            <a:fillRect/>
          </a:stretch>
        </p:blipFill>
        <p:spPr>
          <a:xfrm>
            <a:off x="6265332" y="3872667"/>
            <a:ext cx="2010835" cy="2253495"/>
          </a:xfrm>
        </p:spPr>
      </p:pic>
      <p:sp>
        <p:nvSpPr>
          <p:cNvPr id="6" name="TextBox 5"/>
          <p:cNvSpPr txBox="1"/>
          <p:nvPr/>
        </p:nvSpPr>
        <p:spPr>
          <a:xfrm>
            <a:off x="6011333" y="2032000"/>
            <a:ext cx="172650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On Earth: </a:t>
            </a:r>
          </a:p>
          <a:p>
            <a:endParaRPr lang="en-US" sz="2800" dirty="0"/>
          </a:p>
          <a:p>
            <a:r>
              <a:rPr lang="en-US" sz="2800" dirty="0" smtClean="0"/>
              <a:t>1kg = 9.8N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11081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Homework: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LO: Describe Newton’s universal law of gravity </a:t>
            </a:r>
          </a:p>
          <a:p>
            <a:pPr marL="0" indent="0">
              <a:buNone/>
            </a:pPr>
            <a:r>
              <a:rPr lang="en-US" dirty="0" smtClean="0"/>
              <a:t>SLE: Work independently. 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 smtClean="0"/>
              <a:t>Read p. 20-25 </a:t>
            </a:r>
          </a:p>
          <a:p>
            <a:pPr marL="514350" indent="-514350">
              <a:buAutoNum type="arabicPeriod"/>
            </a:pPr>
            <a:r>
              <a:rPr lang="en-US" dirty="0" smtClean="0"/>
              <a:t>Complete the review questions on p. </a:t>
            </a:r>
            <a:r>
              <a:rPr lang="en-US" smtClean="0"/>
              <a:t>25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219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200" dirty="0" smtClean="0">
                <a:solidFill>
                  <a:srgbClr val="FFFF00"/>
                </a:solidFill>
              </a:rPr>
              <a:t>LO: Describe the effects of mass on gravitational acceleration. </a:t>
            </a:r>
            <a:br>
              <a:rPr lang="en-US" sz="3200" dirty="0" smtClean="0">
                <a:solidFill>
                  <a:srgbClr val="FFFF00"/>
                </a:solidFill>
              </a:rPr>
            </a:br>
            <a:r>
              <a:rPr lang="en-US" sz="3200" dirty="0" smtClean="0">
                <a:solidFill>
                  <a:srgbClr val="FFFF00"/>
                </a:solidFill>
              </a:rPr>
              <a:t>SLE: Work collaboratively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6600"/>
                </a:solidFill>
              </a:rPr>
              <a:t>Problem: </a:t>
            </a:r>
            <a:r>
              <a:rPr lang="en-US" dirty="0" smtClean="0"/>
              <a:t>Do heavy objects fall at a greater rate of acceleration than lighter objects?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6600"/>
                </a:solidFill>
              </a:rPr>
              <a:t>Hypothesis: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6600"/>
                </a:solidFill>
              </a:rPr>
              <a:t>Independent variable: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6600"/>
                </a:solidFill>
              </a:rPr>
              <a:t>Dependent variable: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6600"/>
                </a:solidFill>
              </a:rPr>
              <a:t>3 Controls: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6600"/>
                </a:solidFill>
              </a:rPr>
              <a:t>Procedure: </a:t>
            </a:r>
          </a:p>
          <a:p>
            <a:pPr marL="514350" indent="-514350">
              <a:buAutoNum type="arabicPeriod"/>
            </a:pPr>
            <a:r>
              <a:rPr lang="en-US" dirty="0" smtClean="0"/>
              <a:t>Get a 500 g mass and a 100 g mass.</a:t>
            </a:r>
          </a:p>
          <a:p>
            <a:pPr marL="514350" indent="-514350">
              <a:buAutoNum type="arabicPeriod"/>
            </a:pPr>
            <a:r>
              <a:rPr lang="en-US" dirty="0" smtClean="0"/>
              <a:t>Hold both masses at </a:t>
            </a:r>
            <a:r>
              <a:rPr lang="en-US" smtClean="0"/>
              <a:t>table height </a:t>
            </a:r>
            <a:r>
              <a:rPr lang="en-US" dirty="0" smtClean="0"/>
              <a:t>and release them at the same time. </a:t>
            </a:r>
          </a:p>
          <a:p>
            <a:pPr marL="514350" indent="-514350">
              <a:buAutoNum type="arabicPeriod"/>
            </a:pPr>
            <a:r>
              <a:rPr lang="en-US" dirty="0" smtClean="0"/>
              <a:t>Video-record the fall with a smart phone. </a:t>
            </a:r>
          </a:p>
          <a:p>
            <a:pPr marL="514350" indent="-514350">
              <a:buAutoNum type="arabicPeriod"/>
            </a:pPr>
            <a:r>
              <a:rPr lang="en-US" dirty="0" smtClean="0"/>
              <a:t>See which one hits the floor first; record this on your data table. </a:t>
            </a:r>
          </a:p>
          <a:p>
            <a:pPr marL="514350" indent="-514350">
              <a:buAutoNum type="arabicPeriod"/>
            </a:pPr>
            <a:r>
              <a:rPr lang="en-US" dirty="0" smtClean="0"/>
              <a:t>Repeat steps #2-4, 4 more times.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rgbClr val="FF6600"/>
                </a:solidFill>
              </a:rPr>
              <a:t>Data: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675341"/>
              </p:ext>
            </p:extLst>
          </p:nvPr>
        </p:nvGraphicFramePr>
        <p:xfrm>
          <a:off x="4495798" y="2315308"/>
          <a:ext cx="4042512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3752"/>
                <a:gridCol w="673752"/>
                <a:gridCol w="673752"/>
                <a:gridCol w="673752"/>
                <a:gridCol w="673752"/>
                <a:gridCol w="673752"/>
              </a:tblGrid>
              <a:tr h="218179">
                <a:tc>
                  <a:txBody>
                    <a:bodyPr/>
                    <a:lstStyle/>
                    <a:p>
                      <a:r>
                        <a:rPr lang="en-US" dirty="0" smtClean="0"/>
                        <a:t>Mass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Trial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Trial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Trial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Trial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Trial 5</a:t>
                      </a:r>
                      <a:endParaRPr lang="en-US" dirty="0"/>
                    </a:p>
                  </a:txBody>
                  <a:tcPr/>
                </a:tc>
              </a:tr>
              <a:tr h="218179">
                <a:tc>
                  <a:txBody>
                    <a:bodyPr/>
                    <a:lstStyle/>
                    <a:p>
                      <a:r>
                        <a:rPr lang="en-US" dirty="0" smtClean="0"/>
                        <a:t>500g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8179">
                <a:tc>
                  <a:txBody>
                    <a:bodyPr/>
                    <a:lstStyle/>
                    <a:p>
                      <a:r>
                        <a:rPr lang="en-US" dirty="0" smtClean="0"/>
                        <a:t>100g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099538" y="4318000"/>
            <a:ext cx="1632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</a:rPr>
              <a:t>Conclusion: </a:t>
            </a:r>
            <a:endParaRPr lang="en-US" sz="24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717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2800" dirty="0" smtClean="0"/>
              <a:t>LO: Describe the effect of mass on gravitational acceleration. </a:t>
            </a:r>
            <a:br>
              <a:rPr lang="en-US" sz="2800" dirty="0" smtClean="0"/>
            </a:br>
            <a:r>
              <a:rPr lang="en-US" sz="2800" dirty="0" smtClean="0"/>
              <a:t>SLE: Work collaboratively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>
                <a:solidFill>
                  <a:srgbClr val="FF6600"/>
                </a:solidFill>
              </a:rPr>
              <a:t>Problem: </a:t>
            </a:r>
            <a:r>
              <a:rPr lang="en-US" sz="1600" dirty="0" smtClean="0"/>
              <a:t>Does increasing the mass of a falling object increase its speed as it falls? 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rgbClr val="FF6600"/>
                </a:solidFill>
              </a:rPr>
              <a:t>Hypothesis: 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rgbClr val="FF6600"/>
                </a:solidFill>
              </a:rPr>
              <a:t>Independent variable:</a:t>
            </a:r>
            <a:r>
              <a:rPr lang="en-US" sz="1600" dirty="0" smtClean="0"/>
              <a:t> 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rgbClr val="FF6600"/>
                </a:solidFill>
              </a:rPr>
              <a:t>Dependent variable: 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rgbClr val="FF6600"/>
                </a:solidFill>
              </a:rPr>
              <a:t>3 controls: 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rgbClr val="FF6600"/>
                </a:solidFill>
              </a:rPr>
              <a:t>Procedure: </a:t>
            </a:r>
          </a:p>
          <a:p>
            <a:pPr marL="514350" indent="-514350">
              <a:buAutoNum type="arabicPeriod"/>
            </a:pPr>
            <a:r>
              <a:rPr lang="en-US" sz="1600" dirty="0" smtClean="0"/>
              <a:t>Make a pendulum with a small mass and a piece of string. </a:t>
            </a:r>
          </a:p>
          <a:p>
            <a:pPr marL="514350" indent="-514350">
              <a:buAutoNum type="arabicPeriod"/>
            </a:pPr>
            <a:r>
              <a:rPr lang="en-US" sz="1600" dirty="0" smtClean="0"/>
              <a:t>Find the mass of the pendulum in g. </a:t>
            </a:r>
          </a:p>
          <a:p>
            <a:pPr marL="0" indent="0">
              <a:buNone/>
            </a:pPr>
            <a:r>
              <a:rPr lang="en-US" sz="1600" dirty="0" smtClean="0"/>
              <a:t>3. </a:t>
            </a:r>
            <a:r>
              <a:rPr lang="en-US" sz="1600" dirty="0"/>
              <a:t> </a:t>
            </a:r>
            <a:r>
              <a:rPr lang="en-US" sz="1600" dirty="0" smtClean="0"/>
              <a:t>Fix the top of the pendulum to a solid object. </a:t>
            </a:r>
          </a:p>
          <a:p>
            <a:pPr marL="0" indent="0">
              <a:buNone/>
            </a:pPr>
            <a:r>
              <a:rPr lang="en-US" sz="1600" dirty="0" smtClean="0"/>
              <a:t>4. Release the pendulum, and observe how many times it swings in ten seconds </a:t>
            </a:r>
          </a:p>
          <a:p>
            <a:pPr>
              <a:buAutoNum type="arabicPeriod" startAt="5"/>
            </a:pPr>
            <a:r>
              <a:rPr lang="en-US" sz="1600" dirty="0" smtClean="0"/>
              <a:t>Repeat step #4 four times (5 trials total) </a:t>
            </a:r>
          </a:p>
          <a:p>
            <a:pPr>
              <a:buAutoNum type="arabicPeriod" startAt="5"/>
            </a:pPr>
            <a:r>
              <a:rPr lang="en-US" sz="1600" dirty="0" smtClean="0"/>
              <a:t>Repeat steps #1-5 with a larger mass.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49012" y="3492025"/>
            <a:ext cx="1270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Conclusion: </a:t>
            </a:r>
            <a:endParaRPr lang="en-US" dirty="0">
              <a:solidFill>
                <a:srgbClr val="FF66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88005129"/>
              </p:ext>
            </p:extLst>
          </p:nvPr>
        </p:nvGraphicFramePr>
        <p:xfrm>
          <a:off x="4648200" y="1600200"/>
          <a:ext cx="4038601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5606"/>
                <a:gridCol w="475737"/>
                <a:gridCol w="485563"/>
                <a:gridCol w="400866"/>
                <a:gridCol w="576943"/>
                <a:gridCol w="576943"/>
                <a:gridCol w="57694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Mass</a:t>
                      </a:r>
                      <a:r>
                        <a:rPr lang="en-US" baseline="0" dirty="0" smtClean="0"/>
                        <a:t> (g)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Avg</a:t>
                      </a:r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4495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FFFF00"/>
                </a:solidFill>
              </a:rPr>
              <a:t>LO: Describe Newton’s ideas about gravity. </a:t>
            </a:r>
            <a:br>
              <a:rPr lang="en-US" sz="3200" dirty="0" smtClean="0">
                <a:solidFill>
                  <a:srgbClr val="FFFF00"/>
                </a:solidFill>
              </a:rPr>
            </a:br>
            <a:r>
              <a:rPr lang="en-US" sz="3200" dirty="0" smtClean="0">
                <a:solidFill>
                  <a:srgbClr val="FFFF00"/>
                </a:solidFill>
              </a:rPr>
              <a:t>SLE: Meet or exceed NGSS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6600"/>
                </a:solidFill>
              </a:rPr>
              <a:t>Checkpoint Quiz on </a:t>
            </a:r>
            <a:r>
              <a:rPr lang="en-US" dirty="0" smtClean="0">
                <a:solidFill>
                  <a:srgbClr val="FF6600"/>
                </a:solidFill>
              </a:rPr>
              <a:t>Gravity: </a:t>
            </a:r>
            <a:endParaRPr lang="en-US" dirty="0" smtClean="0">
              <a:solidFill>
                <a:srgbClr val="FF6600"/>
              </a:solidFill>
            </a:endParaRPr>
          </a:p>
          <a:p>
            <a:pPr marL="514350" indent="-514350">
              <a:buAutoNum type="arabicPeriod"/>
            </a:pPr>
            <a:r>
              <a:rPr lang="en-US" dirty="0" smtClean="0"/>
              <a:t>Describe all three main ideas in Newton’s universal law of gravitation. (3 points) </a:t>
            </a:r>
          </a:p>
          <a:p>
            <a:pPr marL="514350" indent="-514350">
              <a:buAutoNum type="arabicPeriod"/>
            </a:pPr>
            <a:r>
              <a:rPr lang="en-US" dirty="0" smtClean="0"/>
              <a:t>If you traveled to Mars, which has 1/3 the mass of the earth, what would happen to the mass of your body? </a:t>
            </a:r>
          </a:p>
          <a:p>
            <a:pPr marL="514350" indent="-514350">
              <a:buAutoNum type="arabicPeriod"/>
            </a:pPr>
            <a:r>
              <a:rPr lang="en-US" dirty="0" smtClean="0"/>
              <a:t>A bowling ball with a mass of </a:t>
            </a:r>
            <a:r>
              <a:rPr lang="en-US" dirty="0" smtClean="0"/>
              <a:t>4kg is dropped from a window that is 10m above the ground. What is the force of the bowling ball (in </a:t>
            </a:r>
            <a:r>
              <a:rPr lang="en-US" dirty="0" err="1" smtClean="0"/>
              <a:t>Newtons</a:t>
            </a:r>
            <a:r>
              <a:rPr lang="en-US" dirty="0" smtClean="0"/>
              <a:t>) as it hits the sidewalk?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869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10914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smtClean="0">
                <a:solidFill>
                  <a:srgbClr val="FFFF00"/>
                </a:solidFill>
              </a:rPr>
              <a:t>LO: Model the effects on objects’ acceleration due to unbalanced forces.</a:t>
            </a:r>
            <a:br>
              <a:rPr lang="en-US" sz="3200" dirty="0" smtClean="0">
                <a:solidFill>
                  <a:srgbClr val="FFFF00"/>
                </a:solidFill>
              </a:rPr>
            </a:br>
            <a:r>
              <a:rPr lang="en-US" sz="3200" dirty="0" smtClean="0">
                <a:solidFill>
                  <a:srgbClr val="FFFF00"/>
                </a:solidFill>
              </a:rPr>
              <a:t>SLE: Work collaboratively.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6600"/>
                </a:solidFill>
              </a:rPr>
              <a:t>Accelerometer Activity: </a:t>
            </a:r>
          </a:p>
          <a:p>
            <a:pPr marL="514350" indent="-514350">
              <a:buAutoNum type="arabicPeriod"/>
            </a:pPr>
            <a:r>
              <a:rPr lang="en-US" dirty="0" smtClean="0"/>
              <a:t>Download “Physics Toolbox Suite” and open the linear accelerometer</a:t>
            </a:r>
          </a:p>
          <a:p>
            <a:pPr marL="514350" indent="-514350">
              <a:buAutoNum type="arabicPeriod"/>
            </a:pPr>
            <a:r>
              <a:rPr lang="en-US" dirty="0" smtClean="0"/>
              <a:t>Spend a few minutes familiarizing yourselves with the graphs of motion in the x, y and z axes. (Note that the vertical  scale of the graph changes with increased acceleration). </a:t>
            </a:r>
          </a:p>
          <a:p>
            <a:pPr marL="514350" indent="-514350">
              <a:buAutoNum type="arabicPeriod"/>
            </a:pPr>
            <a:r>
              <a:rPr lang="en-US" dirty="0" smtClean="0"/>
              <a:t>Describe (in words) the rates of acceleration in the x, y, and z axes with these changes in motion: </a:t>
            </a:r>
          </a:p>
          <a:p>
            <a:pPr marL="514350" indent="-514350">
              <a:buAutoNum type="alphaLcPeriod"/>
            </a:pPr>
            <a:r>
              <a:rPr lang="en-US" dirty="0" smtClean="0"/>
              <a:t>Move the phone in a straight line while gradually increasing its speed </a:t>
            </a:r>
          </a:p>
          <a:p>
            <a:pPr marL="514350" indent="-514350">
              <a:buAutoNum type="alphaLcPeriod"/>
            </a:pPr>
            <a:r>
              <a:rPr lang="en-US" dirty="0" smtClean="0"/>
              <a:t>Move the phone in a straight line while gradually decreasing its speed.  </a:t>
            </a:r>
          </a:p>
          <a:p>
            <a:pPr marL="514350" indent="-514350">
              <a:buAutoNum type="alphaLcPeriod"/>
            </a:pPr>
            <a:r>
              <a:rPr lang="en-US" dirty="0" smtClean="0"/>
              <a:t>Move the phone in a straight line, then abruptly change direction. </a:t>
            </a:r>
          </a:p>
          <a:p>
            <a:pPr marL="514350" indent="-514350">
              <a:buAutoNum type="alphaLcPeriod"/>
            </a:pPr>
            <a:r>
              <a:rPr lang="en-US" dirty="0" smtClean="0"/>
              <a:t>Speed up quickly, then maintain the same speed in one direction for several seconds. </a:t>
            </a:r>
          </a:p>
          <a:p>
            <a:pPr marL="514350" indent="-514350">
              <a:buAutoNum type="alphaLcPeriod"/>
            </a:pPr>
            <a:r>
              <a:rPr lang="en-US" dirty="0" smtClean="0"/>
              <a:t>Drop the phone onto something soft. Do this from 3 different heights. </a:t>
            </a:r>
            <a:r>
              <a:rPr lang="en-US" dirty="0" smtClean="0">
                <a:solidFill>
                  <a:srgbClr val="FFFF00"/>
                </a:solidFill>
              </a:rPr>
              <a:t>DO NOT BREAK YOUR PHONE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r>
              <a:rPr lang="en-US" dirty="0" smtClean="0"/>
              <a:t>4. </a:t>
            </a:r>
            <a:r>
              <a:rPr lang="en-US" dirty="0" smtClean="0">
                <a:solidFill>
                  <a:srgbClr val="FF6600"/>
                </a:solidFill>
              </a:rPr>
              <a:t>Answer these questions: </a:t>
            </a:r>
          </a:p>
          <a:p>
            <a:pPr marL="0" indent="0">
              <a:buNone/>
            </a:pPr>
            <a:r>
              <a:rPr lang="en-US" dirty="0" smtClean="0"/>
              <a:t>a.) When you move the phone at a constant speed, why does the graph of acceleration get flatter? </a:t>
            </a:r>
          </a:p>
          <a:p>
            <a:pPr marL="0" indent="0">
              <a:buNone/>
            </a:pPr>
            <a:r>
              <a:rPr lang="en-US" dirty="0" smtClean="0"/>
              <a:t>b.) When you accelerate along the y axis, what happens to acceleration along the x and z axes? Why does this happen? </a:t>
            </a:r>
          </a:p>
          <a:p>
            <a:pPr marL="0" indent="0">
              <a:buNone/>
            </a:pPr>
            <a:r>
              <a:rPr lang="en-US" dirty="0" smtClean="0"/>
              <a:t>c.) Was there a major difference in acceleration along the z axis when you dropped your phone from 3 different heights? Why or why not? </a:t>
            </a:r>
          </a:p>
          <a:p>
            <a:pPr marL="0" indent="0">
              <a:buNone/>
            </a:pPr>
            <a:r>
              <a:rPr lang="en-US" dirty="0" smtClean="0"/>
              <a:t>d.) Which law(s) of motion are being modeled here? Explain your response.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4361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200" dirty="0" smtClean="0"/>
              <a:t>LO: Describe the effects of gravity on moving objects </a:t>
            </a:r>
            <a:br>
              <a:rPr lang="en-US" sz="3200" dirty="0" smtClean="0"/>
            </a:br>
            <a:r>
              <a:rPr lang="en-US" sz="3200" dirty="0" smtClean="0"/>
              <a:t>SLE: Work collaboratively 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6600"/>
                </a:solidFill>
              </a:rPr>
              <a:t>Problem: </a:t>
            </a:r>
            <a:r>
              <a:rPr lang="en-US" dirty="0" smtClean="0"/>
              <a:t>Will a dart fired horizontally from a dart gun stay in the air longer than one that is just dropped (not moving horizontally)?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6600"/>
                </a:solidFill>
              </a:rPr>
              <a:t>Hypothesis: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6600"/>
                </a:solidFill>
              </a:rPr>
              <a:t>Independent variable: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6600"/>
                </a:solidFill>
              </a:rPr>
              <a:t>Dependent variable: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6600"/>
                </a:solidFill>
              </a:rPr>
              <a:t>3 controls: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6600"/>
                </a:solidFill>
              </a:rPr>
              <a:t>Procedure: </a:t>
            </a:r>
          </a:p>
          <a:p>
            <a:pPr marL="514350" indent="-514350">
              <a:buAutoNum type="arabicPeriod"/>
            </a:pPr>
            <a:r>
              <a:rPr lang="en-US" dirty="0" smtClean="0"/>
              <a:t>Fire a dart horizontally from a dart gun while simultaneously dropping a dart from the same height. </a:t>
            </a:r>
          </a:p>
          <a:p>
            <a:pPr marL="514350" indent="-514350">
              <a:buAutoNum type="arabicPeriod"/>
            </a:pPr>
            <a:r>
              <a:rPr lang="en-US" dirty="0" smtClean="0"/>
              <a:t>Record which dart hits the ground first. 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smtClean="0"/>
              <a:t>Repeat steps #1-2 four more times. </a:t>
            </a:r>
          </a:p>
          <a:p>
            <a:pPr marL="514350" indent="-514350">
              <a:buAutoNum type="arabicPeriod"/>
            </a:pPr>
            <a:r>
              <a:rPr lang="en-US" dirty="0" smtClean="0"/>
              <a:t>Compare.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89709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6600"/>
                </a:solidFill>
              </a:rPr>
              <a:t>Data: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6600"/>
                </a:solidFill>
              </a:rPr>
              <a:t>Mark which dart hits the floor first: </a:t>
            </a:r>
          </a:p>
          <a:p>
            <a:pPr marL="0" indent="0">
              <a:buNone/>
            </a:pPr>
            <a:endParaRPr lang="en-US" dirty="0">
              <a:solidFill>
                <a:srgbClr val="FF66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649441"/>
              </p:ext>
            </p:extLst>
          </p:nvPr>
        </p:nvGraphicFramePr>
        <p:xfrm>
          <a:off x="4603864" y="2296892"/>
          <a:ext cx="4082936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0734"/>
                <a:gridCol w="1020734"/>
                <a:gridCol w="1020734"/>
                <a:gridCol w="1020734"/>
              </a:tblGrid>
              <a:tr h="3050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Winner: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5038">
                <a:tc>
                  <a:txBody>
                    <a:bodyPr/>
                    <a:lstStyle/>
                    <a:p>
                      <a:r>
                        <a:rPr lang="en-US" dirty="0" smtClean="0"/>
                        <a:t>Trial #: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Fired Dart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Dropped Dart: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Tie</a:t>
                      </a:r>
                      <a:endParaRPr lang="en-US" dirty="0" smtClean="0"/>
                    </a:p>
                  </a:txBody>
                  <a:tcPr/>
                </a:tc>
              </a:tr>
              <a:tr h="305038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5038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5038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5038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5038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5038">
                <a:tc>
                  <a:txBody>
                    <a:bodyPr/>
                    <a:lstStyle/>
                    <a:p>
                      <a:r>
                        <a:rPr lang="en-US" dirty="0" smtClean="0"/>
                        <a:t>Total: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699190" y="5790032"/>
            <a:ext cx="1270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Conclusion: </a:t>
            </a:r>
            <a:endParaRPr lang="en-US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11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 algn="l">
              <a:buFont typeface="Arial"/>
              <a:buChar char="•"/>
            </a:pPr>
            <a:r>
              <a:rPr lang="en-US" sz="3200" dirty="0" smtClean="0">
                <a:solidFill>
                  <a:srgbClr val="FFFF00"/>
                </a:solidFill>
              </a:rPr>
              <a:t>LO: Describe effects of gravity on motion </a:t>
            </a:r>
            <a:br>
              <a:rPr lang="en-US" sz="3200" dirty="0" smtClean="0">
                <a:solidFill>
                  <a:srgbClr val="FFFF00"/>
                </a:solidFill>
              </a:rPr>
            </a:br>
            <a:r>
              <a:rPr lang="en-US" sz="3200" dirty="0" smtClean="0">
                <a:solidFill>
                  <a:srgbClr val="FFFF00"/>
                </a:solidFill>
              </a:rPr>
              <a:t>SLE: 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smtClean="0">
                <a:solidFill>
                  <a:srgbClr val="FFFF00"/>
                </a:solidFill>
              </a:rPr>
              <a:t>Meet </a:t>
            </a:r>
            <a:r>
              <a:rPr lang="en-US" sz="3200" smtClean="0">
                <a:solidFill>
                  <a:srgbClr val="FFFF00"/>
                </a:solidFill>
              </a:rPr>
              <a:t>or exceed NGSS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6600"/>
                </a:solidFill>
              </a:rPr>
              <a:t>Checkpoint Quiz : Gravity problems </a:t>
            </a:r>
          </a:p>
          <a:p>
            <a:pPr marL="514350" indent="-514350">
              <a:buAutoNum type="arabicPeriod"/>
            </a:pPr>
            <a:r>
              <a:rPr lang="en-US" dirty="0" smtClean="0"/>
              <a:t>How far will a rock fall in 12 seconds? </a:t>
            </a:r>
          </a:p>
          <a:p>
            <a:pPr marL="514350" indent="-514350">
              <a:buAutoNum type="arabicPeriod"/>
            </a:pPr>
            <a:r>
              <a:rPr lang="en-US" dirty="0" smtClean="0"/>
              <a:t>What is the final velocity of a rock that falls from a height of 20 meters? </a:t>
            </a:r>
          </a:p>
          <a:p>
            <a:pPr marL="514350" indent="-514350">
              <a:buAutoNum type="arabicPeriod"/>
            </a:pPr>
            <a:r>
              <a:rPr lang="en-US" dirty="0" smtClean="0"/>
              <a:t>How long will it take for a squirrel to jump from a branch that is 5m above the ground? </a:t>
            </a:r>
          </a:p>
          <a:p>
            <a:pPr marL="514350" indent="-514350">
              <a:buAutoNum type="arabicPeriod"/>
            </a:pPr>
            <a:r>
              <a:rPr lang="en-US" dirty="0" smtClean="0"/>
              <a:t>If you throw a penny off of a bridge that is 100m high, how long will it take to hit the ground? </a:t>
            </a:r>
          </a:p>
          <a:p>
            <a:pPr marL="514350" indent="-514350">
              <a:buAutoNum type="arabicPeriod"/>
            </a:pPr>
            <a:r>
              <a:rPr lang="en-US" dirty="0" smtClean="0"/>
              <a:t>What is the momentum, at the moment it hits the ground,  of a 3 kg  flower pot that falls off of a balcony 9 meters high? What is the force of the flower pot as it falls?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494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200" dirty="0" smtClean="0"/>
              <a:t>LO: Describe effects of air resistance on gravitational acceleration </a:t>
            </a:r>
            <a:br>
              <a:rPr lang="en-US" sz="3200" dirty="0" smtClean="0"/>
            </a:br>
            <a:r>
              <a:rPr lang="en-US" sz="3200" dirty="0" smtClean="0"/>
              <a:t>SLE: Work collaboratively 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Problem: Will a golf ball fall faster than a ping pong ball? </a:t>
            </a:r>
          </a:p>
          <a:p>
            <a:pPr marL="0" indent="0">
              <a:buNone/>
            </a:pPr>
            <a:r>
              <a:rPr lang="en-US" dirty="0" smtClean="0"/>
              <a:t>Hypothesis: </a:t>
            </a:r>
          </a:p>
          <a:p>
            <a:pPr marL="0" indent="0">
              <a:buNone/>
            </a:pPr>
            <a:r>
              <a:rPr lang="en-US" dirty="0" smtClean="0"/>
              <a:t>Independent variable: </a:t>
            </a:r>
          </a:p>
          <a:p>
            <a:pPr marL="0" indent="0">
              <a:buNone/>
            </a:pPr>
            <a:r>
              <a:rPr lang="en-US" dirty="0" smtClean="0"/>
              <a:t>Dependent variable: </a:t>
            </a:r>
          </a:p>
          <a:p>
            <a:pPr marL="0" indent="0">
              <a:buNone/>
            </a:pPr>
            <a:r>
              <a:rPr lang="en-US" dirty="0" smtClean="0"/>
              <a:t>3 Controls: </a:t>
            </a:r>
          </a:p>
          <a:p>
            <a:pPr marL="0" indent="0">
              <a:buNone/>
            </a:pPr>
            <a:r>
              <a:rPr lang="en-US" dirty="0" smtClean="0"/>
              <a:t>Procedure: </a:t>
            </a:r>
          </a:p>
          <a:p>
            <a:pPr marL="0" indent="0">
              <a:buNone/>
            </a:pPr>
            <a:r>
              <a:rPr lang="en-US" dirty="0" smtClean="0"/>
              <a:t>Data: </a:t>
            </a:r>
          </a:p>
          <a:p>
            <a:pPr marL="0" indent="0">
              <a:buNone/>
            </a:pPr>
            <a:r>
              <a:rPr lang="en-US" dirty="0" smtClean="0"/>
              <a:t>Conclusion: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616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Momentum: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Momentum</a:t>
            </a:r>
            <a:r>
              <a:rPr lang="en-US" dirty="0" smtClean="0"/>
              <a:t> is a measure of the inertia in an object.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 = mv (momentum equals mass times velocity)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Example: </a:t>
            </a:r>
            <a:r>
              <a:rPr lang="en-US" dirty="0" smtClean="0"/>
              <a:t>If a car with a mass of 1000kg is moving at a velocity of 20m/s, its momentum is p = 1000kg  x 20 m/s = 20,000 kg x m/s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335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motion you observe depends on your reference point: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5190" r="-185190"/>
          <a:stretch>
            <a:fillRect/>
          </a:stretch>
        </p:blipFill>
        <p:spPr>
          <a:xfrm rot="16200000">
            <a:off x="-757239" y="365612"/>
            <a:ext cx="9707567" cy="5340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5671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Conservation of Momentum: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If momentum is transferred from one object to another object, the total amount of momentum will remain the same: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10 kg x 2 m/s = 5 kg x 4 m/s </a:t>
            </a:r>
          </a:p>
          <a:p>
            <a:pPr marL="0" indent="0">
              <a:buNone/>
            </a:pPr>
            <a:r>
              <a:rPr lang="en-US" dirty="0" smtClean="0"/>
              <a:t>(p=20 kg x m/s)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238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/>
              <a:t>LO: Describe momentum </a:t>
            </a:r>
            <a:br>
              <a:rPr lang="en-US" sz="3200" dirty="0" smtClean="0"/>
            </a:br>
            <a:r>
              <a:rPr lang="en-US" sz="3200" dirty="0" smtClean="0"/>
              <a:t>SLE: Think critically and solve problems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Checkpoint quiz on momentum: </a:t>
            </a:r>
          </a:p>
          <a:p>
            <a:pPr marL="514350" indent="-514350">
              <a:buAutoNum type="arabicPeriod"/>
            </a:pPr>
            <a:r>
              <a:rPr lang="en-US" dirty="0" smtClean="0"/>
              <a:t>What is momentum? </a:t>
            </a:r>
          </a:p>
          <a:p>
            <a:pPr marL="514350" indent="-514350">
              <a:buAutoNum type="arabicPeriod"/>
            </a:pPr>
            <a:r>
              <a:rPr lang="en-US" dirty="0" smtClean="0"/>
              <a:t>What is the law of conservation of momentum? </a:t>
            </a:r>
          </a:p>
          <a:p>
            <a:pPr marL="514350" indent="-514350">
              <a:buAutoNum type="arabicPeriod"/>
            </a:pPr>
            <a:r>
              <a:rPr lang="en-US" dirty="0" smtClean="0"/>
              <a:t>If a car has a mass of 1000kg, and is moving at a velocity of 20m/s south, what is its momentum? </a:t>
            </a:r>
          </a:p>
          <a:p>
            <a:pPr marL="514350" indent="-514350">
              <a:buAutoNum type="arabicPeriod"/>
            </a:pPr>
            <a:r>
              <a:rPr lang="en-US" dirty="0" smtClean="0"/>
              <a:t>A bowling ball has a mass of 3kg and is moving at a velocity of 5m/s. If it runs into a second bowling ball with a mass of 1kg, how fast will the smaller ball be moving if all the momentum is transferred? </a:t>
            </a:r>
          </a:p>
          <a:p>
            <a:pPr marL="514350" indent="-514350">
              <a:buAutoNum type="arabicPeriod"/>
            </a:pPr>
            <a:r>
              <a:rPr lang="en-US" dirty="0" smtClean="0"/>
              <a:t>What is the effect of mass on momentum?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482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200" dirty="0" smtClean="0">
                <a:solidFill>
                  <a:srgbClr val="FFFF00"/>
                </a:solidFill>
              </a:rPr>
              <a:t>LO: Describe effects of conservation of momentum </a:t>
            </a:r>
            <a:br>
              <a:rPr lang="en-US" sz="3200" dirty="0" smtClean="0">
                <a:solidFill>
                  <a:srgbClr val="FFFF00"/>
                </a:solidFill>
              </a:rPr>
            </a:br>
            <a:r>
              <a:rPr lang="en-US" sz="3200" dirty="0" smtClean="0">
                <a:solidFill>
                  <a:srgbClr val="FFFF00"/>
                </a:solidFill>
              </a:rPr>
              <a:t>SLE: Work collaboratively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6400" dirty="0" smtClean="0">
                <a:solidFill>
                  <a:srgbClr val="FF6600"/>
                </a:solidFill>
              </a:rPr>
              <a:t>Problem: </a:t>
            </a:r>
            <a:r>
              <a:rPr lang="en-US" sz="6400" dirty="0" smtClean="0"/>
              <a:t>When two objects collide, will more momentum be conserved if the objects have different masses, or if they have the same mass?</a:t>
            </a:r>
            <a:endParaRPr lang="en-US" sz="6400" dirty="0"/>
          </a:p>
          <a:p>
            <a:pPr marL="0" indent="0">
              <a:buNone/>
            </a:pPr>
            <a:r>
              <a:rPr lang="en-US" sz="6400" dirty="0" smtClean="0">
                <a:solidFill>
                  <a:srgbClr val="FF6600"/>
                </a:solidFill>
              </a:rPr>
              <a:t>Hypothesis: </a:t>
            </a:r>
          </a:p>
          <a:p>
            <a:pPr marL="0" indent="0">
              <a:buNone/>
            </a:pPr>
            <a:r>
              <a:rPr lang="en-US" sz="6400" dirty="0" smtClean="0">
                <a:solidFill>
                  <a:srgbClr val="FF6600"/>
                </a:solidFill>
              </a:rPr>
              <a:t>Independent variable: </a:t>
            </a:r>
          </a:p>
          <a:p>
            <a:pPr marL="0" indent="0">
              <a:buNone/>
            </a:pPr>
            <a:r>
              <a:rPr lang="en-US" sz="6400" dirty="0" smtClean="0">
                <a:solidFill>
                  <a:srgbClr val="FF6600"/>
                </a:solidFill>
              </a:rPr>
              <a:t>Dependent variable: </a:t>
            </a:r>
          </a:p>
          <a:p>
            <a:pPr marL="0" indent="0">
              <a:buNone/>
            </a:pPr>
            <a:r>
              <a:rPr lang="en-US" sz="6400" dirty="0" smtClean="0">
                <a:solidFill>
                  <a:srgbClr val="FF6600"/>
                </a:solidFill>
              </a:rPr>
              <a:t>3 controls: </a:t>
            </a:r>
          </a:p>
          <a:p>
            <a:pPr marL="0" indent="0">
              <a:buNone/>
            </a:pPr>
            <a:r>
              <a:rPr lang="en-US" sz="6400" dirty="0" smtClean="0">
                <a:solidFill>
                  <a:srgbClr val="FF6600"/>
                </a:solidFill>
              </a:rPr>
              <a:t>Procedure: </a:t>
            </a:r>
          </a:p>
          <a:p>
            <a:pPr marL="514350" indent="-514350">
              <a:buAutoNum type="arabicPeriod"/>
            </a:pPr>
            <a:r>
              <a:rPr lang="en-US" sz="6400" dirty="0" smtClean="0"/>
              <a:t>Set up straight Hot Wheels track. </a:t>
            </a:r>
          </a:p>
          <a:p>
            <a:pPr marL="514350" indent="-514350">
              <a:buAutoNum type="arabicPeriod"/>
            </a:pPr>
            <a:r>
              <a:rPr lang="en-US" sz="6400" dirty="0" smtClean="0"/>
              <a:t>Find the mass of a golf ball and a ping pong ball. </a:t>
            </a:r>
          </a:p>
          <a:p>
            <a:pPr marL="514350" indent="-514350">
              <a:buAutoNum type="arabicPeriod"/>
            </a:pPr>
            <a:r>
              <a:rPr lang="en-US" sz="6400" dirty="0" smtClean="0"/>
              <a:t>Roll one golf ball into another one, and measure the total momentum of both golf balls. (see data table) </a:t>
            </a:r>
          </a:p>
          <a:p>
            <a:pPr marL="514350" indent="-514350">
              <a:buAutoNum type="arabicPeriod"/>
            </a:pPr>
            <a:r>
              <a:rPr lang="en-US" sz="6400" dirty="0" smtClean="0"/>
              <a:t>Repeat step 3, but place  a ping pong ball at the bottom of the track instead. </a:t>
            </a:r>
          </a:p>
          <a:p>
            <a:pPr marL="514350" indent="-514350">
              <a:buAutoNum type="arabicPeriod"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5600" dirty="0" smtClean="0">
                <a:solidFill>
                  <a:srgbClr val="FF6600"/>
                </a:solidFill>
              </a:rPr>
              <a:t>Data:</a:t>
            </a:r>
          </a:p>
          <a:p>
            <a:pPr marL="0" indent="0">
              <a:buNone/>
            </a:pPr>
            <a:endParaRPr lang="en-US" sz="5600" dirty="0"/>
          </a:p>
          <a:p>
            <a:pPr marL="0" indent="0">
              <a:buNone/>
            </a:pPr>
            <a:r>
              <a:rPr lang="en-US" sz="5600" dirty="0" smtClean="0"/>
              <a:t>Mass of rolling golf ball: </a:t>
            </a:r>
          </a:p>
          <a:p>
            <a:pPr marL="0" indent="0">
              <a:buNone/>
            </a:pPr>
            <a:r>
              <a:rPr lang="en-US" sz="5600" dirty="0" smtClean="0"/>
              <a:t>Distance it rolls before collision: </a:t>
            </a:r>
          </a:p>
          <a:p>
            <a:pPr marL="0" indent="0">
              <a:buNone/>
            </a:pPr>
            <a:r>
              <a:rPr lang="en-US" sz="5600" dirty="0" smtClean="0"/>
              <a:t>Time it rolls before collision: </a:t>
            </a:r>
          </a:p>
          <a:p>
            <a:pPr marL="0" indent="0">
              <a:buNone/>
            </a:pPr>
            <a:r>
              <a:rPr lang="en-US" sz="5600" dirty="0" smtClean="0"/>
              <a:t>Average </a:t>
            </a:r>
            <a:r>
              <a:rPr lang="en-US" sz="5600" dirty="0"/>
              <a:t>v</a:t>
            </a:r>
            <a:r>
              <a:rPr lang="en-US" sz="5600" dirty="0" smtClean="0"/>
              <a:t>elocity at time of collision: </a:t>
            </a:r>
          </a:p>
          <a:p>
            <a:pPr marL="0" indent="0">
              <a:buNone/>
            </a:pPr>
            <a:r>
              <a:rPr lang="en-US" sz="5600" dirty="0" smtClean="0"/>
              <a:t>Momentum at time of collision: </a:t>
            </a:r>
          </a:p>
          <a:p>
            <a:pPr marL="0" indent="0">
              <a:buNone/>
            </a:pPr>
            <a:r>
              <a:rPr lang="en-US" sz="5600" dirty="0" smtClean="0">
                <a:solidFill>
                  <a:srgbClr val="FFFF00"/>
                </a:solidFill>
              </a:rPr>
              <a:t>Mass of stationary golf ball:  </a:t>
            </a:r>
          </a:p>
          <a:p>
            <a:pPr marL="0" indent="0">
              <a:buNone/>
            </a:pPr>
            <a:r>
              <a:rPr lang="en-US" sz="5600" dirty="0" smtClean="0">
                <a:solidFill>
                  <a:srgbClr val="FFFF00"/>
                </a:solidFill>
              </a:rPr>
              <a:t>Distance it rolls after collision: </a:t>
            </a:r>
          </a:p>
          <a:p>
            <a:pPr marL="0" indent="0">
              <a:buNone/>
            </a:pPr>
            <a:r>
              <a:rPr lang="en-US" sz="5600" dirty="0" smtClean="0">
                <a:solidFill>
                  <a:srgbClr val="FFFF00"/>
                </a:solidFill>
              </a:rPr>
              <a:t>Time it rolls after collision: </a:t>
            </a:r>
          </a:p>
          <a:p>
            <a:pPr marL="0" indent="0">
              <a:buNone/>
            </a:pPr>
            <a:r>
              <a:rPr lang="en-US" sz="5600" dirty="0" smtClean="0">
                <a:solidFill>
                  <a:srgbClr val="FFFF00"/>
                </a:solidFill>
              </a:rPr>
              <a:t>Average velocity after collision: </a:t>
            </a:r>
          </a:p>
          <a:p>
            <a:pPr marL="0" indent="0">
              <a:buNone/>
            </a:pPr>
            <a:r>
              <a:rPr lang="en-US" sz="5600" dirty="0" smtClean="0">
                <a:solidFill>
                  <a:srgbClr val="FFFF00"/>
                </a:solidFill>
              </a:rPr>
              <a:t>Momentum after collision: </a:t>
            </a:r>
          </a:p>
          <a:p>
            <a:pPr marL="0" indent="0">
              <a:buNone/>
            </a:pPr>
            <a:r>
              <a:rPr lang="en-US" sz="5600" dirty="0" smtClean="0">
                <a:solidFill>
                  <a:srgbClr val="FFFF00"/>
                </a:solidFill>
              </a:rPr>
              <a:t>Total Momentum lost: </a:t>
            </a:r>
          </a:p>
          <a:p>
            <a:pPr marL="0" indent="0">
              <a:buNone/>
            </a:pPr>
            <a:r>
              <a:rPr lang="en-US" sz="5600" dirty="0">
                <a:solidFill>
                  <a:srgbClr val="CCFFCC"/>
                </a:solidFill>
              </a:rPr>
              <a:t>Mass of stationary </a:t>
            </a:r>
            <a:r>
              <a:rPr lang="en-US" sz="5600" dirty="0" smtClean="0">
                <a:solidFill>
                  <a:srgbClr val="CCFFCC"/>
                </a:solidFill>
              </a:rPr>
              <a:t>ping pong ball:  </a:t>
            </a:r>
            <a:endParaRPr lang="en-US" sz="5600" dirty="0">
              <a:solidFill>
                <a:srgbClr val="CCFFCC"/>
              </a:solidFill>
            </a:endParaRPr>
          </a:p>
          <a:p>
            <a:pPr marL="0" indent="0">
              <a:buNone/>
            </a:pPr>
            <a:r>
              <a:rPr lang="en-US" sz="5600" dirty="0">
                <a:solidFill>
                  <a:srgbClr val="CCFFCC"/>
                </a:solidFill>
              </a:rPr>
              <a:t>Distance it rolls after collision: </a:t>
            </a:r>
          </a:p>
          <a:p>
            <a:pPr marL="0" indent="0">
              <a:buNone/>
            </a:pPr>
            <a:r>
              <a:rPr lang="en-US" sz="5600" dirty="0">
                <a:solidFill>
                  <a:srgbClr val="CCFFCC"/>
                </a:solidFill>
              </a:rPr>
              <a:t>Time it rolls after collision: </a:t>
            </a:r>
          </a:p>
          <a:p>
            <a:pPr marL="0" indent="0">
              <a:buNone/>
            </a:pPr>
            <a:r>
              <a:rPr lang="en-US" sz="5600" dirty="0">
                <a:solidFill>
                  <a:srgbClr val="CCFFCC"/>
                </a:solidFill>
              </a:rPr>
              <a:t>Average velocity after collision: </a:t>
            </a:r>
          </a:p>
          <a:p>
            <a:pPr marL="0" indent="0">
              <a:buNone/>
            </a:pPr>
            <a:r>
              <a:rPr lang="en-US" sz="5600" dirty="0">
                <a:solidFill>
                  <a:srgbClr val="CCFFCC"/>
                </a:solidFill>
              </a:rPr>
              <a:t>Momentum after collision: </a:t>
            </a:r>
          </a:p>
          <a:p>
            <a:pPr marL="0" indent="0">
              <a:buNone/>
            </a:pPr>
            <a:r>
              <a:rPr lang="en-US" sz="5600" dirty="0">
                <a:solidFill>
                  <a:srgbClr val="CCFFCC"/>
                </a:solidFill>
              </a:rPr>
              <a:t>Total Momentum lost: </a:t>
            </a:r>
            <a:endParaRPr lang="en-US" sz="5600" dirty="0" smtClean="0">
              <a:solidFill>
                <a:srgbClr val="CCFFCC"/>
              </a:solidFill>
            </a:endParaRPr>
          </a:p>
          <a:p>
            <a:pPr marL="0" indent="0">
              <a:buNone/>
            </a:pPr>
            <a:endParaRPr lang="en-US" sz="5600" dirty="0"/>
          </a:p>
          <a:p>
            <a:pPr marL="0" indent="0">
              <a:buNone/>
            </a:pPr>
            <a:r>
              <a:rPr lang="en-US" sz="5600" dirty="0" smtClean="0">
                <a:solidFill>
                  <a:srgbClr val="FF6600"/>
                </a:solidFill>
              </a:rPr>
              <a:t>Conclusion: </a:t>
            </a:r>
            <a:endParaRPr lang="en-US" sz="5600" dirty="0">
              <a:solidFill>
                <a:srgbClr val="FF6600"/>
              </a:solidFill>
            </a:endParaRPr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US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8868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Ways to Describe Motion: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Speed: </a:t>
            </a:r>
            <a:r>
              <a:rPr lang="en-US" dirty="0" smtClean="0"/>
              <a:t>Distance covered in a certain period of time.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6600"/>
                </a:solidFill>
              </a:rPr>
              <a:t>Speed = distance/time </a:t>
            </a:r>
          </a:p>
          <a:p>
            <a:pPr marL="0" indent="0">
              <a:buNone/>
            </a:pPr>
            <a:endParaRPr lang="en-US" dirty="0">
              <a:solidFill>
                <a:srgbClr val="FF6600"/>
              </a:solidFill>
            </a:endParaRPr>
          </a:p>
          <a:p>
            <a:pPr marL="0" indent="0">
              <a:buNone/>
            </a:pPr>
            <a:r>
              <a:rPr lang="en-US" dirty="0" smtClean="0"/>
              <a:t>If you walk 10 km in 2 hours: </a:t>
            </a:r>
          </a:p>
          <a:p>
            <a:pPr marL="0" indent="0">
              <a:buNone/>
            </a:pPr>
            <a:r>
              <a:rPr lang="en-US" dirty="0" smtClean="0"/>
              <a:t>10 km/2 hours = 5 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</a:rPr>
              <a:t>km/hour </a:t>
            </a:r>
          </a:p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 </a:t>
            </a:r>
            <a:r>
              <a:rPr lang="en-US" dirty="0" smtClean="0">
                <a:solidFill>
                  <a:srgbClr val="FF6600"/>
                </a:solidFill>
              </a:rPr>
              <a:t>        </a:t>
            </a:r>
            <a:endParaRPr lang="en-US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422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6600"/>
                </a:solidFill>
              </a:rPr>
              <a:t>Velocity: </a:t>
            </a:r>
            <a:r>
              <a:rPr lang="en-US" dirty="0" smtClean="0"/>
              <a:t> Speed in a given direction </a:t>
            </a:r>
            <a:endParaRPr lang="en-US" dirty="0">
              <a:solidFill>
                <a:srgbClr val="FF6600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If you travel at a speed of 5 km/h while walking north, your velocity is 5 km/h north 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Velocities can be combined. For example, if you’re on a bus that’s traveling at 30km/h west, and you walk towards the back of the bus (east) at 2km/h, your velocity relative to an observer on the ground is 28km/h west. 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061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Combined (Resultant) Velocity: </a:t>
            </a:r>
            <a:endParaRPr lang="en-US" dirty="0"/>
          </a:p>
        </p:txBody>
      </p:sp>
      <p:pic>
        <p:nvPicPr>
          <p:cNvPr id="6" name="Content Placeholder 5" descr="resultant velocity 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52" r="-435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2681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6600"/>
                </a:solidFill>
              </a:rPr>
              <a:t>Acceleration: </a:t>
            </a:r>
            <a:r>
              <a:rPr lang="en-US" dirty="0" smtClean="0"/>
              <a:t>The rate at which the velocity of an object changes.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FF"/>
                </a:solidFill>
              </a:rPr>
              <a:t>Acceleration includes: 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Speeding up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Slowing down 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Changing direction 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994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8000" dirty="0" smtClean="0">
                <a:solidFill>
                  <a:srgbClr val="FF6600"/>
                </a:solidFill>
              </a:rPr>
              <a:t>Acceleration = change in velocity/time  (a change in velocity over a certain period of time). </a:t>
            </a:r>
          </a:p>
          <a:p>
            <a:pPr marL="0" indent="0">
              <a:buNone/>
            </a:pPr>
            <a:endParaRPr lang="en-US" sz="8000" dirty="0">
              <a:solidFill>
                <a:srgbClr val="FF6600"/>
              </a:solidFill>
            </a:endParaRPr>
          </a:p>
          <a:p>
            <a:pPr marL="0" indent="0">
              <a:buNone/>
            </a:pPr>
            <a:r>
              <a:rPr lang="en-US" sz="8000" dirty="0" smtClean="0"/>
              <a:t>If you increase your velocity from 0 km/h N to 50km/h N in 5 seconds, your acceleration is:</a:t>
            </a:r>
          </a:p>
          <a:p>
            <a:pPr marL="0" indent="0">
              <a:buNone/>
            </a:pPr>
            <a:endParaRPr lang="en-US" sz="8000" dirty="0"/>
          </a:p>
          <a:p>
            <a:pPr marL="0" indent="0">
              <a:buNone/>
            </a:pPr>
            <a:r>
              <a:rPr lang="en-US" sz="8000" u="sng" dirty="0" smtClean="0"/>
              <a:t>50 km/h – 0km/h   = </a:t>
            </a:r>
            <a:r>
              <a:rPr lang="en-US" sz="8000" dirty="0" smtClean="0"/>
              <a:t>       10  km/h/s </a:t>
            </a:r>
            <a:endParaRPr lang="en-US" sz="8000" u="sng" dirty="0" smtClean="0"/>
          </a:p>
          <a:p>
            <a:pPr marL="0" indent="0">
              <a:buNone/>
            </a:pPr>
            <a:r>
              <a:rPr lang="en-US" sz="8000" dirty="0" smtClean="0"/>
              <a:t>              5 s</a:t>
            </a:r>
            <a:endParaRPr lang="en-US" sz="8000" u="sng" dirty="0" smtClean="0"/>
          </a:p>
          <a:p>
            <a:pPr marL="0" indent="0">
              <a:buNone/>
            </a:pPr>
            <a:endParaRPr lang="en-US" sz="8000" dirty="0"/>
          </a:p>
          <a:p>
            <a:pPr marL="0" indent="0">
              <a:buNone/>
            </a:pPr>
            <a:endParaRPr lang="en-US" sz="8000" dirty="0" smtClean="0"/>
          </a:p>
          <a:p>
            <a:pPr marL="0" indent="0">
              <a:buNone/>
            </a:pPr>
            <a:r>
              <a:rPr lang="en-US" sz="8000" dirty="0" smtClean="0"/>
              <a:t>If you’re accelerating at a rate of 10km/h/s, this means that, in this situation, you’re traveling N at a speed that increases by 10km/h every second: 10 km/h after one second, 20 km/h after the second second, and so on. </a:t>
            </a:r>
            <a:endParaRPr lang="en-US" sz="8000" dirty="0"/>
          </a:p>
          <a:p>
            <a:pPr marL="0" indent="0">
              <a:buNone/>
            </a:pPr>
            <a:r>
              <a:rPr lang="en-US" sz="7200" dirty="0" smtClean="0"/>
              <a:t> </a:t>
            </a:r>
          </a:p>
          <a:p>
            <a:pPr marL="0" indent="0">
              <a:buNone/>
            </a:pPr>
            <a:endParaRPr lang="en-US" dirty="0">
              <a:solidFill>
                <a:srgbClr val="FF6600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u="sng" dirty="0">
                <a:solidFill>
                  <a:srgbClr val="FF6600"/>
                </a:solidFill>
              </a:rPr>
              <a:t> </a:t>
            </a:r>
            <a:r>
              <a:rPr lang="en-US" u="sng" dirty="0" smtClean="0">
                <a:solidFill>
                  <a:srgbClr val="FF6600"/>
                </a:solidFill>
              </a:rPr>
              <a:t>       </a:t>
            </a:r>
            <a:endParaRPr lang="en-US" u="sng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806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3640</TotalTime>
  <Words>2777</Words>
  <Application>Microsoft Macintosh PowerPoint</Application>
  <PresentationFormat>On-screen Show (4:3)</PresentationFormat>
  <Paragraphs>331</Paragraphs>
  <Slides>42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 Black </vt:lpstr>
      <vt:lpstr>Biographical Info About Newton: </vt:lpstr>
      <vt:lpstr>Newtonian Physics (Forces , Motion and Energy) </vt:lpstr>
      <vt:lpstr>Motion: </vt:lpstr>
      <vt:lpstr>The motion you observe depends on your reference point: </vt:lpstr>
      <vt:lpstr>Ways to Describe Motion: </vt:lpstr>
      <vt:lpstr>PowerPoint Presentation</vt:lpstr>
      <vt:lpstr>Combined (Resultant) Velocity: </vt:lpstr>
      <vt:lpstr>PowerPoint Presentation</vt:lpstr>
      <vt:lpstr>PowerPoint Presentation</vt:lpstr>
      <vt:lpstr>Showing Motion With Graphs: </vt:lpstr>
      <vt:lpstr>PowerPoint Presentation</vt:lpstr>
      <vt:lpstr>PowerPoint Presentation</vt:lpstr>
      <vt:lpstr>Homework: </vt:lpstr>
      <vt:lpstr>LO: Calculate the speed of moving objects  SLE: Work collaboratively</vt:lpstr>
      <vt:lpstr>LO: Calculate speed and velocity  SLE: Work cooperatively </vt:lpstr>
      <vt:lpstr>Forces: </vt:lpstr>
      <vt:lpstr>Balanced vs. Unbalanced Forces</vt:lpstr>
      <vt:lpstr>Newton’s Laws of Motion: </vt:lpstr>
      <vt:lpstr>PowerPoint Presentation</vt:lpstr>
      <vt:lpstr>PowerPoint Presentation</vt:lpstr>
      <vt:lpstr>Homework: </vt:lpstr>
      <vt:lpstr>LO: Describe the effects of inertia on motion.  SLE: Work collaboratively. </vt:lpstr>
      <vt:lpstr>LO: Describe the effects of balanced and unbalanced forces  SLE: Think critically and independently </vt:lpstr>
      <vt:lpstr>LO: Describe the laws of motion  SLE: Apply academic habits for success </vt:lpstr>
      <vt:lpstr>LO: Describe the effects of acceleration on frictional force  SLE: Work collaboratively</vt:lpstr>
      <vt:lpstr>Gravity</vt:lpstr>
      <vt:lpstr>Universal Law of Gravitation: </vt:lpstr>
      <vt:lpstr>Gravity Equation: </vt:lpstr>
      <vt:lpstr>Mass vs. Weight: Not the same thing!</vt:lpstr>
      <vt:lpstr>How to calculate weight: </vt:lpstr>
      <vt:lpstr>Homework: </vt:lpstr>
      <vt:lpstr>LO: Describe the effects of mass on gravitational acceleration.  SLE: Work collaboratively </vt:lpstr>
      <vt:lpstr>LO: Describe the effect of mass on gravitational acceleration.  SLE: Work collaboratively </vt:lpstr>
      <vt:lpstr>LO: Describe Newton’s ideas about gravity.  SLE: Meet or exceed NGSS</vt:lpstr>
      <vt:lpstr>LO: Model the effects on objects’ acceleration due to unbalanced forces. SLE: Work collaboratively.</vt:lpstr>
      <vt:lpstr>LO: Describe the effects of gravity on moving objects  SLE: Work collaboratively </vt:lpstr>
      <vt:lpstr>LO: Describe effects of gravity on motion  SLE:  Meet or exceed NGSS </vt:lpstr>
      <vt:lpstr>LO: Describe effects of air resistance on gravitational acceleration  SLE: Work collaboratively  </vt:lpstr>
      <vt:lpstr>Momentum: </vt:lpstr>
      <vt:lpstr>Conservation of Momentum: </vt:lpstr>
      <vt:lpstr>LO: Describe momentum  SLE: Think critically and solve problems </vt:lpstr>
      <vt:lpstr>LO: Describe effects of conservation of momentum  SLE: Work collaboratively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Newtonian Physics (Forces , Motion and Energy) </dc:title>
  <dc:creator>St. John  School </dc:creator>
  <cp:lastModifiedBy>St. John  School </cp:lastModifiedBy>
  <cp:revision>100</cp:revision>
  <dcterms:created xsi:type="dcterms:W3CDTF">2015-10-08T00:35:47Z</dcterms:created>
  <dcterms:modified xsi:type="dcterms:W3CDTF">2017-10-15T20:40:57Z</dcterms:modified>
</cp:coreProperties>
</file>