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313" r:id="rId15"/>
    <p:sldId id="270" r:id="rId16"/>
    <p:sldId id="312" r:id="rId17"/>
    <p:sldId id="274" r:id="rId18"/>
    <p:sldId id="271" r:id="rId19"/>
    <p:sldId id="272" r:id="rId20"/>
    <p:sldId id="273" r:id="rId21"/>
    <p:sldId id="275" r:id="rId22"/>
    <p:sldId id="295" r:id="rId23"/>
    <p:sldId id="296" r:id="rId24"/>
    <p:sldId id="276" r:id="rId25"/>
    <p:sldId id="314" r:id="rId26"/>
    <p:sldId id="315" r:id="rId27"/>
    <p:sldId id="316" r:id="rId28"/>
    <p:sldId id="317" r:id="rId29"/>
    <p:sldId id="318" r:id="rId30"/>
    <p:sldId id="319" r:id="rId31"/>
    <p:sldId id="320" r:id="rId32"/>
    <p:sldId id="321" r:id="rId33"/>
    <p:sldId id="322" r:id="rId34"/>
    <p:sldId id="277" r:id="rId35"/>
    <p:sldId id="297" r:id="rId36"/>
    <p:sldId id="298" r:id="rId37"/>
    <p:sldId id="278" r:id="rId38"/>
    <p:sldId id="279" r:id="rId39"/>
    <p:sldId id="280" r:id="rId40"/>
    <p:sldId id="281" r:id="rId41"/>
    <p:sldId id="282" r:id="rId42"/>
    <p:sldId id="283" r:id="rId43"/>
    <p:sldId id="284" r:id="rId44"/>
    <p:sldId id="285" r:id="rId45"/>
    <p:sldId id="286" r:id="rId46"/>
    <p:sldId id="299" r:id="rId47"/>
    <p:sldId id="287" r:id="rId48"/>
    <p:sldId id="288" r:id="rId49"/>
    <p:sldId id="289" r:id="rId50"/>
    <p:sldId id="290" r:id="rId51"/>
    <p:sldId id="291" r:id="rId52"/>
    <p:sldId id="292" r:id="rId53"/>
    <p:sldId id="293" r:id="rId54"/>
    <p:sldId id="294"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22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 Id="rId3" Type="http://schemas.openxmlformats.org/officeDocument/2006/relationships/image" Target="../media/image3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Environmental Science: </a:t>
            </a:r>
            <a:endParaRPr lang="en-US" dirty="0">
              <a:solidFill>
                <a:srgbClr val="FFFF00"/>
              </a:solidFill>
            </a:endParaRPr>
          </a:p>
        </p:txBody>
      </p:sp>
      <p:pic>
        <p:nvPicPr>
          <p:cNvPr id="6" name="Content Placeholder 5" descr="Mean, mean orca "/>
          <p:cNvPicPr>
            <a:picLocks noGrp="1" noChangeAspect="1"/>
          </p:cNvPicPr>
          <p:nvPr>
            <p:ph idx="1"/>
          </p:nvPr>
        </p:nvPicPr>
        <p:blipFill>
          <a:blip r:embed="rId2">
            <a:extLst>
              <a:ext uri="{28A0092B-C50C-407E-A947-70E740481C1C}">
                <a14:useLocalDpi xmlns:a14="http://schemas.microsoft.com/office/drawing/2010/main" val="0"/>
              </a:ext>
            </a:extLst>
          </a:blip>
          <a:srcRect l="-10670" r="-10670"/>
          <a:stretch>
            <a:fillRect/>
          </a:stretch>
        </p:blipFill>
        <p:spPr/>
      </p:pic>
    </p:spTree>
    <p:extLst>
      <p:ext uri="{BB962C8B-B14F-4D97-AF65-F5344CB8AC3E}">
        <p14:creationId xmlns:p14="http://schemas.microsoft.com/office/powerpoint/2010/main" val="32022386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dirty="0" smtClean="0"/>
              <a:t>Food Chain vs. Food Web: </a:t>
            </a:r>
            <a:endParaRPr lang="en-US" sz="3200" dirty="0"/>
          </a:p>
        </p:txBody>
      </p:sp>
      <p:pic>
        <p:nvPicPr>
          <p:cNvPr id="7" name="Content Placeholder 6" descr="food web_chain "/>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31457352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Another Food Web: </a:t>
            </a:r>
            <a:endParaRPr lang="en-US" dirty="0"/>
          </a:p>
        </p:txBody>
      </p:sp>
      <p:pic>
        <p:nvPicPr>
          <p:cNvPr id="4" name="Content Placeholder 3" descr="blank food web "/>
          <p:cNvPicPr>
            <a:picLocks noGrp="1" noChangeAspect="1"/>
          </p:cNvPicPr>
          <p:nvPr>
            <p:ph idx="1"/>
          </p:nvPr>
        </p:nvPicPr>
        <p:blipFill>
          <a:blip r:embed="rId2">
            <a:extLst>
              <a:ext uri="{28A0092B-C50C-407E-A947-70E740481C1C}">
                <a14:useLocalDpi xmlns:a14="http://schemas.microsoft.com/office/drawing/2010/main" val="0"/>
              </a:ext>
            </a:extLst>
          </a:blip>
          <a:srcRect l="-41457" r="-41457"/>
          <a:stretch>
            <a:fillRect/>
          </a:stretch>
        </p:blipFill>
        <p:spPr/>
      </p:pic>
    </p:spTree>
    <p:extLst>
      <p:ext uri="{BB962C8B-B14F-4D97-AF65-F5344CB8AC3E}">
        <p14:creationId xmlns:p14="http://schemas.microsoft.com/office/powerpoint/2010/main" val="9883006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Energy Pyramid:</a:t>
            </a:r>
            <a:endParaRPr lang="en-US" sz="3200" dirty="0">
              <a:solidFill>
                <a:srgbClr val="FF6600"/>
              </a:solidFill>
            </a:endParaRPr>
          </a:p>
        </p:txBody>
      </p:sp>
      <p:pic>
        <p:nvPicPr>
          <p:cNvPr id="4" name="Content Placeholder 3" descr="Energy pyramid"/>
          <p:cNvPicPr>
            <a:picLocks noGrp="1" noChangeAspect="1"/>
          </p:cNvPicPr>
          <p:nvPr>
            <p:ph idx="1"/>
          </p:nvPr>
        </p:nvPicPr>
        <p:blipFill>
          <a:blip r:embed="rId2">
            <a:extLst>
              <a:ext uri="{28A0092B-C50C-407E-A947-70E740481C1C}">
                <a14:useLocalDpi xmlns:a14="http://schemas.microsoft.com/office/drawing/2010/main" val="0"/>
              </a:ext>
            </a:extLst>
          </a:blip>
          <a:srcRect l="-22582" r="-22582"/>
          <a:stretch>
            <a:fillRect/>
          </a:stretch>
        </p:blipFill>
        <p:spPr/>
      </p:pic>
    </p:spTree>
    <p:extLst>
      <p:ext uri="{BB962C8B-B14F-4D97-AF65-F5344CB8AC3E}">
        <p14:creationId xmlns:p14="http://schemas.microsoft.com/office/powerpoint/2010/main" val="1598648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6600"/>
                </a:solidFill>
              </a:rPr>
              <a:t>LO: Describe how energy moves through ecosystems </a:t>
            </a:r>
          </a:p>
          <a:p>
            <a:pPr marL="0" indent="0">
              <a:buNone/>
            </a:pPr>
            <a:r>
              <a:rPr lang="en-US" dirty="0" smtClean="0">
                <a:solidFill>
                  <a:srgbClr val="FF6600"/>
                </a:solidFill>
              </a:rPr>
              <a:t>SLE: Meet or exceed NGSS </a:t>
            </a:r>
          </a:p>
          <a:p>
            <a:pPr marL="514350" indent="-514350">
              <a:buAutoNum type="arabicPeriod"/>
            </a:pPr>
            <a:r>
              <a:rPr lang="en-US" dirty="0" smtClean="0"/>
              <a:t>Read p. 8-13 </a:t>
            </a:r>
          </a:p>
          <a:p>
            <a:pPr marL="514350" indent="-514350">
              <a:buAutoNum type="arabicPeriod"/>
            </a:pPr>
            <a:r>
              <a:rPr lang="en-US" dirty="0" smtClean="0"/>
              <a:t>List 4 abiotic elements, 5 plants and 5 animals that live in Pacific Northwest forest ecosystems. </a:t>
            </a:r>
          </a:p>
          <a:p>
            <a:pPr marL="514350" indent="-514350">
              <a:buAutoNum type="arabicPeriod"/>
            </a:pPr>
            <a:r>
              <a:rPr lang="en-US" dirty="0" smtClean="0"/>
              <a:t>Using these organisms, make a food web </a:t>
            </a:r>
          </a:p>
          <a:p>
            <a:pPr marL="514350" indent="-514350">
              <a:buAutoNum type="arabicPeriod"/>
            </a:pPr>
            <a:r>
              <a:rPr lang="en-US" dirty="0" smtClean="0"/>
              <a:t>Using </a:t>
            </a:r>
            <a:r>
              <a:rPr lang="en-US" smtClean="0"/>
              <a:t>the same organisms</a:t>
            </a:r>
            <a:r>
              <a:rPr lang="en-US" dirty="0" smtClean="0"/>
              <a:t>, make an energy pyramid and place them in the correct level of the pyramid. </a:t>
            </a:r>
          </a:p>
        </p:txBody>
      </p:sp>
    </p:spTree>
    <p:extLst>
      <p:ext uri="{BB962C8B-B14F-4D97-AF65-F5344CB8AC3E}">
        <p14:creationId xmlns:p14="http://schemas.microsoft.com/office/powerpoint/2010/main" val="578317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interactions in ecosystems </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solidFill>
                  <a:srgbClr val="FF6600"/>
                </a:solidFill>
              </a:rPr>
              <a:t>Checkpoint Quiz on Interactions in Ecosystems: </a:t>
            </a:r>
          </a:p>
          <a:p>
            <a:pPr marL="0" indent="0">
              <a:buNone/>
            </a:pPr>
            <a:r>
              <a:rPr lang="en-US" dirty="0" smtClean="0"/>
              <a:t>1.) Give an example of an abiotic element in an ecosystem. </a:t>
            </a:r>
          </a:p>
          <a:p>
            <a:pPr marL="0" indent="0">
              <a:buNone/>
            </a:pPr>
            <a:r>
              <a:rPr lang="en-US" dirty="0" smtClean="0"/>
              <a:t>2.) A stretch of grassland is 10km wide and 30km long. In one square kilometer, 3 antelope are counted. About how many antelope are in the entire stretch of grassland? </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a:t>3.) Using the  following grassland plants and animals, make a complete energy pyramid and a complete food web (3 points): </a:t>
            </a:r>
          </a:p>
          <a:p>
            <a:r>
              <a:rPr lang="en-US" dirty="0" smtClean="0"/>
              <a:t> antelope</a:t>
            </a:r>
          </a:p>
          <a:p>
            <a:r>
              <a:rPr lang="en-US" dirty="0" smtClean="0"/>
              <a:t>Rabbit </a:t>
            </a:r>
          </a:p>
          <a:p>
            <a:r>
              <a:rPr lang="en-US" dirty="0" smtClean="0"/>
              <a:t>Coyote </a:t>
            </a:r>
          </a:p>
          <a:p>
            <a:r>
              <a:rPr lang="en-US" dirty="0" smtClean="0"/>
              <a:t>Sagebrush </a:t>
            </a:r>
          </a:p>
          <a:p>
            <a:r>
              <a:rPr lang="en-US" dirty="0" smtClean="0"/>
              <a:t>Grass</a:t>
            </a:r>
          </a:p>
          <a:p>
            <a:r>
              <a:rPr lang="en-US" dirty="0" smtClean="0"/>
              <a:t>Fly </a:t>
            </a:r>
            <a:endParaRPr lang="en-US" dirty="0"/>
          </a:p>
        </p:txBody>
      </p:sp>
    </p:spTree>
    <p:extLst>
      <p:ext uri="{BB962C8B-B14F-4D97-AF65-F5344CB8AC3E}">
        <p14:creationId xmlns:p14="http://schemas.microsoft.com/office/powerpoint/2010/main" val="71433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Interactions Between Species: </a:t>
            </a:r>
            <a:endParaRPr lang="en-US" dirty="0">
              <a:solidFill>
                <a:srgbClr val="FFFF00"/>
              </a:solidFill>
            </a:endParaRPr>
          </a:p>
        </p:txBody>
      </p:sp>
      <p:sp>
        <p:nvSpPr>
          <p:cNvPr id="4" name="Content Placeholder 3"/>
          <p:cNvSpPr>
            <a:spLocks noGrp="1"/>
          </p:cNvSpPr>
          <p:nvPr>
            <p:ph idx="1"/>
          </p:nvPr>
        </p:nvSpPr>
        <p:spPr/>
        <p:txBody>
          <a:bodyPr>
            <a:normAutofit/>
          </a:bodyPr>
          <a:lstStyle/>
          <a:p>
            <a:pPr marL="0" indent="0">
              <a:buNone/>
            </a:pPr>
            <a:r>
              <a:rPr lang="en-US" dirty="0" smtClean="0">
                <a:solidFill>
                  <a:srgbClr val="FF6600"/>
                </a:solidFill>
              </a:rPr>
              <a:t>Competition: </a:t>
            </a:r>
            <a:r>
              <a:rPr lang="en-US" dirty="0" smtClean="0"/>
              <a:t>When members of two separate species compete to obtain the same resources. </a:t>
            </a:r>
          </a:p>
          <a:p>
            <a:pPr marL="0" indent="0">
              <a:buNone/>
            </a:pPr>
            <a:r>
              <a:rPr lang="en-US" dirty="0" smtClean="0"/>
              <a:t>Example: Wolves chasing away a coyote trying to steal their kill. </a:t>
            </a:r>
          </a:p>
          <a:p>
            <a:pPr marL="0" indent="0">
              <a:buNone/>
            </a:pPr>
            <a:r>
              <a:rPr lang="en-US" dirty="0" smtClean="0">
                <a:solidFill>
                  <a:srgbClr val="FF6600"/>
                </a:solidFill>
              </a:rPr>
              <a:t>Predation: </a:t>
            </a:r>
            <a:r>
              <a:rPr lang="en-US" dirty="0" smtClean="0"/>
              <a:t>When a member of one species eats a member of another species. </a:t>
            </a:r>
          </a:p>
          <a:p>
            <a:pPr marL="0" indent="0">
              <a:buNone/>
            </a:pPr>
            <a:r>
              <a:rPr lang="en-US" dirty="0" smtClean="0"/>
              <a:t>Example: Lions eating an antelope. </a:t>
            </a:r>
          </a:p>
        </p:txBody>
      </p:sp>
    </p:spTree>
    <p:extLst>
      <p:ext uri="{BB962C8B-B14F-4D97-AF65-F5344CB8AC3E}">
        <p14:creationId xmlns:p14="http://schemas.microsoft.com/office/powerpoint/2010/main" val="3501735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how population density </a:t>
            </a:r>
            <a:r>
              <a:rPr lang="en-US" sz="3200" smtClean="0">
                <a:solidFill>
                  <a:srgbClr val="FFFF00"/>
                </a:solidFill>
              </a:rPr>
              <a:t>affects plant growth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FF6600"/>
                </a:solidFill>
              </a:rPr>
              <a:t>Plant Population Experiment: </a:t>
            </a:r>
          </a:p>
          <a:p>
            <a:pPr marL="0" indent="0">
              <a:buNone/>
            </a:pPr>
            <a:r>
              <a:rPr lang="en-US" dirty="0" smtClean="0"/>
              <a:t>Problem: How does crowding affect the growth of plants? </a:t>
            </a:r>
          </a:p>
          <a:p>
            <a:pPr marL="0" indent="0">
              <a:buNone/>
            </a:pPr>
            <a:r>
              <a:rPr lang="en-US" dirty="0" smtClean="0"/>
              <a:t>Hypothesis: </a:t>
            </a:r>
          </a:p>
          <a:p>
            <a:pPr marL="0" indent="0">
              <a:buNone/>
            </a:pPr>
            <a:r>
              <a:rPr lang="en-US" dirty="0" smtClean="0"/>
              <a:t>Independent variable: </a:t>
            </a:r>
          </a:p>
          <a:p>
            <a:pPr marL="0" indent="0">
              <a:buNone/>
            </a:pPr>
            <a:r>
              <a:rPr lang="en-US" dirty="0" smtClean="0"/>
              <a:t>Dependent variable: </a:t>
            </a:r>
          </a:p>
          <a:p>
            <a:pPr marL="0" indent="0">
              <a:buNone/>
            </a:pPr>
            <a:r>
              <a:rPr lang="en-US" dirty="0" smtClean="0"/>
              <a:t>3 Controlled variables: </a:t>
            </a:r>
          </a:p>
          <a:p>
            <a:pPr marL="0" indent="0">
              <a:buNone/>
            </a:pPr>
            <a:r>
              <a:rPr lang="en-US" dirty="0" smtClean="0"/>
              <a:t>Materials: 20 </a:t>
            </a:r>
            <a:r>
              <a:rPr lang="en-US" dirty="0" err="1" smtClean="0"/>
              <a:t>dixie</a:t>
            </a:r>
            <a:r>
              <a:rPr lang="en-US" dirty="0" smtClean="0"/>
              <a:t> cups, beans, water, soil </a:t>
            </a:r>
          </a:p>
          <a:p>
            <a:pPr marL="0" indent="0">
              <a:buNone/>
            </a:pPr>
            <a:r>
              <a:rPr lang="en-US" dirty="0" smtClean="0"/>
              <a:t>Procedure (Be very specific here: </a:t>
            </a:r>
          </a:p>
          <a:p>
            <a:pPr marL="0" indent="0">
              <a:buNone/>
            </a:pPr>
            <a:r>
              <a:rPr lang="en-US" dirty="0" smtClean="0"/>
              <a:t>Data: (Must be quantitative) </a:t>
            </a:r>
          </a:p>
          <a:p>
            <a:pPr marL="0" indent="0">
              <a:buNone/>
            </a:pPr>
            <a:r>
              <a:rPr lang="en-US" dirty="0" smtClean="0"/>
              <a:t>Conclusion: </a:t>
            </a:r>
            <a:endParaRPr lang="en-US" dirty="0"/>
          </a:p>
        </p:txBody>
      </p:sp>
    </p:spTree>
    <p:extLst>
      <p:ext uri="{BB962C8B-B14F-4D97-AF65-F5344CB8AC3E}">
        <p14:creationId xmlns:p14="http://schemas.microsoft.com/office/powerpoint/2010/main" val="3479176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Adaptations: </a:t>
            </a:r>
            <a:endParaRPr lang="en-US" sz="3200" dirty="0">
              <a:solidFill>
                <a:srgbClr val="FF6600"/>
              </a:solidFill>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solidFill>
                  <a:srgbClr val="FF6600"/>
                </a:solidFill>
              </a:rPr>
              <a:t>Adaptations</a:t>
            </a:r>
            <a:r>
              <a:rPr lang="en-US" dirty="0" smtClean="0"/>
              <a:t> are traits that organisms have evolved that help them either catch their prey or avoid their predators. </a:t>
            </a:r>
          </a:p>
          <a:p>
            <a:pPr marL="0" indent="0">
              <a:buNone/>
            </a:pPr>
            <a:r>
              <a:rPr lang="en-US" dirty="0" smtClean="0">
                <a:solidFill>
                  <a:srgbClr val="FF6600"/>
                </a:solidFill>
              </a:rPr>
              <a:t>Predator adaptations: </a:t>
            </a:r>
          </a:p>
          <a:p>
            <a:r>
              <a:rPr lang="en-US" dirty="0" smtClean="0"/>
              <a:t>Speed</a:t>
            </a:r>
          </a:p>
          <a:p>
            <a:r>
              <a:rPr lang="en-US" dirty="0" smtClean="0"/>
              <a:t>Strength</a:t>
            </a:r>
          </a:p>
          <a:p>
            <a:r>
              <a:rPr lang="en-US" dirty="0" smtClean="0"/>
              <a:t>Specialized structures (claws, stingers, etc.) </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dirty="0" smtClean="0">
                <a:solidFill>
                  <a:srgbClr val="FF6600"/>
                </a:solidFill>
              </a:rPr>
              <a:t>Prey adaptations: </a:t>
            </a:r>
          </a:p>
          <a:p>
            <a:r>
              <a:rPr lang="en-US" dirty="0" smtClean="0"/>
              <a:t>Speed</a:t>
            </a:r>
          </a:p>
          <a:p>
            <a:r>
              <a:rPr lang="en-US" dirty="0" smtClean="0"/>
              <a:t>Grouping</a:t>
            </a:r>
          </a:p>
          <a:p>
            <a:r>
              <a:rPr lang="en-US" dirty="0" smtClean="0"/>
              <a:t>Camouflage</a:t>
            </a:r>
          </a:p>
          <a:p>
            <a:r>
              <a:rPr lang="en-US" dirty="0" smtClean="0"/>
              <a:t>Defensive chemicals </a:t>
            </a:r>
          </a:p>
          <a:p>
            <a:r>
              <a:rPr lang="en-US" dirty="0" smtClean="0"/>
              <a:t>Warning coloration</a:t>
            </a:r>
          </a:p>
          <a:p>
            <a:endParaRPr lang="en-US" dirty="0"/>
          </a:p>
          <a:p>
            <a:pPr marL="0" indent="0">
              <a:buNone/>
            </a:pPr>
            <a:r>
              <a:rPr lang="en-US" dirty="0" smtClean="0"/>
              <a:t>Organisms </a:t>
            </a:r>
            <a:r>
              <a:rPr lang="en-US" dirty="0" smtClean="0">
                <a:solidFill>
                  <a:srgbClr val="FF6600"/>
                </a:solidFill>
              </a:rPr>
              <a:t>co-evolve </a:t>
            </a:r>
            <a:r>
              <a:rPr lang="en-US" dirty="0" smtClean="0"/>
              <a:t>in response to each other’s adaptations.  </a:t>
            </a:r>
            <a:endParaRPr lang="en-US" dirty="0"/>
          </a:p>
        </p:txBody>
      </p:sp>
    </p:spTree>
    <p:extLst>
      <p:ext uri="{BB962C8B-B14F-4D97-AF65-F5344CB8AC3E}">
        <p14:creationId xmlns:p14="http://schemas.microsoft.com/office/powerpoint/2010/main" val="22875477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Symbiosis: </a:t>
            </a:r>
            <a:r>
              <a:rPr lang="en-US" sz="3200" dirty="0" smtClean="0"/>
              <a:t>A long-term relationship between members of two or more species. </a:t>
            </a:r>
            <a:endParaRPr lang="en-US" sz="3200" dirty="0"/>
          </a:p>
        </p:txBody>
      </p:sp>
      <p:sp>
        <p:nvSpPr>
          <p:cNvPr id="3" name="Content Placeholder 2"/>
          <p:cNvSpPr>
            <a:spLocks noGrp="1"/>
          </p:cNvSpPr>
          <p:nvPr>
            <p:ph sz="half" idx="1"/>
          </p:nvPr>
        </p:nvSpPr>
        <p:spPr/>
        <p:txBody>
          <a:bodyPr/>
          <a:lstStyle/>
          <a:p>
            <a:pPr marL="0" indent="0">
              <a:buNone/>
            </a:pPr>
            <a:r>
              <a:rPr lang="en-US" dirty="0" smtClean="0"/>
              <a:t>Types of symbiosis: </a:t>
            </a:r>
          </a:p>
          <a:p>
            <a:pPr marL="0" indent="0">
              <a:buNone/>
            </a:pPr>
            <a:endParaRPr lang="en-US" dirty="0"/>
          </a:p>
          <a:p>
            <a:pPr marL="514350" indent="-514350">
              <a:buAutoNum type="arabicPeriod"/>
            </a:pPr>
            <a:r>
              <a:rPr lang="en-US" dirty="0" smtClean="0">
                <a:solidFill>
                  <a:srgbClr val="FF6600"/>
                </a:solidFill>
              </a:rPr>
              <a:t>Parasitism: </a:t>
            </a:r>
            <a:r>
              <a:rPr lang="en-US" dirty="0" smtClean="0"/>
              <a:t>One organism benefits, while another is harmed. </a:t>
            </a:r>
          </a:p>
          <a:p>
            <a:pPr marL="0" indent="0">
              <a:buNone/>
            </a:pPr>
            <a:r>
              <a:rPr lang="en-US" dirty="0" smtClean="0"/>
              <a:t>Example: mosquitos feasting on humans. </a:t>
            </a:r>
            <a:endParaRPr lang="en-US" dirty="0"/>
          </a:p>
        </p:txBody>
      </p:sp>
      <p:pic>
        <p:nvPicPr>
          <p:cNvPr id="5" name="Content Placeholder 4" descr="mosquito"/>
          <p:cNvPicPr>
            <a:picLocks noGrp="1" noChangeAspect="1"/>
          </p:cNvPicPr>
          <p:nvPr>
            <p:ph sz="half" idx="2"/>
          </p:nvPr>
        </p:nvPicPr>
        <p:blipFill>
          <a:blip r:embed="rId2">
            <a:extLst>
              <a:ext uri="{28A0092B-C50C-407E-A947-70E740481C1C}">
                <a14:useLocalDpi xmlns:a14="http://schemas.microsoft.com/office/drawing/2010/main" val="0"/>
              </a:ext>
            </a:extLst>
          </a:blip>
          <a:srcRect t="-31339" b="-31339"/>
          <a:stretch>
            <a:fillRect/>
          </a:stretch>
        </p:blipFill>
        <p:spPr/>
      </p:pic>
    </p:spTree>
    <p:extLst>
      <p:ext uri="{BB962C8B-B14F-4D97-AF65-F5344CB8AC3E}">
        <p14:creationId xmlns:p14="http://schemas.microsoft.com/office/powerpoint/2010/main" val="16267090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ucker fish"/>
          <p:cNvPicPr>
            <a:picLocks noGrp="1" noChangeAspect="1"/>
          </p:cNvPicPr>
          <p:nvPr>
            <p:ph sz="half" idx="1"/>
          </p:nvPr>
        </p:nvPicPr>
        <p:blipFill>
          <a:blip r:embed="rId2">
            <a:extLst>
              <a:ext uri="{28A0092B-C50C-407E-A947-70E740481C1C}">
                <a14:useLocalDpi xmlns:a14="http://schemas.microsoft.com/office/drawing/2010/main" val="0"/>
              </a:ext>
            </a:extLst>
          </a:blip>
          <a:srcRect t="-49993" b="-49993"/>
          <a:stretch>
            <a:fillRect/>
          </a:stretch>
        </p:blipFill>
        <p:spPr/>
      </p:pic>
      <p:sp>
        <p:nvSpPr>
          <p:cNvPr id="4" name="Content Placeholder 3"/>
          <p:cNvSpPr>
            <a:spLocks noGrp="1"/>
          </p:cNvSpPr>
          <p:nvPr>
            <p:ph sz="half" idx="2"/>
          </p:nvPr>
        </p:nvSpPr>
        <p:spPr/>
        <p:txBody>
          <a:bodyPr/>
          <a:lstStyle/>
          <a:p>
            <a:pPr marL="0" indent="0">
              <a:buNone/>
            </a:pPr>
            <a:r>
              <a:rPr lang="en-US" dirty="0" smtClean="0">
                <a:solidFill>
                  <a:srgbClr val="FF6600"/>
                </a:solidFill>
              </a:rPr>
              <a:t>2. Commensalism:  </a:t>
            </a:r>
            <a:r>
              <a:rPr lang="en-US" dirty="0" smtClean="0"/>
              <a:t>When one organism benefits, and the other is neither hurt nor harmed. </a:t>
            </a:r>
          </a:p>
          <a:p>
            <a:pPr marL="0" indent="0">
              <a:buNone/>
            </a:pPr>
            <a:r>
              <a:rPr lang="en-US" dirty="0" smtClean="0"/>
              <a:t>Example: Birds nesting in trees. </a:t>
            </a:r>
          </a:p>
          <a:p>
            <a:pPr marL="0" indent="0">
              <a:buNone/>
            </a:pPr>
            <a:endParaRPr lang="en-US" dirty="0"/>
          </a:p>
        </p:txBody>
      </p:sp>
    </p:spTree>
    <p:extLst>
      <p:ext uri="{BB962C8B-B14F-4D97-AF65-F5344CB8AC3E}">
        <p14:creationId xmlns:p14="http://schemas.microsoft.com/office/powerpoint/2010/main" val="715314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Elements of the environment:</a:t>
            </a:r>
            <a:endParaRPr lang="en-US" dirty="0">
              <a:solidFill>
                <a:srgbClr val="FFFF00"/>
              </a:solidFill>
            </a:endParaRPr>
          </a:p>
        </p:txBody>
      </p:sp>
      <p:sp>
        <p:nvSpPr>
          <p:cNvPr id="4" name="Content Placeholder 3"/>
          <p:cNvSpPr>
            <a:spLocks noGrp="1"/>
          </p:cNvSpPr>
          <p:nvPr>
            <p:ph sz="half" idx="1"/>
          </p:nvPr>
        </p:nvSpPr>
        <p:spPr/>
        <p:txBody>
          <a:bodyPr/>
          <a:lstStyle/>
          <a:p>
            <a:pPr marL="0" indent="0">
              <a:buNone/>
            </a:pPr>
            <a:r>
              <a:rPr lang="en-US" dirty="0" smtClean="0">
                <a:solidFill>
                  <a:srgbClr val="FF6600"/>
                </a:solidFill>
              </a:rPr>
              <a:t>Biotic vs. abiotic elements: </a:t>
            </a:r>
          </a:p>
          <a:p>
            <a:r>
              <a:rPr lang="en-US" dirty="0" smtClean="0">
                <a:solidFill>
                  <a:srgbClr val="FF6600"/>
                </a:solidFill>
              </a:rPr>
              <a:t>Biotic: </a:t>
            </a:r>
            <a:r>
              <a:rPr lang="en-US" dirty="0" smtClean="0"/>
              <a:t>Alive or once alive. </a:t>
            </a:r>
          </a:p>
          <a:p>
            <a:pPr marL="0" indent="0">
              <a:buNone/>
            </a:pPr>
            <a:r>
              <a:rPr lang="en-US" dirty="0" smtClean="0"/>
              <a:t>Examples: animals, plants, dead leaves, etc. </a:t>
            </a:r>
          </a:p>
          <a:p>
            <a:pPr marL="0" indent="0">
              <a:buNone/>
            </a:pPr>
            <a:endParaRPr lang="en-US" dirty="0"/>
          </a:p>
          <a:p>
            <a:r>
              <a:rPr lang="en-US" dirty="0" smtClean="0">
                <a:solidFill>
                  <a:srgbClr val="FF6600"/>
                </a:solidFill>
              </a:rPr>
              <a:t>Abiotic: </a:t>
            </a:r>
            <a:r>
              <a:rPr lang="en-US" dirty="0" smtClean="0"/>
              <a:t>nonliving. </a:t>
            </a:r>
          </a:p>
          <a:p>
            <a:pPr marL="0" indent="0">
              <a:buNone/>
            </a:pPr>
            <a:r>
              <a:rPr lang="en-US" dirty="0" smtClean="0"/>
              <a:t>Examples: rocks, water, air</a:t>
            </a:r>
            <a:endParaRPr lang="en-US" dirty="0"/>
          </a:p>
        </p:txBody>
      </p:sp>
      <p:pic>
        <p:nvPicPr>
          <p:cNvPr id="6" name="Content Placeholder 5" descr="nature scene"/>
          <p:cNvPicPr>
            <a:picLocks noGrp="1" noChangeAspect="1"/>
          </p:cNvPicPr>
          <p:nvPr>
            <p:ph sz="half" idx="2"/>
          </p:nvPr>
        </p:nvPicPr>
        <p:blipFill>
          <a:blip r:embed="rId2">
            <a:extLst>
              <a:ext uri="{28A0092B-C50C-407E-A947-70E740481C1C}">
                <a14:useLocalDpi xmlns:a14="http://schemas.microsoft.com/office/drawing/2010/main" val="0"/>
              </a:ext>
            </a:extLst>
          </a:blip>
          <a:srcRect t="-41957" b="-41957"/>
          <a:stretch>
            <a:fillRect/>
          </a:stretch>
        </p:blipFill>
        <p:spPr/>
      </p:pic>
    </p:spTree>
    <p:extLst>
      <p:ext uri="{BB962C8B-B14F-4D97-AF65-F5344CB8AC3E}">
        <p14:creationId xmlns:p14="http://schemas.microsoft.com/office/powerpoint/2010/main" val="11047686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3. Mutualism: </a:t>
            </a:r>
            <a:r>
              <a:rPr lang="en-US" dirty="0" smtClean="0"/>
              <a:t>When both organisms benefit. </a:t>
            </a:r>
          </a:p>
          <a:p>
            <a:pPr marL="0" indent="0">
              <a:buNone/>
            </a:pPr>
            <a:endParaRPr lang="en-US" dirty="0"/>
          </a:p>
          <a:p>
            <a:pPr marL="0" indent="0">
              <a:buNone/>
            </a:pPr>
            <a:r>
              <a:rPr lang="en-US" dirty="0" smtClean="0"/>
              <a:t>Example: Humans and dogs. </a:t>
            </a:r>
            <a:endParaRPr lang="en-US" dirty="0"/>
          </a:p>
        </p:txBody>
      </p:sp>
      <p:pic>
        <p:nvPicPr>
          <p:cNvPr id="5" name="Content Placeholder 4" descr="bee and flowe"/>
          <p:cNvPicPr>
            <a:picLocks noGrp="1" noChangeAspect="1"/>
          </p:cNvPicPr>
          <p:nvPr>
            <p:ph sz="half" idx="2"/>
          </p:nvPr>
        </p:nvPicPr>
        <p:blipFill>
          <a:blip r:embed="rId2">
            <a:extLst>
              <a:ext uri="{28A0092B-C50C-407E-A947-70E740481C1C}">
                <a14:useLocalDpi xmlns:a14="http://schemas.microsoft.com/office/drawing/2010/main" val="0"/>
              </a:ext>
            </a:extLst>
          </a:blip>
          <a:srcRect t="-20976" b="-20976"/>
          <a:stretch>
            <a:fillRect/>
          </a:stretch>
        </p:blipFill>
        <p:spPr/>
      </p:pic>
    </p:spTree>
    <p:extLst>
      <p:ext uri="{BB962C8B-B14F-4D97-AF65-F5344CB8AC3E}">
        <p14:creationId xmlns:p14="http://schemas.microsoft.com/office/powerpoint/2010/main" val="32409823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5" name="Content Placeholder 4"/>
          <p:cNvSpPr>
            <a:spLocks noGrp="1"/>
          </p:cNvSpPr>
          <p:nvPr>
            <p:ph idx="1"/>
          </p:nvPr>
        </p:nvSpPr>
        <p:spPr/>
        <p:txBody>
          <a:bodyPr/>
          <a:lstStyle/>
          <a:p>
            <a:pPr marL="0" indent="0">
              <a:buNone/>
            </a:pPr>
            <a:r>
              <a:rPr lang="en-US" dirty="0" smtClean="0">
                <a:solidFill>
                  <a:srgbClr val="FF6600"/>
                </a:solidFill>
              </a:rPr>
              <a:t>LO: Describe interactions between species in the environment </a:t>
            </a:r>
          </a:p>
          <a:p>
            <a:pPr marL="0" indent="0">
              <a:buNone/>
            </a:pPr>
            <a:r>
              <a:rPr lang="en-US" dirty="0" smtClean="0">
                <a:solidFill>
                  <a:srgbClr val="FF6600"/>
                </a:solidFill>
              </a:rPr>
              <a:t>SLE: Work independently </a:t>
            </a:r>
          </a:p>
          <a:p>
            <a:pPr marL="514350" indent="-514350">
              <a:buAutoNum type="arabicPeriod"/>
            </a:pPr>
            <a:r>
              <a:rPr lang="en-US" dirty="0" smtClean="0"/>
              <a:t>Read p. 14-20 </a:t>
            </a:r>
          </a:p>
          <a:p>
            <a:pPr marL="514350" indent="-514350">
              <a:buAutoNum type="arabicPeriod"/>
            </a:pPr>
            <a:r>
              <a:rPr lang="en-US" dirty="0" smtClean="0"/>
              <a:t>Review questions p. </a:t>
            </a:r>
            <a:r>
              <a:rPr lang="en-US" smtClean="0"/>
              <a:t>21 </a:t>
            </a:r>
            <a:endParaRPr lang="en-US" dirty="0"/>
          </a:p>
        </p:txBody>
      </p:sp>
    </p:spTree>
    <p:extLst>
      <p:ext uri="{BB962C8B-B14F-4D97-AF65-F5344CB8AC3E}">
        <p14:creationId xmlns:p14="http://schemas.microsoft.com/office/powerpoint/2010/main" val="37238157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interactions between species</a:t>
            </a:r>
            <a:br>
              <a:rPr lang="en-US" sz="3200" dirty="0" smtClean="0">
                <a:solidFill>
                  <a:srgbClr val="FFFF00"/>
                </a:solidFill>
              </a:rPr>
            </a:br>
            <a:r>
              <a:rPr lang="en-US" sz="3200" dirty="0" smtClean="0">
                <a:solidFill>
                  <a:srgbClr val="FFFF00"/>
                </a:solidFill>
              </a:rPr>
              <a:t>SLE: Work independently </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Interactions Poster: </a:t>
            </a:r>
          </a:p>
          <a:p>
            <a:pPr marL="0" indent="0">
              <a:buNone/>
            </a:pPr>
            <a:r>
              <a:rPr lang="en-US" dirty="0" smtClean="0"/>
              <a:t>Create a poster that describes 5 types of interactions between species. </a:t>
            </a:r>
            <a:r>
              <a:rPr lang="en-US" dirty="0"/>
              <a:t> </a:t>
            </a:r>
            <a:r>
              <a:rPr lang="en-US" dirty="0" smtClean="0"/>
              <a:t>For each interaction, include: </a:t>
            </a:r>
          </a:p>
          <a:p>
            <a:pPr marL="514350" indent="-514350">
              <a:buAutoNum type="arabicPeriod"/>
            </a:pPr>
            <a:r>
              <a:rPr lang="en-US" dirty="0" smtClean="0"/>
              <a:t>The name of the interaction</a:t>
            </a:r>
          </a:p>
          <a:p>
            <a:pPr marL="514350" indent="-514350">
              <a:buAutoNum type="arabicPeriod"/>
            </a:pPr>
            <a:r>
              <a:rPr lang="en-US" dirty="0" smtClean="0"/>
              <a:t>A description of the interaction </a:t>
            </a:r>
          </a:p>
          <a:p>
            <a:pPr marL="514350" indent="-514350">
              <a:buAutoNum type="arabicPeriod"/>
            </a:pPr>
            <a:r>
              <a:rPr lang="en-US" dirty="0" smtClean="0"/>
              <a:t>An example picture</a:t>
            </a:r>
          </a:p>
        </p:txBody>
      </p:sp>
    </p:spTree>
    <p:extLst>
      <p:ext uri="{BB962C8B-B14F-4D97-AF65-F5344CB8AC3E}">
        <p14:creationId xmlns:p14="http://schemas.microsoft.com/office/powerpoint/2010/main" val="9607609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interactions between species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3" name="Content Placeholder 2"/>
          <p:cNvSpPr>
            <a:spLocks noGrp="1"/>
          </p:cNvSpPr>
          <p:nvPr>
            <p:ph idx="1"/>
          </p:nvPr>
        </p:nvSpPr>
        <p:spPr/>
        <p:txBody>
          <a:bodyPr>
            <a:normAutofit fontScale="92500"/>
          </a:bodyPr>
          <a:lstStyle/>
          <a:p>
            <a:pPr marL="0" indent="0">
              <a:buNone/>
            </a:pPr>
            <a:r>
              <a:rPr lang="en-US" dirty="0" smtClean="0">
                <a:solidFill>
                  <a:srgbClr val="FF6600"/>
                </a:solidFill>
              </a:rPr>
              <a:t>Checkpoint Quiz on Interactions Between Species: </a:t>
            </a:r>
          </a:p>
          <a:p>
            <a:pPr marL="0" indent="0">
              <a:buNone/>
            </a:pPr>
            <a:r>
              <a:rPr lang="en-US" dirty="0" smtClean="0"/>
              <a:t>List and describe 5 types of interactions between species: </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p>
          <a:p>
            <a:pPr marL="0" indent="0">
              <a:buNone/>
            </a:pPr>
            <a:r>
              <a:rPr lang="en-US" dirty="0" smtClean="0"/>
              <a:t>5. </a:t>
            </a:r>
            <a:endParaRPr lang="en-US" dirty="0"/>
          </a:p>
        </p:txBody>
      </p:sp>
    </p:spTree>
    <p:extLst>
      <p:ext uri="{BB962C8B-B14F-4D97-AF65-F5344CB8AC3E}">
        <p14:creationId xmlns:p14="http://schemas.microsoft.com/office/powerpoint/2010/main" val="2658933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Biomes of the Earth: </a:t>
            </a:r>
            <a:endParaRPr lang="en-US" dirty="0">
              <a:solidFill>
                <a:srgbClr val="FFFF00"/>
              </a:solidFill>
            </a:endParaRPr>
          </a:p>
        </p:txBody>
      </p:sp>
      <p:pic>
        <p:nvPicPr>
          <p:cNvPr id="4" name="Content Placeholder 3" descr="Biomes of the world "/>
          <p:cNvPicPr>
            <a:picLocks noGrp="1" noChangeAspect="1"/>
          </p:cNvPicPr>
          <p:nvPr>
            <p:ph idx="1"/>
          </p:nvPr>
        </p:nvPicPr>
        <p:blipFill>
          <a:blip r:embed="rId2">
            <a:extLst>
              <a:ext uri="{28A0092B-C50C-407E-A947-70E740481C1C}">
                <a14:useLocalDpi xmlns:a14="http://schemas.microsoft.com/office/drawing/2010/main" val="0"/>
              </a:ext>
            </a:extLst>
          </a:blip>
          <a:srcRect l="-1140" r="-1140"/>
          <a:stretch>
            <a:fillRect/>
          </a:stretch>
        </p:blipFill>
        <p:spPr/>
      </p:pic>
    </p:spTree>
    <p:extLst>
      <p:ext uri="{BB962C8B-B14F-4D97-AF65-F5344CB8AC3E}">
        <p14:creationId xmlns:p14="http://schemas.microsoft.com/office/powerpoint/2010/main" val="12953486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What’s a biome? </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A </a:t>
            </a:r>
            <a:r>
              <a:rPr lang="en-US" dirty="0" smtClean="0">
                <a:solidFill>
                  <a:srgbClr val="FF6600"/>
                </a:solidFill>
              </a:rPr>
              <a:t>biome</a:t>
            </a:r>
            <a:r>
              <a:rPr lang="en-US" dirty="0" smtClean="0"/>
              <a:t> is a large area with the same climate and similar plants and animals. The climate features that influence biomes the most are temperature and precipitation. Different biomes are usually separated by large geographical features like oceans, mountain ranges and deserts. </a:t>
            </a:r>
            <a:endParaRPr lang="en-US" dirty="0"/>
          </a:p>
        </p:txBody>
      </p:sp>
      <p:pic>
        <p:nvPicPr>
          <p:cNvPr id="5" name="Content Placeholder 4" descr="Biome_Comparison.jpg"/>
          <p:cNvPicPr>
            <a:picLocks noGrp="1" noChangeAspect="1"/>
          </p:cNvPicPr>
          <p:nvPr>
            <p:ph sz="half" idx="2"/>
          </p:nvPr>
        </p:nvPicPr>
        <p:blipFill>
          <a:blip r:embed="rId2">
            <a:extLst>
              <a:ext uri="{28A0092B-C50C-407E-A947-70E740481C1C}">
                <a14:useLocalDpi xmlns:a14="http://schemas.microsoft.com/office/drawing/2010/main" val="0"/>
              </a:ext>
            </a:extLst>
          </a:blip>
          <a:srcRect t="-25979" b="-25979"/>
          <a:stretch>
            <a:fillRect/>
          </a:stretch>
        </p:blipFill>
        <p:spPr/>
      </p:pic>
    </p:spTree>
    <p:extLst>
      <p:ext uri="{BB962C8B-B14F-4D97-AF65-F5344CB8AC3E}">
        <p14:creationId xmlns:p14="http://schemas.microsoft.com/office/powerpoint/2010/main" val="347152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6600"/>
                </a:solidFill>
              </a:rPr>
              <a:t>Land Biomes: </a:t>
            </a:r>
            <a:endParaRPr lang="en-US" dirty="0">
              <a:solidFill>
                <a:srgbClr val="FF6600"/>
              </a:solidFill>
            </a:endParaRP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solidFill>
                  <a:srgbClr val="FF6600"/>
                </a:solidFill>
              </a:rPr>
              <a:t>Temperate Deciduous </a:t>
            </a:r>
            <a:r>
              <a:rPr lang="en-US" dirty="0">
                <a:solidFill>
                  <a:srgbClr val="FF6600"/>
                </a:solidFill>
              </a:rPr>
              <a:t>F</a:t>
            </a:r>
            <a:r>
              <a:rPr lang="en-US" dirty="0" smtClean="0">
                <a:solidFill>
                  <a:srgbClr val="FF6600"/>
                </a:solidFill>
              </a:rPr>
              <a:t>orests: </a:t>
            </a:r>
          </a:p>
          <a:p>
            <a:r>
              <a:rPr lang="en-US" dirty="0" smtClean="0"/>
              <a:t>Climate is temperate, with four seasons</a:t>
            </a:r>
          </a:p>
          <a:p>
            <a:r>
              <a:rPr lang="en-US" dirty="0" smtClean="0"/>
              <a:t>High precipitation throughout the year </a:t>
            </a:r>
          </a:p>
          <a:p>
            <a:r>
              <a:rPr lang="en-US" dirty="0" smtClean="0"/>
              <a:t>Plant and animal life very diverse </a:t>
            </a:r>
          </a:p>
          <a:p>
            <a:r>
              <a:rPr lang="en-US" dirty="0" smtClean="0"/>
              <a:t>Trees are mostly leafy, that change color and fall off in winter </a:t>
            </a:r>
            <a:endParaRPr lang="en-US" dirty="0"/>
          </a:p>
        </p:txBody>
      </p:sp>
      <p:pic>
        <p:nvPicPr>
          <p:cNvPr id="5" name="Content Placeholder 4" descr="deciduous forest .jpg"/>
          <p:cNvPicPr>
            <a:picLocks noGrp="1" noChangeAspect="1"/>
          </p:cNvPicPr>
          <p:nvPr>
            <p:ph sz="half" idx="2"/>
          </p:nvPr>
        </p:nvPicPr>
        <p:blipFill>
          <a:blip r:embed="rId2">
            <a:extLst>
              <a:ext uri="{28A0092B-C50C-407E-A947-70E740481C1C}">
                <a14:useLocalDpi xmlns:a14="http://schemas.microsoft.com/office/drawing/2010/main" val="0"/>
              </a:ext>
            </a:extLst>
          </a:blip>
          <a:srcRect t="-34009" b="-34009"/>
          <a:stretch>
            <a:fillRect/>
          </a:stretch>
        </p:blipFill>
        <p:spPr/>
      </p:pic>
    </p:spTree>
    <p:extLst>
      <p:ext uri="{BB962C8B-B14F-4D97-AF65-F5344CB8AC3E}">
        <p14:creationId xmlns:p14="http://schemas.microsoft.com/office/powerpoint/2010/main" val="189827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fontScale="92500" lnSpcReduction="20000"/>
          </a:bodyPr>
          <a:lstStyle/>
          <a:p>
            <a:pPr marL="0" indent="0">
              <a:buNone/>
            </a:pPr>
            <a:r>
              <a:rPr lang="en-US" dirty="0" err="1" smtClean="0">
                <a:solidFill>
                  <a:srgbClr val="FF6600"/>
                </a:solidFill>
              </a:rPr>
              <a:t>Conifereous</a:t>
            </a:r>
            <a:r>
              <a:rPr lang="en-US" dirty="0" smtClean="0">
                <a:solidFill>
                  <a:srgbClr val="FF6600"/>
                </a:solidFill>
              </a:rPr>
              <a:t> (Boreal) Forests: </a:t>
            </a:r>
          </a:p>
          <a:p>
            <a:r>
              <a:rPr lang="en-US" dirty="0" smtClean="0"/>
              <a:t>Consist mainly of conifers (trees with </a:t>
            </a:r>
            <a:r>
              <a:rPr lang="en-US" dirty="0" err="1" smtClean="0"/>
              <a:t>needls</a:t>
            </a:r>
            <a:r>
              <a:rPr lang="en-US" dirty="0" smtClean="0"/>
              <a:t> and cones)</a:t>
            </a:r>
          </a:p>
          <a:p>
            <a:r>
              <a:rPr lang="en-US" dirty="0" smtClean="0"/>
              <a:t>Cool summers, often very cold winters </a:t>
            </a:r>
          </a:p>
          <a:p>
            <a:r>
              <a:rPr lang="en-US" dirty="0" smtClean="0"/>
              <a:t>Precipitation is moderate to heavy, depending on where the forest is </a:t>
            </a:r>
          </a:p>
          <a:p>
            <a:r>
              <a:rPr lang="en-US" dirty="0" smtClean="0"/>
              <a:t>Diversity of plant and animal life is fairly low. </a:t>
            </a:r>
            <a:endParaRPr lang="en-US" dirty="0"/>
          </a:p>
        </p:txBody>
      </p:sp>
      <p:pic>
        <p:nvPicPr>
          <p:cNvPr id="8" name="Content Placeholder 7" descr="coniferous forest .jpg"/>
          <p:cNvPicPr>
            <a:picLocks noGrp="1" noChangeAspect="1"/>
          </p:cNvPicPr>
          <p:nvPr>
            <p:ph sz="half" idx="2"/>
          </p:nvPr>
        </p:nvPicPr>
        <p:blipFill>
          <a:blip r:embed="rId2">
            <a:extLst>
              <a:ext uri="{28A0092B-C50C-407E-A947-70E740481C1C}">
                <a14:useLocalDpi xmlns:a14="http://schemas.microsoft.com/office/drawing/2010/main" val="0"/>
              </a:ext>
            </a:extLst>
          </a:blip>
          <a:srcRect t="-32631" b="-32631"/>
          <a:stretch>
            <a:fillRect/>
          </a:stretch>
        </p:blipFill>
        <p:spPr/>
      </p:pic>
    </p:spTree>
    <p:extLst>
      <p:ext uri="{BB962C8B-B14F-4D97-AF65-F5344CB8AC3E}">
        <p14:creationId xmlns:p14="http://schemas.microsoft.com/office/powerpoint/2010/main" val="97996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Tropical Rain Forests: </a:t>
            </a:r>
          </a:p>
          <a:p>
            <a:r>
              <a:rPr lang="en-US" dirty="0" smtClean="0"/>
              <a:t>Very warm year round </a:t>
            </a:r>
          </a:p>
          <a:p>
            <a:r>
              <a:rPr lang="en-US" dirty="0" smtClean="0"/>
              <a:t>Heavy rainfall </a:t>
            </a:r>
          </a:p>
          <a:p>
            <a:r>
              <a:rPr lang="en-US" dirty="0" smtClean="0"/>
              <a:t>Highest diversity of life of any biome </a:t>
            </a:r>
          </a:p>
          <a:p>
            <a:r>
              <a:rPr lang="en-US" dirty="0" smtClean="0"/>
              <a:t>Soil tends to be poor and thin </a:t>
            </a:r>
            <a:endParaRPr lang="en-US" dirty="0"/>
          </a:p>
        </p:txBody>
      </p:sp>
      <p:pic>
        <p:nvPicPr>
          <p:cNvPr id="5" name="Content Placeholder 4" descr="Tropical rain forest .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9654" b="-39654"/>
          <a:stretch>
            <a:fillRect/>
          </a:stretch>
        </p:blipFill>
        <p:spPr/>
      </p:pic>
    </p:spTree>
    <p:extLst>
      <p:ext uri="{BB962C8B-B14F-4D97-AF65-F5344CB8AC3E}">
        <p14:creationId xmlns:p14="http://schemas.microsoft.com/office/powerpoint/2010/main" val="21752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pPr marL="0" indent="0">
              <a:buNone/>
            </a:pPr>
            <a:r>
              <a:rPr lang="en-US" dirty="0" smtClean="0">
                <a:solidFill>
                  <a:srgbClr val="FF6600"/>
                </a:solidFill>
              </a:rPr>
              <a:t>Temperate Rain Forests: </a:t>
            </a:r>
          </a:p>
          <a:p>
            <a:r>
              <a:rPr lang="en-US" dirty="0" smtClean="0"/>
              <a:t>Same plants and animals as coniferous forests </a:t>
            </a:r>
          </a:p>
          <a:p>
            <a:r>
              <a:rPr lang="en-US" dirty="0" smtClean="0"/>
              <a:t>Very high precipitation </a:t>
            </a:r>
          </a:p>
          <a:p>
            <a:r>
              <a:rPr lang="en-US" dirty="0" smtClean="0"/>
              <a:t>Cool summers, cold winters </a:t>
            </a:r>
          </a:p>
          <a:p>
            <a:r>
              <a:rPr lang="en-US" dirty="0" smtClean="0"/>
              <a:t>Exist only along west coast of North America and east coast of New Zealand </a:t>
            </a:r>
            <a:endParaRPr lang="en-US" dirty="0"/>
          </a:p>
        </p:txBody>
      </p:sp>
      <p:pic>
        <p:nvPicPr>
          <p:cNvPr id="5" name="Content Placeholder 4" descr="Hoh-Rain-Forest-Olympic-National-Park-20151012-MG-1487.jpg"/>
          <p:cNvPicPr>
            <a:picLocks noGrp="1" noChangeAspect="1"/>
          </p:cNvPicPr>
          <p:nvPr>
            <p:ph sz="half" idx="2"/>
          </p:nvPr>
        </p:nvPicPr>
        <p:blipFill>
          <a:blip r:embed="rId2">
            <a:extLst>
              <a:ext uri="{28A0092B-C50C-407E-A947-70E740481C1C}">
                <a14:useLocalDpi xmlns:a14="http://schemas.microsoft.com/office/drawing/2010/main" val="0"/>
              </a:ext>
            </a:extLst>
          </a:blip>
          <a:srcRect t="12644" b="12644"/>
          <a:stretch>
            <a:fillRect/>
          </a:stretch>
        </p:blipFill>
        <p:spPr/>
      </p:pic>
    </p:spTree>
    <p:extLst>
      <p:ext uri="{BB962C8B-B14F-4D97-AF65-F5344CB8AC3E}">
        <p14:creationId xmlns:p14="http://schemas.microsoft.com/office/powerpoint/2010/main" val="265821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Levels of environmental organization:</a:t>
            </a:r>
            <a:endParaRPr lang="en-US" sz="3200" dirty="0">
              <a:solidFill>
                <a:srgbClr val="FF6600"/>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From largest to smallest level: </a:t>
            </a:r>
          </a:p>
          <a:p>
            <a:pPr marL="514350" indent="-514350">
              <a:buFont typeface="+mj-lt"/>
              <a:buAutoNum type="arabicPeriod"/>
            </a:pPr>
            <a:r>
              <a:rPr lang="en-US" dirty="0" smtClean="0">
                <a:solidFill>
                  <a:srgbClr val="FF6600"/>
                </a:solidFill>
              </a:rPr>
              <a:t>Biosphere: </a:t>
            </a:r>
            <a:r>
              <a:rPr lang="en-US" dirty="0" smtClean="0"/>
              <a:t>The sum of all life on Earth</a:t>
            </a:r>
          </a:p>
          <a:p>
            <a:pPr marL="514350" indent="-514350">
              <a:buFont typeface="+mj-lt"/>
              <a:buAutoNum type="arabicPeriod"/>
            </a:pPr>
            <a:r>
              <a:rPr lang="en-US" dirty="0" smtClean="0">
                <a:solidFill>
                  <a:srgbClr val="FF6600"/>
                </a:solidFill>
              </a:rPr>
              <a:t>Ecosystem: </a:t>
            </a:r>
            <a:r>
              <a:rPr lang="en-US" dirty="0" smtClean="0"/>
              <a:t>The collected, interconnected biotic and abiotic parts of a particular region</a:t>
            </a:r>
          </a:p>
          <a:p>
            <a:pPr marL="514350" indent="-514350">
              <a:buFont typeface="+mj-lt"/>
              <a:buAutoNum type="arabicPeriod"/>
            </a:pPr>
            <a:r>
              <a:rPr lang="en-US" dirty="0" smtClean="0">
                <a:solidFill>
                  <a:srgbClr val="FF6600"/>
                </a:solidFill>
              </a:rPr>
              <a:t>Community: </a:t>
            </a:r>
            <a:r>
              <a:rPr lang="en-US" dirty="0" smtClean="0"/>
              <a:t>All the living things in an ecosystem</a:t>
            </a: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solidFill>
                  <a:srgbClr val="FF6600"/>
                </a:solidFill>
              </a:rPr>
              <a:t>4. Population: </a:t>
            </a:r>
            <a:r>
              <a:rPr lang="en-US" dirty="0" smtClean="0"/>
              <a:t>All the members of a single species in a community. </a:t>
            </a:r>
          </a:p>
          <a:p>
            <a:pPr marL="0" indent="0">
              <a:buNone/>
            </a:pPr>
            <a:endParaRPr lang="en-US" dirty="0"/>
          </a:p>
          <a:p>
            <a:pPr marL="0" indent="0">
              <a:buNone/>
            </a:pPr>
            <a:r>
              <a:rPr lang="en-US" dirty="0" smtClean="0">
                <a:solidFill>
                  <a:srgbClr val="FF6600"/>
                </a:solidFill>
              </a:rPr>
              <a:t>5. Organism: </a:t>
            </a:r>
            <a:r>
              <a:rPr lang="en-US" dirty="0" smtClean="0"/>
              <a:t>a single living thing of a particular species. </a:t>
            </a:r>
            <a:endParaRPr lang="en-US" dirty="0"/>
          </a:p>
        </p:txBody>
      </p:sp>
    </p:spTree>
    <p:extLst>
      <p:ext uri="{BB962C8B-B14F-4D97-AF65-F5344CB8AC3E}">
        <p14:creationId xmlns:p14="http://schemas.microsoft.com/office/powerpoint/2010/main" val="33135976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grassland.jpg"/>
          <p:cNvPicPr>
            <a:picLocks noGrp="1" noChangeAspect="1"/>
          </p:cNvPicPr>
          <p:nvPr>
            <p:ph sz="half" idx="1"/>
          </p:nvPr>
        </p:nvPicPr>
        <p:blipFill>
          <a:blip r:embed="rId2">
            <a:extLst>
              <a:ext uri="{28A0092B-C50C-407E-A947-70E740481C1C}">
                <a14:useLocalDpi xmlns:a14="http://schemas.microsoft.com/office/drawing/2010/main" val="0"/>
              </a:ext>
            </a:extLst>
          </a:blip>
          <a:srcRect t="-34135" b="-34135"/>
          <a:stretch>
            <a:fillRect/>
          </a:stretch>
        </p:blipFill>
        <p:spPr/>
      </p:pic>
      <p:sp>
        <p:nvSpPr>
          <p:cNvPr id="4" name="Content Placeholder 3"/>
          <p:cNvSpPr>
            <a:spLocks noGrp="1"/>
          </p:cNvSpPr>
          <p:nvPr>
            <p:ph sz="half" idx="2"/>
          </p:nvPr>
        </p:nvSpPr>
        <p:spPr/>
        <p:txBody>
          <a:bodyPr>
            <a:normAutofit fontScale="92500" lnSpcReduction="10000"/>
          </a:bodyPr>
          <a:lstStyle/>
          <a:p>
            <a:pPr marL="0" indent="0">
              <a:buNone/>
            </a:pPr>
            <a:r>
              <a:rPr lang="en-US" dirty="0" smtClean="0">
                <a:solidFill>
                  <a:srgbClr val="FF6600"/>
                </a:solidFill>
              </a:rPr>
              <a:t>Grassland: </a:t>
            </a:r>
          </a:p>
          <a:p>
            <a:r>
              <a:rPr lang="en-US" dirty="0" smtClean="0"/>
              <a:t>Usually too dry for trees</a:t>
            </a:r>
          </a:p>
          <a:p>
            <a:r>
              <a:rPr lang="en-US" dirty="0" smtClean="0"/>
              <a:t>Hot summers, cool or cold winters  </a:t>
            </a:r>
          </a:p>
          <a:p>
            <a:r>
              <a:rPr lang="en-US" dirty="0" smtClean="0"/>
              <a:t>Sometimes large variation in precipitation </a:t>
            </a:r>
          </a:p>
          <a:p>
            <a:r>
              <a:rPr lang="en-US" dirty="0" smtClean="0"/>
              <a:t>Consists of grass (go figure), large herbivores that live in herds, and predators that follow them</a:t>
            </a:r>
            <a:endParaRPr lang="en-US" dirty="0"/>
          </a:p>
        </p:txBody>
      </p:sp>
    </p:spTree>
    <p:extLst>
      <p:ext uri="{BB962C8B-B14F-4D97-AF65-F5344CB8AC3E}">
        <p14:creationId xmlns:p14="http://schemas.microsoft.com/office/powerpoint/2010/main" val="3474564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smtClean="0">
                <a:solidFill>
                  <a:srgbClr val="FF6600"/>
                </a:solidFill>
              </a:rPr>
              <a:t>Tundra: </a:t>
            </a:r>
          </a:p>
          <a:p>
            <a:r>
              <a:rPr lang="en-US" dirty="0" smtClean="0"/>
              <a:t>Exists only near the poles or at very high altitudes </a:t>
            </a:r>
          </a:p>
          <a:p>
            <a:r>
              <a:rPr lang="en-US" dirty="0" smtClean="0"/>
              <a:t>Very cold year round; soil is often frozen (permafrost) </a:t>
            </a:r>
          </a:p>
          <a:p>
            <a:r>
              <a:rPr lang="en-US" dirty="0" smtClean="0"/>
              <a:t>Little or no precipitation</a:t>
            </a:r>
          </a:p>
          <a:p>
            <a:r>
              <a:rPr lang="en-US" dirty="0" smtClean="0"/>
              <a:t>Small ground plants, relatively few animals </a:t>
            </a:r>
          </a:p>
          <a:p>
            <a:r>
              <a:rPr lang="en-US" dirty="0" smtClean="0"/>
              <a:t>Animals that do live there are either well adapted to very cold climates, or migrate away in winter.  </a:t>
            </a:r>
            <a:endParaRPr lang="en-US" dirty="0"/>
          </a:p>
        </p:txBody>
      </p:sp>
      <p:pic>
        <p:nvPicPr>
          <p:cNvPr id="5" name="Content Placeholder 4" descr="tundra.jpg"/>
          <p:cNvPicPr>
            <a:picLocks noGrp="1" noChangeAspect="1"/>
          </p:cNvPicPr>
          <p:nvPr>
            <p:ph sz="half" idx="2"/>
          </p:nvPr>
        </p:nvPicPr>
        <p:blipFill>
          <a:blip r:embed="rId2">
            <a:extLst>
              <a:ext uri="{28A0092B-C50C-407E-A947-70E740481C1C}">
                <a14:useLocalDpi xmlns:a14="http://schemas.microsoft.com/office/drawing/2010/main" val="0"/>
              </a:ext>
            </a:extLst>
          </a:blip>
          <a:srcRect t="-32911" b="-32911"/>
          <a:stretch>
            <a:fillRect/>
          </a:stretch>
        </p:blipFill>
        <p:spPr/>
      </p:pic>
    </p:spTree>
    <p:extLst>
      <p:ext uri="{BB962C8B-B14F-4D97-AF65-F5344CB8AC3E}">
        <p14:creationId xmlns:p14="http://schemas.microsoft.com/office/powerpoint/2010/main" val="276547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Deserts: </a:t>
            </a:r>
          </a:p>
          <a:p>
            <a:r>
              <a:rPr lang="en-US" dirty="0" smtClean="0"/>
              <a:t>Very little precipitation </a:t>
            </a:r>
          </a:p>
          <a:p>
            <a:r>
              <a:rPr lang="en-US" dirty="0" smtClean="0"/>
              <a:t>Hot days, cold nights </a:t>
            </a:r>
          </a:p>
          <a:p>
            <a:r>
              <a:rPr lang="en-US" dirty="0" smtClean="0"/>
              <a:t>Very few plants and animals (animals are often nocturnal and almost always small) </a:t>
            </a:r>
            <a:endParaRPr lang="en-US" dirty="0"/>
          </a:p>
        </p:txBody>
      </p:sp>
      <p:pic>
        <p:nvPicPr>
          <p:cNvPr id="5" name="Content Placeholder 4" descr="desert.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117024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pic>
        <p:nvPicPr>
          <p:cNvPr id="7" name="Content Placeholder 6" descr="blank-map-of-world-biomes_4.jpg"/>
          <p:cNvPicPr>
            <a:picLocks noGrp="1" noChangeAspect="1"/>
          </p:cNvPicPr>
          <p:nvPr>
            <p:ph idx="1"/>
          </p:nvPr>
        </p:nvPicPr>
        <p:blipFill>
          <a:blip r:embed="rId2">
            <a:extLst>
              <a:ext uri="{28A0092B-C50C-407E-A947-70E740481C1C}">
                <a14:useLocalDpi xmlns:a14="http://schemas.microsoft.com/office/drawing/2010/main" val="0"/>
              </a:ext>
            </a:extLst>
          </a:blip>
          <a:srcRect l="-9747" r="-9747"/>
          <a:stretch>
            <a:fillRect/>
          </a:stretch>
        </p:blipFill>
        <p:spPr>
          <a:xfrm>
            <a:off x="-324395" y="547077"/>
            <a:ext cx="10144505" cy="5579087"/>
          </a:xfrm>
        </p:spPr>
      </p:pic>
    </p:spTree>
    <p:extLst>
      <p:ext uri="{BB962C8B-B14F-4D97-AF65-F5344CB8AC3E}">
        <p14:creationId xmlns:p14="http://schemas.microsoft.com/office/powerpoint/2010/main" val="1012569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pPr marL="0" indent="0">
              <a:buNone/>
            </a:pPr>
            <a:r>
              <a:rPr lang="en-US" dirty="0"/>
              <a:t>http://</a:t>
            </a:r>
            <a:r>
              <a:rPr lang="en-US" dirty="0" err="1"/>
              <a:t>leannortiz.weebly.com</a:t>
            </a:r>
            <a:r>
              <a:rPr lang="en-US" dirty="0"/>
              <a:t>/uploads/8/2/7/7/8277852/biome_comparison_chart-7.pdf</a:t>
            </a:r>
          </a:p>
        </p:txBody>
      </p:sp>
    </p:spTree>
    <p:extLst>
      <p:ext uri="{BB962C8B-B14F-4D97-AF65-F5344CB8AC3E}">
        <p14:creationId xmlns:p14="http://schemas.microsoft.com/office/powerpoint/2010/main" val="183594154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biomes of the earth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solidFill>
                  <a:srgbClr val="FF6600"/>
                </a:solidFill>
              </a:rPr>
              <a:t>Sprint Presentations on Biomes: </a:t>
            </a:r>
          </a:p>
          <a:p>
            <a:pPr marL="0" indent="0">
              <a:buNone/>
            </a:pPr>
            <a:r>
              <a:rPr lang="en-US" dirty="0" smtClean="0">
                <a:solidFill>
                  <a:srgbClr val="FF6600"/>
                </a:solidFill>
              </a:rPr>
              <a:t>Directions: </a:t>
            </a:r>
            <a:r>
              <a:rPr lang="en-US" dirty="0" smtClean="0"/>
              <a:t>In your table groups, find information about a specific biome and prepare and present a slide show about that biome. Include the following information: </a:t>
            </a:r>
          </a:p>
          <a:p>
            <a:r>
              <a:rPr lang="en-US" dirty="0"/>
              <a:t>Where is the biome located? Is it found at specific latitudes?</a:t>
            </a:r>
          </a:p>
          <a:p>
            <a:r>
              <a:rPr lang="en-US" dirty="0"/>
              <a:t>Describe the biome's annual rainfall and temperatures</a:t>
            </a:r>
          </a:p>
          <a:p>
            <a:r>
              <a:rPr lang="en-US" dirty="0"/>
              <a:t>Describe the typical plants and animals of the biome and explain how they are adapted for life in the biome</a:t>
            </a:r>
          </a:p>
          <a:p>
            <a:r>
              <a:rPr lang="en-US" dirty="0"/>
              <a:t>Explain any threats that your biome is facing due to </a:t>
            </a:r>
            <a:r>
              <a:rPr lang="en-US" dirty="0" smtClean="0"/>
              <a:t>humans’ </a:t>
            </a:r>
            <a:r>
              <a:rPr lang="en-US" dirty="0"/>
              <a:t>impact on the </a:t>
            </a:r>
            <a:r>
              <a:rPr lang="en-US" dirty="0" smtClean="0"/>
              <a:t>biome</a:t>
            </a:r>
          </a:p>
          <a:p>
            <a:pPr marL="0" indent="0">
              <a:buNone/>
            </a:pPr>
            <a:endParaRPr lang="en-US" dirty="0"/>
          </a:p>
          <a:p>
            <a:pPr marL="0" indent="0">
              <a:buNone/>
            </a:pPr>
            <a:r>
              <a:rPr lang="en-US" dirty="0" smtClean="0"/>
              <a:t>Your presentation must include 5 slides (including the title page) and should include one photo or diagram on each slide. </a:t>
            </a:r>
          </a:p>
          <a:p>
            <a:pPr marL="0" indent="0">
              <a:buNone/>
            </a:pPr>
            <a:endParaRPr lang="en-US" dirty="0"/>
          </a:p>
          <a:p>
            <a:pPr marL="0" indent="0">
              <a:buNone/>
            </a:pPr>
            <a:r>
              <a:rPr lang="en-US" dirty="0" smtClean="0"/>
              <a:t>The presentation must be ready by </a:t>
            </a:r>
            <a:r>
              <a:rPr lang="en-US" dirty="0" smtClean="0">
                <a:solidFill>
                  <a:srgbClr val="FFFF00"/>
                </a:solidFill>
              </a:rPr>
              <a:t>Friday, March 24. </a:t>
            </a:r>
            <a:endParaRPr lang="en-US" dirty="0">
              <a:solidFill>
                <a:srgbClr val="FFFF00"/>
              </a:solidFill>
            </a:endParaRPr>
          </a:p>
          <a:p>
            <a:pPr marL="0" indent="0">
              <a:buNone/>
            </a:pPr>
            <a:endParaRPr lang="en-US" dirty="0"/>
          </a:p>
        </p:txBody>
      </p:sp>
    </p:spTree>
    <p:extLst>
      <p:ext uri="{BB962C8B-B14F-4D97-AF65-F5344CB8AC3E}">
        <p14:creationId xmlns:p14="http://schemas.microsoft.com/office/powerpoint/2010/main" val="4230432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major biomes of Earth </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6600"/>
                </a:solidFill>
              </a:rPr>
              <a:t>Checkpoint Quiz on Biomes: </a:t>
            </a:r>
          </a:p>
          <a:p>
            <a:pPr marL="514350" indent="-514350">
              <a:buAutoNum type="arabicPeriod"/>
            </a:pPr>
            <a:r>
              <a:rPr lang="en-US" dirty="0" smtClean="0"/>
              <a:t>What is a biome? </a:t>
            </a:r>
          </a:p>
          <a:p>
            <a:pPr marL="514350" indent="-514350">
              <a:buAutoNum type="arabicPeriod"/>
            </a:pPr>
            <a:r>
              <a:rPr lang="en-US" dirty="0" smtClean="0"/>
              <a:t>Describe the climate, plant and animal life of these biomes: </a:t>
            </a:r>
          </a:p>
          <a:p>
            <a:pPr marL="514350" indent="-514350">
              <a:buAutoNum type="alphaLcPeriod"/>
            </a:pPr>
            <a:r>
              <a:rPr lang="en-US" dirty="0" smtClean="0"/>
              <a:t>Tropical rain forest </a:t>
            </a:r>
          </a:p>
          <a:p>
            <a:pPr marL="514350" indent="-514350">
              <a:buAutoNum type="alphaLcPeriod"/>
            </a:pPr>
            <a:r>
              <a:rPr lang="en-US" dirty="0" smtClean="0"/>
              <a:t>Coniferous forest </a:t>
            </a:r>
          </a:p>
          <a:p>
            <a:pPr marL="514350" indent="-514350">
              <a:buAutoNum type="alphaLcPeriod"/>
            </a:pPr>
            <a:r>
              <a:rPr lang="en-US" dirty="0" smtClean="0"/>
              <a:t>Grassland </a:t>
            </a:r>
          </a:p>
          <a:p>
            <a:pPr marL="0" indent="0">
              <a:buNone/>
            </a:pPr>
            <a:r>
              <a:rPr lang="en-US" dirty="0" smtClean="0"/>
              <a:t>3. Which land biome is western Washington in? </a:t>
            </a:r>
            <a:endParaRPr lang="en-US" dirty="0"/>
          </a:p>
        </p:txBody>
      </p:sp>
    </p:spTree>
    <p:extLst>
      <p:ext uri="{BB962C8B-B14F-4D97-AF65-F5344CB8AC3E}">
        <p14:creationId xmlns:p14="http://schemas.microsoft.com/office/powerpoint/2010/main" val="15108777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Humans Use Land: </a:t>
            </a:r>
            <a:endParaRPr lang="en-US" dirty="0">
              <a:solidFill>
                <a:srgbClr val="FFFF00"/>
              </a:solidFill>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solidFill>
                  <a:srgbClr val="FF6600"/>
                </a:solidFill>
              </a:rPr>
              <a:t>Humans Use land and water in three main ways: </a:t>
            </a:r>
          </a:p>
          <a:p>
            <a:pPr marL="514350" indent="-514350">
              <a:buAutoNum type="arabicPeriod"/>
            </a:pPr>
            <a:r>
              <a:rPr lang="en-US" dirty="0" smtClean="0"/>
              <a:t>Agriculture: raising plants and animals for food and other uses. (This includes forestry.) </a:t>
            </a:r>
          </a:p>
          <a:p>
            <a:pPr marL="514350" indent="-514350">
              <a:buAutoNum type="arabicPeriod"/>
            </a:pPr>
            <a:r>
              <a:rPr lang="en-US" dirty="0" smtClean="0"/>
              <a:t>Resource Extraction: Mining, drilling for fossil fuels, commercial fishing</a:t>
            </a:r>
          </a:p>
          <a:p>
            <a:pPr marL="514350" indent="-514350">
              <a:buAutoNum type="arabicPeriod"/>
            </a:pPr>
            <a:r>
              <a:rPr lang="en-US" dirty="0" smtClean="0"/>
              <a:t>Development: building houses, roads, office buildings, factories, etc. (also known as urban land use.) </a:t>
            </a:r>
          </a:p>
          <a:p>
            <a:pPr marL="514350" indent="-514350">
              <a:buAutoNum type="arabicPeriod"/>
            </a:pPr>
            <a:endParaRPr lang="en-US" dirty="0"/>
          </a:p>
        </p:txBody>
      </p:sp>
      <p:pic>
        <p:nvPicPr>
          <p:cNvPr id="5" name="Content Placeholder 4" descr="land use intro "/>
          <p:cNvPicPr>
            <a:picLocks noGrp="1" noChangeAspect="1"/>
          </p:cNvPicPr>
          <p:nvPr>
            <p:ph sz="half" idx="2"/>
          </p:nvPr>
        </p:nvPicPr>
        <p:blipFill>
          <a:blip r:embed="rId2">
            <a:extLst>
              <a:ext uri="{28A0092B-C50C-407E-A947-70E740481C1C}">
                <a14:useLocalDpi xmlns:a14="http://schemas.microsoft.com/office/drawing/2010/main" val="0"/>
              </a:ext>
            </a:extLst>
          </a:blip>
          <a:srcRect l="-5166" r="-5166"/>
          <a:stretch>
            <a:fillRect/>
          </a:stretch>
        </p:blipFill>
        <p:spPr/>
      </p:pic>
    </p:spTree>
    <p:extLst>
      <p:ext uri="{BB962C8B-B14F-4D97-AF65-F5344CB8AC3E}">
        <p14:creationId xmlns:p14="http://schemas.microsoft.com/office/powerpoint/2010/main" val="10818565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Approaches to Land Use: </a:t>
            </a:r>
            <a:endParaRPr lang="en-US" sz="3200" dirty="0">
              <a:solidFill>
                <a:srgbClr val="FF6600"/>
              </a:solidFill>
            </a:endParaRPr>
          </a:p>
        </p:txBody>
      </p:sp>
      <p:pic>
        <p:nvPicPr>
          <p:cNvPr id="5" name="Content Placeholder 4" descr="earth first "/>
          <p:cNvPicPr>
            <a:picLocks noGrp="1" noChangeAspect="1"/>
          </p:cNvPicPr>
          <p:nvPr>
            <p:ph sz="half" idx="1"/>
          </p:nvPr>
        </p:nvPicPr>
        <p:blipFill>
          <a:blip r:embed="rId2">
            <a:extLst>
              <a:ext uri="{28A0092B-C50C-407E-A947-70E740481C1C}">
                <a14:useLocalDpi xmlns:a14="http://schemas.microsoft.com/office/drawing/2010/main" val="0"/>
              </a:ext>
            </a:extLst>
          </a:blip>
          <a:srcRect l="16538" r="16538"/>
          <a:stretch>
            <a:fillRect/>
          </a:stretch>
        </p:blipFill>
        <p:spPr>
          <a:xfrm>
            <a:off x="1181153" y="1417638"/>
            <a:ext cx="2103427" cy="2357261"/>
          </a:xfrm>
        </p:spPr>
      </p:pic>
      <p:sp>
        <p:nvSpPr>
          <p:cNvPr id="4" name="Content Placeholder 3"/>
          <p:cNvSpPr>
            <a:spLocks noGrp="1"/>
          </p:cNvSpPr>
          <p:nvPr>
            <p:ph sz="half" idx="2"/>
          </p:nvPr>
        </p:nvSpPr>
        <p:spPr/>
        <p:txBody>
          <a:bodyPr>
            <a:normAutofit fontScale="77500" lnSpcReduction="20000"/>
          </a:bodyPr>
          <a:lstStyle/>
          <a:p>
            <a:pPr marL="514350" indent="-514350">
              <a:buAutoNum type="arabicPeriod"/>
            </a:pPr>
            <a:r>
              <a:rPr lang="en-US" dirty="0" smtClean="0">
                <a:solidFill>
                  <a:srgbClr val="FF6600"/>
                </a:solidFill>
              </a:rPr>
              <a:t>Preservationist approach: </a:t>
            </a:r>
            <a:r>
              <a:rPr lang="en-US" dirty="0" smtClean="0"/>
              <a:t>People should leave land in its natural state to the greatest extent possible. </a:t>
            </a:r>
          </a:p>
          <a:p>
            <a:pPr marL="514350" indent="-514350">
              <a:buAutoNum type="arabicPeriod"/>
            </a:pPr>
            <a:r>
              <a:rPr lang="en-US" dirty="0" smtClean="0">
                <a:solidFill>
                  <a:srgbClr val="FF6600"/>
                </a:solidFill>
              </a:rPr>
              <a:t>Conservationist approach: </a:t>
            </a:r>
            <a:r>
              <a:rPr lang="en-US" dirty="0"/>
              <a:t>P</a:t>
            </a:r>
            <a:r>
              <a:rPr lang="en-US" dirty="0" smtClean="0"/>
              <a:t>eople need to use resources, but should do so in a way that preserves the resource for future generations. </a:t>
            </a:r>
          </a:p>
          <a:p>
            <a:pPr marL="514350" indent="-514350">
              <a:buAutoNum type="arabicPeriod"/>
            </a:pPr>
            <a:r>
              <a:rPr lang="en-US" dirty="0" smtClean="0">
                <a:solidFill>
                  <a:srgbClr val="FF6600"/>
                </a:solidFill>
              </a:rPr>
              <a:t>Development approach: </a:t>
            </a:r>
            <a:r>
              <a:rPr lang="en-US" dirty="0"/>
              <a:t>P</a:t>
            </a:r>
            <a:r>
              <a:rPr lang="en-US" dirty="0" smtClean="0"/>
              <a:t>eople can and should use the land in a way that focuses on current human needs. </a:t>
            </a:r>
            <a:endParaRPr lang="en-US" dirty="0"/>
          </a:p>
        </p:txBody>
      </p:sp>
      <p:pic>
        <p:nvPicPr>
          <p:cNvPr id="7" name="Picture 6" descr="shopping m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39" y="3886853"/>
            <a:ext cx="3707788" cy="2470893"/>
          </a:xfrm>
          <a:prstGeom prst="rect">
            <a:avLst/>
          </a:prstGeom>
        </p:spPr>
      </p:pic>
    </p:spTree>
    <p:extLst>
      <p:ext uri="{BB962C8B-B14F-4D97-AF65-F5344CB8AC3E}">
        <p14:creationId xmlns:p14="http://schemas.microsoft.com/office/powerpoint/2010/main" val="146064386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Types of resources: </a:t>
            </a:r>
            <a:endParaRPr lang="en-US" sz="3200" dirty="0">
              <a:solidFill>
                <a:srgbClr val="FF6600"/>
              </a:solidFill>
            </a:endParaRPr>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smtClean="0">
                <a:solidFill>
                  <a:srgbClr val="FF6600"/>
                </a:solidFill>
              </a:rPr>
              <a:t>Natural Resource:  </a:t>
            </a:r>
            <a:r>
              <a:rPr lang="en-US" dirty="0" smtClean="0"/>
              <a:t>Any natural material used by humans. (examples: wood, stone, oil, fish)</a:t>
            </a:r>
          </a:p>
          <a:p>
            <a:pPr marL="0" indent="0">
              <a:buNone/>
            </a:pPr>
            <a:r>
              <a:rPr lang="en-US" dirty="0" smtClean="0">
                <a:solidFill>
                  <a:srgbClr val="FF6600"/>
                </a:solidFill>
              </a:rPr>
              <a:t>Renewable Resource:  </a:t>
            </a:r>
            <a:r>
              <a:rPr lang="en-US" dirty="0" smtClean="0"/>
              <a:t>A resource that can be replaced at the same rate it is used. (examples: trees, sunlight, food crops) </a:t>
            </a:r>
          </a:p>
          <a:p>
            <a:pPr marL="0" indent="0">
              <a:buNone/>
            </a:pPr>
            <a:r>
              <a:rPr lang="en-US" dirty="0" smtClean="0">
                <a:solidFill>
                  <a:srgbClr val="FF6600"/>
                </a:solidFill>
              </a:rPr>
              <a:t>Nonrenewable resource: </a:t>
            </a:r>
            <a:r>
              <a:rPr lang="en-US" dirty="0" smtClean="0"/>
              <a:t>is a resource that cannot be easily replaced once it is used. (examples: oil, gas, metals) </a:t>
            </a:r>
            <a:endParaRPr lang="en-US" dirty="0"/>
          </a:p>
        </p:txBody>
      </p:sp>
      <p:pic>
        <p:nvPicPr>
          <p:cNvPr id="5" name="Content Placeholder 4" descr="oil and wind "/>
          <p:cNvPicPr>
            <a:picLocks noGrp="1" noChangeAspect="1"/>
          </p:cNvPicPr>
          <p:nvPr>
            <p:ph sz="half" idx="2"/>
          </p:nvPr>
        </p:nvPicPr>
        <p:blipFill>
          <a:blip r:embed="rId2">
            <a:extLst>
              <a:ext uri="{28A0092B-C50C-407E-A947-70E740481C1C}">
                <a14:useLocalDpi xmlns:a14="http://schemas.microsoft.com/office/drawing/2010/main" val="0"/>
              </a:ext>
            </a:extLst>
          </a:blip>
          <a:srcRect t="-35370" b="-35370"/>
          <a:stretch>
            <a:fillRect/>
          </a:stretch>
        </p:blipFill>
        <p:spPr/>
      </p:pic>
    </p:spTree>
    <p:extLst>
      <p:ext uri="{BB962C8B-B14F-4D97-AF65-F5344CB8AC3E}">
        <p14:creationId xmlns:p14="http://schemas.microsoft.com/office/powerpoint/2010/main" val="7460880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evels_of_organization_ecosystems.jpg"/>
          <p:cNvPicPr>
            <a:picLocks noGrp="1" noChangeAspect="1"/>
          </p:cNvPicPr>
          <p:nvPr>
            <p:ph idx="4294967295"/>
          </p:nvPr>
        </p:nvPicPr>
        <p:blipFill>
          <a:blip r:embed="rId2">
            <a:extLst>
              <a:ext uri="{28A0092B-C50C-407E-A947-70E740481C1C}">
                <a14:useLocalDpi xmlns:a14="http://schemas.microsoft.com/office/drawing/2010/main" val="0"/>
              </a:ext>
            </a:extLst>
          </a:blip>
          <a:srcRect l="-37047" r="-37047"/>
          <a:stretch>
            <a:fillRect/>
          </a:stretch>
        </p:blipFill>
        <p:spPr>
          <a:xfrm>
            <a:off x="0" y="1600200"/>
            <a:ext cx="8229600" cy="4525963"/>
          </a:xfrm>
        </p:spPr>
      </p:pic>
    </p:spTree>
    <p:extLst>
      <p:ext uri="{BB962C8B-B14F-4D97-AF65-F5344CB8AC3E}">
        <p14:creationId xmlns:p14="http://schemas.microsoft.com/office/powerpoint/2010/main" val="34158430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Sources of Energy: </a:t>
            </a:r>
            <a:endParaRPr lang="en-US" sz="3200" dirty="0"/>
          </a:p>
        </p:txBody>
      </p:sp>
      <p:sp>
        <p:nvSpPr>
          <p:cNvPr id="3" name="Content Placeholder 2"/>
          <p:cNvSpPr>
            <a:spLocks noGrp="1"/>
          </p:cNvSpPr>
          <p:nvPr>
            <p:ph sz="half" idx="1"/>
          </p:nvPr>
        </p:nvSpPr>
        <p:spPr/>
        <p:txBody>
          <a:bodyPr>
            <a:normAutofit fontScale="85000" lnSpcReduction="10000"/>
          </a:bodyPr>
          <a:lstStyle/>
          <a:p>
            <a:pPr marL="0" indent="0">
              <a:buNone/>
            </a:pPr>
            <a:r>
              <a:rPr lang="en-US" dirty="0" smtClean="0">
                <a:solidFill>
                  <a:srgbClr val="FF6600"/>
                </a:solidFill>
              </a:rPr>
              <a:t>Renewable: </a:t>
            </a:r>
          </a:p>
          <a:p>
            <a:pPr marL="514350" indent="-514350">
              <a:buAutoNum type="arabicPeriod"/>
            </a:pPr>
            <a:r>
              <a:rPr lang="en-US" dirty="0" smtClean="0"/>
              <a:t>Solar: energy from the sun </a:t>
            </a:r>
          </a:p>
          <a:p>
            <a:pPr marL="514350" indent="-514350">
              <a:buAutoNum type="arabicPeriod"/>
            </a:pPr>
            <a:r>
              <a:rPr lang="en-US" dirty="0" smtClean="0"/>
              <a:t>Nuclear: splitting atoms to create electricity </a:t>
            </a:r>
          </a:p>
          <a:p>
            <a:pPr marL="514350" indent="-514350">
              <a:buAutoNum type="arabicPeriod"/>
            </a:pPr>
            <a:r>
              <a:rPr lang="en-US" dirty="0" smtClean="0"/>
              <a:t>Wind: using wind to create electricity </a:t>
            </a:r>
          </a:p>
          <a:p>
            <a:pPr marL="514350" indent="-514350">
              <a:buAutoNum type="arabicPeriod"/>
            </a:pPr>
            <a:r>
              <a:rPr lang="en-US" dirty="0" smtClean="0"/>
              <a:t>Biomass: Burning wood, grass, or other renewable plant material  </a:t>
            </a:r>
          </a:p>
          <a:p>
            <a:pPr marL="514350" indent="-514350">
              <a:buAutoNum type="arabicPeriod"/>
            </a:pPr>
            <a:r>
              <a:rPr lang="en-US" dirty="0" smtClean="0"/>
              <a:t>Hydropower: Building dams to produce electricity </a:t>
            </a:r>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r>
              <a:rPr lang="en-US" dirty="0" smtClean="0">
                <a:solidFill>
                  <a:srgbClr val="FF6600"/>
                </a:solidFill>
              </a:rPr>
              <a:t>Nonrenewable: </a:t>
            </a:r>
          </a:p>
          <a:p>
            <a:pPr marL="514350" indent="-514350">
              <a:buAutoNum type="arabicPeriod"/>
            </a:pPr>
            <a:r>
              <a:rPr lang="en-US" dirty="0" smtClean="0"/>
              <a:t>Fossil Fuels: </a:t>
            </a:r>
          </a:p>
          <a:p>
            <a:pPr marL="0" indent="0">
              <a:buNone/>
            </a:pPr>
            <a:r>
              <a:rPr lang="en-US" dirty="0"/>
              <a:t> </a:t>
            </a:r>
            <a:r>
              <a:rPr lang="en-US" dirty="0" smtClean="0"/>
              <a:t>  a. Oil </a:t>
            </a:r>
          </a:p>
          <a:p>
            <a:pPr marL="0" indent="0">
              <a:buNone/>
            </a:pPr>
            <a:r>
              <a:rPr lang="en-US" dirty="0"/>
              <a:t> </a:t>
            </a:r>
            <a:r>
              <a:rPr lang="en-US" dirty="0" smtClean="0"/>
              <a:t>  b. Coal </a:t>
            </a:r>
          </a:p>
          <a:p>
            <a:pPr marL="0" indent="0">
              <a:buNone/>
            </a:pPr>
            <a:r>
              <a:rPr lang="en-US" dirty="0"/>
              <a:t> </a:t>
            </a:r>
            <a:r>
              <a:rPr lang="en-US" dirty="0" smtClean="0"/>
              <a:t>  c. Natural gas </a:t>
            </a:r>
          </a:p>
        </p:txBody>
      </p:sp>
    </p:spTree>
    <p:extLst>
      <p:ext uri="{BB962C8B-B14F-4D97-AF65-F5344CB8AC3E}">
        <p14:creationId xmlns:p14="http://schemas.microsoft.com/office/powerpoint/2010/main" val="41071128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Conventional Power Plants: </a:t>
            </a:r>
            <a:endParaRPr lang="en-US" sz="3200" dirty="0">
              <a:solidFill>
                <a:srgbClr val="FF6600"/>
              </a:solidFill>
            </a:endParaRPr>
          </a:p>
        </p:txBody>
      </p:sp>
      <p:pic>
        <p:nvPicPr>
          <p:cNvPr id="6" name="Content Placeholder 5" descr="coal plant "/>
          <p:cNvPicPr>
            <a:picLocks noGrp="1" noChangeAspect="1"/>
          </p:cNvPicPr>
          <p:nvPr>
            <p:ph idx="1"/>
          </p:nvPr>
        </p:nvPicPr>
        <p:blipFill>
          <a:blip r:embed="rId2">
            <a:extLst>
              <a:ext uri="{28A0092B-C50C-407E-A947-70E740481C1C}">
                <a14:useLocalDpi xmlns:a14="http://schemas.microsoft.com/office/drawing/2010/main" val="0"/>
              </a:ext>
            </a:extLst>
          </a:blip>
          <a:srcRect t="1320" b="1320"/>
          <a:stretch>
            <a:fillRect/>
          </a:stretch>
        </p:blipFill>
        <p:spPr/>
      </p:pic>
    </p:spTree>
    <p:extLst>
      <p:ext uri="{BB962C8B-B14F-4D97-AF65-F5344CB8AC3E}">
        <p14:creationId xmlns:p14="http://schemas.microsoft.com/office/powerpoint/2010/main" val="10173678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Nuclear Power Plant: </a:t>
            </a:r>
            <a:endParaRPr lang="en-US" sz="3200" dirty="0">
              <a:solidFill>
                <a:srgbClr val="FF6600"/>
              </a:solidFill>
            </a:endParaRPr>
          </a:p>
        </p:txBody>
      </p:sp>
      <p:pic>
        <p:nvPicPr>
          <p:cNvPr id="4" name="Content Placeholder 3" descr="nuclear-power-plant.png"/>
          <p:cNvPicPr>
            <a:picLocks noGrp="1" noChangeAspect="1"/>
          </p:cNvPicPr>
          <p:nvPr>
            <p:ph idx="1"/>
          </p:nvPr>
        </p:nvPicPr>
        <p:blipFill>
          <a:blip r:embed="rId2">
            <a:extLst>
              <a:ext uri="{28A0092B-C50C-407E-A947-70E740481C1C}">
                <a14:useLocalDpi xmlns:a14="http://schemas.microsoft.com/office/drawing/2010/main" val="0"/>
              </a:ext>
            </a:extLst>
          </a:blip>
          <a:srcRect l="-1767" r="-1767"/>
          <a:stretch>
            <a:fillRect/>
          </a:stretch>
        </p:blipFill>
        <p:spPr/>
      </p:pic>
    </p:spTree>
    <p:extLst>
      <p:ext uri="{BB962C8B-B14F-4D97-AF65-F5344CB8AC3E}">
        <p14:creationId xmlns:p14="http://schemas.microsoft.com/office/powerpoint/2010/main" val="28549257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Hydro Power Plant: </a:t>
            </a:r>
            <a:endParaRPr lang="en-US" sz="3200" dirty="0">
              <a:solidFill>
                <a:srgbClr val="FF6600"/>
              </a:solidFill>
            </a:endParaRPr>
          </a:p>
        </p:txBody>
      </p:sp>
      <p:pic>
        <p:nvPicPr>
          <p:cNvPr id="4" name="Content Placeholder 3" descr="hydrohow.jpg"/>
          <p:cNvPicPr>
            <a:picLocks noGrp="1" noChangeAspect="1"/>
          </p:cNvPicPr>
          <p:nvPr>
            <p:ph idx="1"/>
          </p:nvPr>
        </p:nvPicPr>
        <p:blipFill>
          <a:blip r:embed="rId2">
            <a:extLst>
              <a:ext uri="{28A0092B-C50C-407E-A947-70E740481C1C}">
                <a14:useLocalDpi xmlns:a14="http://schemas.microsoft.com/office/drawing/2010/main" val="0"/>
              </a:ext>
            </a:extLst>
          </a:blip>
          <a:srcRect l="-5579" r="-5579"/>
          <a:stretch>
            <a:fillRect/>
          </a:stretch>
        </p:blipFill>
        <p:spPr/>
      </p:pic>
    </p:spTree>
    <p:extLst>
      <p:ext uri="{BB962C8B-B14F-4D97-AF65-F5344CB8AC3E}">
        <p14:creationId xmlns:p14="http://schemas.microsoft.com/office/powerpoint/2010/main" val="6976593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Solar Power: </a:t>
            </a:r>
            <a:endParaRPr lang="en-US" sz="3200" dirty="0">
              <a:solidFill>
                <a:srgbClr val="FF6600"/>
              </a:solidFill>
            </a:endParaRPr>
          </a:p>
        </p:txBody>
      </p:sp>
      <p:pic>
        <p:nvPicPr>
          <p:cNvPr id="4" name="Content Placeholder 3" descr="solar power "/>
          <p:cNvPicPr>
            <a:picLocks noGrp="1" noChangeAspect="1"/>
          </p:cNvPicPr>
          <p:nvPr>
            <p:ph idx="1"/>
          </p:nvPr>
        </p:nvPicPr>
        <p:blipFill>
          <a:blip r:embed="rId2">
            <a:extLst>
              <a:ext uri="{28A0092B-C50C-407E-A947-70E740481C1C}">
                <a14:useLocalDpi xmlns:a14="http://schemas.microsoft.com/office/drawing/2010/main" val="0"/>
              </a:ext>
            </a:extLst>
          </a:blip>
          <a:srcRect l="-21194" r="-21194"/>
          <a:stretch>
            <a:fillRect/>
          </a:stretch>
        </p:blipFill>
        <p:spPr/>
      </p:pic>
    </p:spTree>
    <p:extLst>
      <p:ext uri="{BB962C8B-B14F-4D97-AF65-F5344CB8AC3E}">
        <p14:creationId xmlns:p14="http://schemas.microsoft.com/office/powerpoint/2010/main" val="292404730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LO: Describe how humans use natural resources.</a:t>
            </a:r>
          </a:p>
          <a:p>
            <a:pPr marL="0" indent="0">
              <a:buNone/>
            </a:pPr>
            <a:r>
              <a:rPr lang="en-US" dirty="0" smtClean="0">
                <a:solidFill>
                  <a:srgbClr val="FF6600"/>
                </a:solidFill>
              </a:rPr>
              <a:t>SLE: Meet or exceed NGSS </a:t>
            </a:r>
          </a:p>
          <a:p>
            <a:pPr marL="0" indent="0">
              <a:buNone/>
            </a:pPr>
            <a:endParaRPr lang="en-US" dirty="0"/>
          </a:p>
          <a:p>
            <a:pPr marL="514350" indent="-514350">
              <a:buAutoNum type="arabicPeriod"/>
            </a:pPr>
            <a:r>
              <a:rPr lang="en-US" dirty="0" smtClean="0"/>
              <a:t>Read p. 102-105</a:t>
            </a:r>
          </a:p>
          <a:p>
            <a:pPr marL="514350" indent="-514350">
              <a:buAutoNum type="arabicPeriod"/>
            </a:pPr>
            <a:r>
              <a:rPr lang="en-US" dirty="0" smtClean="0"/>
              <a:t>Complete review questions on p. 105  </a:t>
            </a:r>
            <a:endParaRPr lang="en-US" dirty="0"/>
          </a:p>
        </p:txBody>
      </p:sp>
    </p:spTree>
    <p:extLst>
      <p:ext uri="{BB962C8B-B14F-4D97-AF65-F5344CB8AC3E}">
        <p14:creationId xmlns:p14="http://schemas.microsoft.com/office/powerpoint/2010/main" val="7570232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how humans produce energy </a:t>
            </a:r>
            <a:br>
              <a:rPr lang="en-US" sz="3200" dirty="0" smtClean="0">
                <a:solidFill>
                  <a:srgbClr val="FFFF00"/>
                </a:solidFill>
              </a:rPr>
            </a:br>
            <a:r>
              <a:rPr lang="en-US" sz="3200" dirty="0" smtClean="0">
                <a:solidFill>
                  <a:srgbClr val="FFFF00"/>
                </a:solidFill>
              </a:rPr>
              <a:t>SLE: Articulate ideas clearly, creatively and effectively </a:t>
            </a:r>
            <a:endParaRPr lang="en-US" sz="3200"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solidFill>
                  <a:srgbClr val="FF6600"/>
                </a:solidFill>
              </a:rPr>
              <a:t>Energy Persuasive Essay: </a:t>
            </a:r>
          </a:p>
          <a:p>
            <a:pPr marL="0" indent="0">
              <a:buNone/>
            </a:pPr>
            <a:r>
              <a:rPr lang="en-US" dirty="0" smtClean="0"/>
              <a:t>Write a persuasive essay that  argues that a particular source of electrical energy is the best overall, for both human needs and for the sake of the environment. Include the following: </a:t>
            </a:r>
          </a:p>
          <a:p>
            <a:pPr marL="514350" indent="-514350">
              <a:buAutoNum type="arabicPeriod"/>
            </a:pPr>
            <a:r>
              <a:rPr lang="en-US" dirty="0" smtClean="0"/>
              <a:t>A brief description of each type of energy </a:t>
            </a:r>
          </a:p>
          <a:p>
            <a:pPr marL="514350" indent="-514350">
              <a:buAutoNum type="arabicPeriod"/>
            </a:pPr>
            <a:r>
              <a:rPr lang="en-US" dirty="0" smtClean="0"/>
              <a:t>At least one advantage and one disadvantage of each type of energy </a:t>
            </a:r>
          </a:p>
          <a:p>
            <a:pPr marL="514350" indent="-514350">
              <a:buAutoNum type="arabicPeriod"/>
            </a:pPr>
            <a:r>
              <a:rPr lang="en-US" dirty="0" smtClean="0"/>
              <a:t>Your choice for the best source of electrical energy overall, with evidence to back up your claim. </a:t>
            </a:r>
          </a:p>
          <a:p>
            <a:pPr marL="0" indent="0">
              <a:buNone/>
            </a:pPr>
            <a:r>
              <a:rPr lang="en-US" dirty="0" smtClean="0"/>
              <a:t>The essay should be 4-5 paragraphs long. It should include a thesis statement in the introduction</a:t>
            </a:r>
            <a:r>
              <a:rPr lang="en-US" smtClean="0"/>
              <a:t>, and  </a:t>
            </a:r>
            <a:r>
              <a:rPr lang="en-US" dirty="0" smtClean="0"/>
              <a:t>topic and supporting sentences in each paragraph.  Writing conventions will be counted as part of your grade for this assignment. </a:t>
            </a:r>
          </a:p>
          <a:p>
            <a:pPr marL="0" indent="0">
              <a:buNone/>
            </a:pPr>
            <a:endParaRPr lang="en-US" dirty="0"/>
          </a:p>
          <a:p>
            <a:pPr marL="0" indent="0">
              <a:buNone/>
            </a:pPr>
            <a:r>
              <a:rPr lang="en-US" dirty="0" smtClean="0"/>
              <a:t>The essay is worth 5 points, an is due on Friday, April 14. </a:t>
            </a:r>
          </a:p>
          <a:p>
            <a:pPr marL="514350" indent="-514350">
              <a:buAutoNum type="arabicPeriod"/>
            </a:pPr>
            <a:endParaRPr lang="en-US" dirty="0"/>
          </a:p>
        </p:txBody>
      </p:sp>
    </p:spTree>
    <p:extLst>
      <p:ext uri="{BB962C8B-B14F-4D97-AF65-F5344CB8AC3E}">
        <p14:creationId xmlns:p14="http://schemas.microsoft.com/office/powerpoint/2010/main" val="7537571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characteristics of PNW Boreal Forests</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Checkpoint Quiz on PNW Forests: </a:t>
            </a:r>
          </a:p>
          <a:p>
            <a:pPr marL="514350" indent="-514350">
              <a:buAutoNum type="arabicPeriod"/>
            </a:pPr>
            <a:r>
              <a:rPr lang="en-US" dirty="0" smtClean="0"/>
              <a:t>Name two major land biomes in WA. </a:t>
            </a:r>
          </a:p>
          <a:p>
            <a:pPr marL="514350" indent="-514350">
              <a:buAutoNum type="arabicPeriod"/>
            </a:pPr>
            <a:r>
              <a:rPr lang="en-US" dirty="0" smtClean="0"/>
              <a:t>What major biome is Seattle in? </a:t>
            </a:r>
          </a:p>
          <a:p>
            <a:pPr marL="514350" indent="-514350">
              <a:buAutoNum type="arabicPeriod"/>
            </a:pPr>
            <a:r>
              <a:rPr lang="en-US" dirty="0" smtClean="0"/>
              <a:t>Name three major conifer species in WA. </a:t>
            </a:r>
          </a:p>
          <a:p>
            <a:pPr marL="514350" indent="-514350">
              <a:buAutoNum type="arabicPeriod"/>
            </a:pPr>
            <a:r>
              <a:rPr lang="en-US" dirty="0" smtClean="0"/>
              <a:t>Why are alders important to the life cycle of forests? </a:t>
            </a:r>
          </a:p>
          <a:p>
            <a:pPr marL="514350" indent="-514350">
              <a:buAutoNum type="arabicPeriod"/>
            </a:pPr>
            <a:r>
              <a:rPr lang="en-US" dirty="0" smtClean="0"/>
              <a:t>Why are dead trees important to the health of the forest ecosystem? </a:t>
            </a:r>
            <a:endParaRPr lang="en-US" dirty="0"/>
          </a:p>
        </p:txBody>
      </p:sp>
    </p:spTree>
    <p:extLst>
      <p:ext uri="{BB962C8B-B14F-4D97-AF65-F5344CB8AC3E}">
        <p14:creationId xmlns:p14="http://schemas.microsoft.com/office/powerpoint/2010/main" val="9646476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energy resources </a:t>
            </a:r>
            <a:br>
              <a:rPr lang="en-US" sz="3200" dirty="0" smtClean="0">
                <a:solidFill>
                  <a:srgbClr val="FFFF00"/>
                </a:solidFill>
              </a:rPr>
            </a:br>
            <a:r>
              <a:rPr lang="en-US" sz="3200" dirty="0" smtClean="0">
                <a:solidFill>
                  <a:srgbClr val="FFFF00"/>
                </a:solidFill>
              </a:rPr>
              <a:t>SLE: Articulate ideas clearly and effectively </a:t>
            </a:r>
            <a:endParaRPr lang="en-US" sz="3200" dirty="0">
              <a:solidFill>
                <a:srgbClr val="FFFF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FF6600"/>
                </a:solidFill>
              </a:rPr>
              <a:t>Energy resources persuasive essay: </a:t>
            </a:r>
          </a:p>
          <a:p>
            <a:pPr marL="0" indent="0">
              <a:buNone/>
            </a:pPr>
            <a:r>
              <a:rPr lang="en-US" dirty="0" smtClean="0"/>
              <a:t>Write a 4-</a:t>
            </a:r>
            <a:r>
              <a:rPr lang="en-US" dirty="0"/>
              <a:t>5</a:t>
            </a:r>
            <a:r>
              <a:rPr lang="en-US" dirty="0" smtClean="0"/>
              <a:t> paragraph essay that convinces the reader that one particular type of energy resource is preferable to the others. Include: </a:t>
            </a:r>
          </a:p>
          <a:p>
            <a:r>
              <a:rPr lang="en-US" dirty="0" smtClean="0"/>
              <a:t>A short summary of how conventional, nuclear, hydro and solar power is produced. </a:t>
            </a:r>
          </a:p>
          <a:p>
            <a:r>
              <a:rPr lang="en-US" dirty="0" smtClean="0"/>
              <a:t>An argument in favor of one of these energy sources over the others. Include economic, environmental and/or social arguments to support your point of view.  </a:t>
            </a:r>
            <a:r>
              <a:rPr lang="en-US" dirty="0" smtClean="0">
                <a:solidFill>
                  <a:srgbClr val="FF0000"/>
                </a:solidFill>
              </a:rPr>
              <a:t>Your argument must be supported with evidence or reasoning. </a:t>
            </a:r>
          </a:p>
          <a:p>
            <a:endParaRPr lang="en-US" dirty="0"/>
          </a:p>
          <a:p>
            <a:pPr marL="0" indent="0">
              <a:buNone/>
            </a:pPr>
            <a:r>
              <a:rPr lang="en-US" dirty="0" smtClean="0"/>
              <a:t>The essay is worth 5 points, and is due on Wednesday, May 11. Spelling, punctuation and grammar will be considered. </a:t>
            </a:r>
            <a:endParaRPr lang="en-US" dirty="0"/>
          </a:p>
        </p:txBody>
      </p:sp>
    </p:spTree>
    <p:extLst>
      <p:ext uri="{BB962C8B-B14F-4D97-AF65-F5344CB8AC3E}">
        <p14:creationId xmlns:p14="http://schemas.microsoft.com/office/powerpoint/2010/main" val="26041400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Environmental Issues: </a:t>
            </a:r>
            <a:endParaRPr lang="en-US" dirty="0">
              <a:solidFill>
                <a:srgbClr val="FFFF00"/>
              </a:solidFill>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solidFill>
                  <a:srgbClr val="FF6600"/>
                </a:solidFill>
              </a:rPr>
              <a:t>Pollution: </a:t>
            </a:r>
            <a:r>
              <a:rPr lang="en-US" dirty="0" smtClean="0"/>
              <a:t>a harmful introduction of a substance into the environment. </a:t>
            </a:r>
          </a:p>
          <a:p>
            <a:pPr marL="0" indent="0">
              <a:buNone/>
            </a:pPr>
            <a:r>
              <a:rPr lang="en-US" dirty="0" smtClean="0">
                <a:solidFill>
                  <a:srgbClr val="FF6600"/>
                </a:solidFill>
              </a:rPr>
              <a:t>Types of pollution: </a:t>
            </a:r>
          </a:p>
          <a:p>
            <a:r>
              <a:rPr lang="en-US" dirty="0" smtClean="0"/>
              <a:t>Garbage</a:t>
            </a:r>
          </a:p>
          <a:p>
            <a:r>
              <a:rPr lang="en-US" dirty="0" smtClean="0"/>
              <a:t>Hazardous waste: includes anything that is radioactive, can catch fire, cause disease, corrode, or explode.</a:t>
            </a:r>
          </a:p>
          <a:p>
            <a:r>
              <a:rPr lang="en-US" dirty="0" smtClean="0"/>
              <a:t> Air pollution </a:t>
            </a:r>
          </a:p>
          <a:p>
            <a:r>
              <a:rPr lang="en-US" dirty="0" smtClean="0"/>
              <a:t>Noise </a:t>
            </a:r>
          </a:p>
        </p:txBody>
      </p:sp>
    </p:spTree>
    <p:extLst>
      <p:ext uri="{BB962C8B-B14F-4D97-AF65-F5344CB8AC3E}">
        <p14:creationId xmlns:p14="http://schemas.microsoft.com/office/powerpoint/2010/main" val="30657894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t>LO: Describe elements of an ecosystem </a:t>
            </a:r>
          </a:p>
          <a:p>
            <a:pPr marL="0" indent="0">
              <a:buNone/>
            </a:pPr>
            <a:r>
              <a:rPr lang="en-US" dirty="0" smtClean="0"/>
              <a:t>SLE: Meet or exceed NGSS </a:t>
            </a:r>
          </a:p>
          <a:p>
            <a:pPr marL="0" indent="0">
              <a:buNone/>
            </a:pPr>
            <a:endParaRPr lang="en-US" dirty="0"/>
          </a:p>
          <a:p>
            <a:pPr marL="514350" indent="-514350">
              <a:buAutoNum type="arabicPeriod"/>
            </a:pPr>
            <a:r>
              <a:rPr lang="en-US" dirty="0" smtClean="0"/>
              <a:t>Read p. 4-7 </a:t>
            </a:r>
          </a:p>
          <a:p>
            <a:pPr marL="514350" indent="-514350">
              <a:buAutoNum type="arabicPeriod"/>
            </a:pPr>
            <a:r>
              <a:rPr lang="en-US" dirty="0" smtClean="0"/>
              <a:t>Review questions p. </a:t>
            </a:r>
            <a:r>
              <a:rPr lang="en-US" smtClean="0"/>
              <a:t>7 </a:t>
            </a:r>
            <a:endParaRPr lang="en-US"/>
          </a:p>
        </p:txBody>
      </p:sp>
    </p:spTree>
    <p:extLst>
      <p:ext uri="{BB962C8B-B14F-4D97-AF65-F5344CB8AC3E}">
        <p14:creationId xmlns:p14="http://schemas.microsoft.com/office/powerpoint/2010/main" val="126279278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Resource depletion: </a:t>
            </a:r>
            <a:r>
              <a:rPr lang="en-US" dirty="0" smtClean="0"/>
              <a:t>Running out of resources that are either nonrenewable (like fossil fuels) or that are poorly managed (like wood or fish in some parts of the world). </a:t>
            </a:r>
            <a:endParaRPr lang="en-US" dirty="0"/>
          </a:p>
        </p:txBody>
      </p:sp>
      <p:pic>
        <p:nvPicPr>
          <p:cNvPr id="6" name="Content Placeholder 5" descr="How-to-Prevent-Over-Fishing.jpg"/>
          <p:cNvPicPr>
            <a:picLocks noGrp="1" noChangeAspect="1"/>
          </p:cNvPicPr>
          <p:nvPr>
            <p:ph sz="half" idx="2"/>
          </p:nvPr>
        </p:nvPicPr>
        <p:blipFill>
          <a:blip r:embed="rId2">
            <a:extLst>
              <a:ext uri="{28A0092B-C50C-407E-A947-70E740481C1C}">
                <a14:useLocalDpi xmlns:a14="http://schemas.microsoft.com/office/drawing/2010/main" val="0"/>
              </a:ext>
            </a:extLst>
          </a:blip>
          <a:srcRect t="-47889" b="-47889"/>
          <a:stretch>
            <a:fillRect/>
          </a:stretch>
        </p:blipFill>
        <p:spPr/>
      </p:pic>
    </p:spTree>
    <p:extLst>
      <p:ext uri="{BB962C8B-B14F-4D97-AF65-F5344CB8AC3E}">
        <p14:creationId xmlns:p14="http://schemas.microsoft.com/office/powerpoint/2010/main" val="334364018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Exotic species</a:t>
            </a:r>
            <a:r>
              <a:rPr lang="en-US" dirty="0" smtClean="0"/>
              <a:t>: Introducing a new species to an area that has never experienced this species before. </a:t>
            </a:r>
          </a:p>
          <a:p>
            <a:pPr marL="0" indent="0">
              <a:buNone/>
            </a:pPr>
            <a:r>
              <a:rPr lang="en-US" dirty="0" smtClean="0"/>
              <a:t>Examples: </a:t>
            </a:r>
          </a:p>
          <a:p>
            <a:pPr marL="514350" indent="-514350">
              <a:buAutoNum type="arabicPeriod"/>
            </a:pPr>
            <a:r>
              <a:rPr lang="en-US" dirty="0" smtClean="0"/>
              <a:t>Zebra mussels in the Great Lakes </a:t>
            </a:r>
          </a:p>
          <a:p>
            <a:pPr marL="514350" indent="-514350">
              <a:buAutoNum type="arabicPeriod"/>
            </a:pPr>
            <a:r>
              <a:rPr lang="en-US" dirty="0" smtClean="0"/>
              <a:t>Cane toads in Australia</a:t>
            </a:r>
            <a:endParaRPr lang="en-US" dirty="0"/>
          </a:p>
        </p:txBody>
      </p:sp>
      <p:pic>
        <p:nvPicPr>
          <p:cNvPr id="5" name="Content Placeholder 4" descr="Zebra-Mussels-in-a-Pipe.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37054640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6600"/>
                </a:solidFill>
              </a:rPr>
              <a:t>Habitat destruction: </a:t>
            </a:r>
            <a:r>
              <a:rPr lang="en-US" dirty="0" smtClean="0"/>
              <a:t>Usually related to development or agriculture. </a:t>
            </a:r>
            <a:endParaRPr lang="en-US" dirty="0"/>
          </a:p>
        </p:txBody>
      </p:sp>
      <p:pic>
        <p:nvPicPr>
          <p:cNvPr id="5" name="Content Placeholder 4" descr="habitat1.jpg"/>
          <p:cNvPicPr>
            <a:picLocks noGrp="1" noChangeAspect="1"/>
          </p:cNvPicPr>
          <p:nvPr>
            <p:ph sz="half" idx="2"/>
          </p:nvPr>
        </p:nvPicPr>
        <p:blipFill>
          <a:blip r:embed="rId2">
            <a:extLst>
              <a:ext uri="{28A0092B-C50C-407E-A947-70E740481C1C}">
                <a14:useLocalDpi xmlns:a14="http://schemas.microsoft.com/office/drawing/2010/main" val="0"/>
              </a:ext>
            </a:extLst>
          </a:blip>
          <a:srcRect l="-1887" r="-1887"/>
          <a:stretch>
            <a:fillRect/>
          </a:stretch>
        </p:blipFill>
        <p:spPr/>
      </p:pic>
    </p:spTree>
    <p:extLst>
      <p:ext uri="{BB962C8B-B14F-4D97-AF65-F5344CB8AC3E}">
        <p14:creationId xmlns:p14="http://schemas.microsoft.com/office/powerpoint/2010/main" val="34558613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pPr marL="0" indent="0">
              <a:buNone/>
            </a:pPr>
            <a:r>
              <a:rPr lang="en-US" dirty="0" smtClean="0">
                <a:solidFill>
                  <a:srgbClr val="FF6600"/>
                </a:solidFill>
              </a:rPr>
              <a:t>Human population growth: </a:t>
            </a:r>
            <a:r>
              <a:rPr lang="en-US" dirty="0" smtClean="0"/>
              <a:t>Ultimately, almost all environmental problems are related to the fact that there are so many humans (</a:t>
            </a:r>
            <a:r>
              <a:rPr lang="en-US" smtClean="0"/>
              <a:t>7.2 billion) </a:t>
            </a:r>
            <a:r>
              <a:rPr lang="en-US" dirty="0" smtClean="0"/>
              <a:t>on Earth who consume a lot of resources and produce a lot of waste. </a:t>
            </a:r>
          </a:p>
          <a:p>
            <a:pPr marL="0" indent="0">
              <a:buNone/>
            </a:pPr>
            <a:r>
              <a:rPr lang="en-US" dirty="0"/>
              <a:t>https://</a:t>
            </a:r>
            <a:r>
              <a:rPr lang="en-US" dirty="0" err="1"/>
              <a:t>www.youtube.com</a:t>
            </a:r>
            <a:r>
              <a:rPr lang="en-US" dirty="0"/>
              <a:t>/</a:t>
            </a:r>
            <a:r>
              <a:rPr lang="en-US" dirty="0" err="1"/>
              <a:t>watch?v</a:t>
            </a:r>
            <a:r>
              <a:rPr lang="en-US" dirty="0"/>
              <a:t>=WgZS-t9usCU</a:t>
            </a:r>
          </a:p>
          <a:p>
            <a:pPr marL="0" indent="0">
              <a:buNone/>
            </a:pPr>
            <a:endParaRPr lang="en-US" dirty="0" smtClean="0"/>
          </a:p>
          <a:p>
            <a:pPr marL="0" indent="0">
              <a:buNone/>
            </a:pPr>
            <a:endParaRPr lang="en-US" dirty="0"/>
          </a:p>
        </p:txBody>
      </p:sp>
      <p:pic>
        <p:nvPicPr>
          <p:cNvPr id="5" name="Content Placeholder 4" descr="worldpop.gif"/>
          <p:cNvPicPr>
            <a:picLocks noGrp="1" noChangeAspect="1"/>
          </p:cNvPicPr>
          <p:nvPr>
            <p:ph sz="half" idx="2"/>
          </p:nvPr>
        </p:nvPicPr>
        <p:blipFill>
          <a:blip r:embed="rId2">
            <a:extLst>
              <a:ext uri="{28A0092B-C50C-407E-A947-70E740481C1C}">
                <a14:useLocalDpi xmlns:a14="http://schemas.microsoft.com/office/drawing/2010/main" val="0"/>
              </a:ext>
            </a:extLst>
          </a:blip>
          <a:srcRect t="-16008" b="-16008"/>
          <a:stretch>
            <a:fillRect/>
          </a:stretch>
        </p:blipFill>
        <p:spPr/>
      </p:pic>
    </p:spTree>
    <p:extLst>
      <p:ext uri="{BB962C8B-B14F-4D97-AF65-F5344CB8AC3E}">
        <p14:creationId xmlns:p14="http://schemas.microsoft.com/office/powerpoint/2010/main" val="5463170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t>LO: Compare greenhouse gases in the atmosphere</a:t>
            </a:r>
            <a:br>
              <a:rPr lang="en-US" sz="3200" dirty="0" smtClean="0"/>
            </a:br>
            <a:r>
              <a:rPr lang="en-US" sz="3200" dirty="0" smtClean="0"/>
              <a:t>SLE: Work collaboratively </a:t>
            </a:r>
            <a:endParaRPr lang="en-US" sz="3200" dirty="0"/>
          </a:p>
        </p:txBody>
      </p:sp>
      <p:sp>
        <p:nvSpPr>
          <p:cNvPr id="3" name="Content Placeholder 2"/>
          <p:cNvSpPr>
            <a:spLocks noGrp="1"/>
          </p:cNvSpPr>
          <p:nvPr>
            <p:ph sz="half" idx="1"/>
          </p:nvPr>
        </p:nvSpPr>
        <p:spPr/>
        <p:txBody>
          <a:bodyPr>
            <a:noAutofit/>
          </a:bodyPr>
          <a:lstStyle/>
          <a:p>
            <a:pPr marL="0" indent="0">
              <a:buNone/>
            </a:pPr>
            <a:r>
              <a:rPr lang="en-US" sz="1400" dirty="0" smtClean="0">
                <a:solidFill>
                  <a:srgbClr val="FF6600"/>
                </a:solidFill>
              </a:rPr>
              <a:t>Greenhouse Gas Experiment: </a:t>
            </a:r>
          </a:p>
          <a:p>
            <a:pPr marL="0" indent="0">
              <a:buNone/>
            </a:pPr>
            <a:r>
              <a:rPr lang="en-US" sz="1400" dirty="0" smtClean="0">
                <a:solidFill>
                  <a:srgbClr val="FF6600"/>
                </a:solidFill>
              </a:rPr>
              <a:t>Problem: </a:t>
            </a:r>
            <a:r>
              <a:rPr lang="en-US" sz="1400" dirty="0" smtClean="0"/>
              <a:t>Is CO</a:t>
            </a:r>
            <a:r>
              <a:rPr lang="en-US" sz="1400" baseline="-25000" dirty="0" smtClean="0"/>
              <a:t>2</a:t>
            </a:r>
            <a:r>
              <a:rPr lang="en-US" sz="1400" dirty="0" smtClean="0"/>
              <a:t> a more efficient greenhouse gas than water vapor? </a:t>
            </a:r>
          </a:p>
          <a:p>
            <a:pPr marL="0" indent="0">
              <a:buNone/>
            </a:pPr>
            <a:r>
              <a:rPr lang="en-US" sz="1400" dirty="0" smtClean="0">
                <a:solidFill>
                  <a:srgbClr val="FF6600"/>
                </a:solidFill>
              </a:rPr>
              <a:t>Hypothesis: </a:t>
            </a:r>
          </a:p>
          <a:p>
            <a:pPr marL="0" indent="0">
              <a:buNone/>
            </a:pPr>
            <a:r>
              <a:rPr lang="en-US" sz="1400" dirty="0" smtClean="0">
                <a:solidFill>
                  <a:srgbClr val="FF6600"/>
                </a:solidFill>
              </a:rPr>
              <a:t>Independent variable: </a:t>
            </a:r>
          </a:p>
          <a:p>
            <a:pPr marL="0" indent="0">
              <a:buNone/>
            </a:pPr>
            <a:r>
              <a:rPr lang="en-US" sz="1400" dirty="0" smtClean="0">
                <a:solidFill>
                  <a:srgbClr val="FF6600"/>
                </a:solidFill>
              </a:rPr>
              <a:t>Dependent variable: </a:t>
            </a:r>
          </a:p>
          <a:p>
            <a:pPr marL="0" indent="0">
              <a:buNone/>
            </a:pPr>
            <a:r>
              <a:rPr lang="en-US" sz="1400" dirty="0" smtClean="0">
                <a:solidFill>
                  <a:srgbClr val="FF6600"/>
                </a:solidFill>
              </a:rPr>
              <a:t>3 Controls: </a:t>
            </a:r>
          </a:p>
          <a:p>
            <a:pPr marL="0" indent="0">
              <a:buNone/>
            </a:pPr>
            <a:r>
              <a:rPr lang="en-US" sz="1400" dirty="0" smtClean="0">
                <a:solidFill>
                  <a:srgbClr val="FF6600"/>
                </a:solidFill>
              </a:rPr>
              <a:t>Procedure: </a:t>
            </a:r>
          </a:p>
          <a:p>
            <a:pPr marL="514350" indent="-514350">
              <a:buAutoNum type="arabicPeriod"/>
            </a:pPr>
            <a:r>
              <a:rPr lang="en-US" sz="1400" dirty="0" smtClean="0"/>
              <a:t>Place 1cm of water in one jar, and 1cm of vinegar/baking soda in another jar. </a:t>
            </a:r>
          </a:p>
          <a:p>
            <a:pPr marL="514350" indent="-514350">
              <a:buAutoNum type="arabicPeriod"/>
            </a:pPr>
            <a:r>
              <a:rPr lang="en-US" sz="1400" dirty="0" smtClean="0"/>
              <a:t>Heat the jar with water (but don’t boil!). </a:t>
            </a:r>
          </a:p>
          <a:p>
            <a:pPr marL="514350" indent="-514350">
              <a:buAutoNum type="arabicPeriod"/>
            </a:pPr>
            <a:r>
              <a:rPr lang="en-US" sz="1400" dirty="0" smtClean="0"/>
              <a:t>Place a thermometer in each jar and seal with lids. </a:t>
            </a:r>
          </a:p>
          <a:p>
            <a:pPr marL="514350" indent="-514350">
              <a:buAutoNum type="arabicPeriod"/>
            </a:pPr>
            <a:r>
              <a:rPr lang="en-US" sz="1400" dirty="0" smtClean="0"/>
              <a:t>Place both jars 1m away from light source for 5 minutes, then remove from light. </a:t>
            </a:r>
          </a:p>
          <a:p>
            <a:pPr marL="514350" indent="-514350">
              <a:buAutoNum type="arabicPeriod"/>
            </a:pPr>
            <a:r>
              <a:rPr lang="en-US" sz="1400" dirty="0" smtClean="0"/>
              <a:t>Record temperature of each jar every minute for 10 minutes. </a:t>
            </a:r>
          </a:p>
          <a:p>
            <a:pPr marL="514350" indent="-514350">
              <a:buAutoNum type="arabicPeriod"/>
            </a:pPr>
            <a:r>
              <a:rPr lang="en-US" sz="1400" dirty="0" smtClean="0"/>
              <a:t>Compare the </a:t>
            </a:r>
            <a:r>
              <a:rPr lang="en-US" sz="1400" smtClean="0"/>
              <a:t>temperature decrease in </a:t>
            </a:r>
            <a:r>
              <a:rPr lang="en-US" sz="1400" dirty="0" smtClean="0"/>
              <a:t>each jar.. </a:t>
            </a:r>
            <a:endParaRPr lang="en-US" sz="1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908086670"/>
              </p:ext>
            </p:extLst>
          </p:nvPr>
        </p:nvGraphicFramePr>
        <p:xfrm>
          <a:off x="5038569" y="1089848"/>
          <a:ext cx="3648231" cy="4389120"/>
        </p:xfrm>
        <a:graphic>
          <a:graphicData uri="http://schemas.openxmlformats.org/drawingml/2006/table">
            <a:tbl>
              <a:tblPr firstRow="1" bandRow="1">
                <a:tableStyleId>{5C22544A-7EE6-4342-B048-85BDC9FD1C3A}</a:tableStyleId>
              </a:tblPr>
              <a:tblGrid>
                <a:gridCol w="1216077"/>
                <a:gridCol w="1216077"/>
                <a:gridCol w="1216077"/>
              </a:tblGrid>
              <a:tr h="303553">
                <a:tc>
                  <a:txBody>
                    <a:bodyPr/>
                    <a:lstStyle/>
                    <a:p>
                      <a:endParaRPr lang="en-US" dirty="0"/>
                    </a:p>
                  </a:txBody>
                  <a:tcPr/>
                </a:tc>
                <a:tc>
                  <a:txBody>
                    <a:bodyPr/>
                    <a:lstStyle/>
                    <a:p>
                      <a:r>
                        <a:rPr lang="en-US" dirty="0" smtClean="0"/>
                        <a:t>Temp.</a:t>
                      </a:r>
                      <a:r>
                        <a:rPr lang="en-US" baseline="0" dirty="0" smtClean="0"/>
                        <a:t> (C) </a:t>
                      </a:r>
                      <a:endParaRPr lang="en-US" dirty="0"/>
                    </a:p>
                  </a:txBody>
                  <a:tcPr/>
                </a:tc>
                <a:tc>
                  <a:txBody>
                    <a:bodyPr/>
                    <a:lstStyle/>
                    <a:p>
                      <a:endParaRPr lang="en-US"/>
                    </a:p>
                  </a:txBody>
                  <a:tcPr/>
                </a:tc>
              </a:tr>
              <a:tr h="303553">
                <a:tc>
                  <a:txBody>
                    <a:bodyPr/>
                    <a:lstStyle/>
                    <a:p>
                      <a:r>
                        <a:rPr lang="en-US" dirty="0" smtClean="0"/>
                        <a:t>Time (min) </a:t>
                      </a:r>
                      <a:endParaRPr lang="en-US" dirty="0"/>
                    </a:p>
                  </a:txBody>
                  <a:tcPr/>
                </a:tc>
                <a:tc>
                  <a:txBody>
                    <a:bodyPr/>
                    <a:lstStyle/>
                    <a:p>
                      <a:r>
                        <a:rPr lang="en-US" dirty="0" smtClean="0"/>
                        <a:t>CO2</a:t>
                      </a:r>
                      <a:endParaRPr lang="en-US" dirty="0"/>
                    </a:p>
                  </a:txBody>
                  <a:tcPr/>
                </a:tc>
                <a:tc>
                  <a:txBody>
                    <a:bodyPr/>
                    <a:lstStyle/>
                    <a:p>
                      <a:r>
                        <a:rPr lang="en-US" dirty="0" smtClean="0"/>
                        <a:t>H2O</a:t>
                      </a:r>
                      <a:r>
                        <a:rPr lang="en-US" baseline="0" dirty="0" smtClean="0"/>
                        <a:t> </a:t>
                      </a:r>
                      <a:endParaRPr lang="en-US" dirty="0"/>
                    </a:p>
                  </a:txBody>
                  <a:tcPr/>
                </a:tc>
              </a:tr>
              <a:tr h="303553">
                <a:tc>
                  <a:txBody>
                    <a:bodyPr/>
                    <a:lstStyle/>
                    <a:p>
                      <a:r>
                        <a:rPr lang="en-US" dirty="0" smtClean="0"/>
                        <a:t>1</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2</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3</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4</a:t>
                      </a:r>
                      <a:endParaRPr lang="en-US" dirty="0"/>
                    </a:p>
                  </a:txBody>
                  <a:tcPr/>
                </a:tc>
                <a:tc>
                  <a:txBody>
                    <a:bodyPr/>
                    <a:lstStyle/>
                    <a:p>
                      <a:endParaRPr lang="en-US" dirty="0"/>
                    </a:p>
                  </a:txBody>
                  <a:tcPr/>
                </a:tc>
                <a:tc>
                  <a:txBody>
                    <a:bodyPr/>
                    <a:lstStyle/>
                    <a:p>
                      <a:endParaRPr lang="en-US"/>
                    </a:p>
                  </a:txBody>
                  <a:tcPr/>
                </a:tc>
              </a:tr>
              <a:tr h="303553">
                <a:tc>
                  <a:txBody>
                    <a:bodyPr/>
                    <a:lstStyle/>
                    <a:p>
                      <a:r>
                        <a:rPr lang="en-US" dirty="0" smtClean="0"/>
                        <a:t>5</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6</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7</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8</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9</a:t>
                      </a:r>
                      <a:endParaRPr lang="en-US" dirty="0"/>
                    </a:p>
                  </a:txBody>
                  <a:tcPr/>
                </a:tc>
                <a:tc>
                  <a:txBody>
                    <a:bodyPr/>
                    <a:lstStyle/>
                    <a:p>
                      <a:endParaRPr lang="en-US"/>
                    </a:p>
                  </a:txBody>
                  <a:tcPr/>
                </a:tc>
                <a:tc>
                  <a:txBody>
                    <a:bodyPr/>
                    <a:lstStyle/>
                    <a:p>
                      <a:endParaRPr lang="en-US"/>
                    </a:p>
                  </a:txBody>
                  <a:tcPr/>
                </a:tc>
              </a:tr>
              <a:tr h="303553">
                <a:tc>
                  <a:txBody>
                    <a:bodyPr/>
                    <a:lstStyle/>
                    <a:p>
                      <a:r>
                        <a:rPr lang="en-US" dirty="0" smtClean="0"/>
                        <a:t>10</a:t>
                      </a:r>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5130941" y="5572165"/>
            <a:ext cx="1270638" cy="369332"/>
          </a:xfrm>
          <a:prstGeom prst="rect">
            <a:avLst/>
          </a:prstGeom>
          <a:noFill/>
        </p:spPr>
        <p:txBody>
          <a:bodyPr wrap="none" rtlCol="0">
            <a:spAutoFit/>
          </a:bodyPr>
          <a:lstStyle/>
          <a:p>
            <a:r>
              <a:rPr lang="en-US" dirty="0" smtClean="0">
                <a:solidFill>
                  <a:srgbClr val="FF6600"/>
                </a:solidFill>
              </a:rPr>
              <a:t>Conclusion</a:t>
            </a:r>
            <a:r>
              <a:rPr lang="en-US" dirty="0" smtClean="0"/>
              <a:t>:</a:t>
            </a:r>
            <a:endParaRPr lang="en-US" dirty="0"/>
          </a:p>
        </p:txBody>
      </p:sp>
    </p:spTree>
    <p:extLst>
      <p:ext uri="{BB962C8B-B14F-4D97-AF65-F5344CB8AC3E}">
        <p14:creationId xmlns:p14="http://schemas.microsoft.com/office/powerpoint/2010/main" val="41365551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dirty="0" smtClean="0">
                <a:solidFill>
                  <a:srgbClr val="FFFF00"/>
                </a:solidFill>
              </a:rPr>
              <a:t>LO: Describe environmental issues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solidFill>
                  <a:srgbClr val="FF6600"/>
                </a:solidFill>
              </a:rPr>
              <a:t>Checkpoint Quiz on Environmental Issues: </a:t>
            </a:r>
          </a:p>
          <a:p>
            <a:pPr marL="514350" indent="-514350">
              <a:buAutoNum type="arabicPeriod"/>
            </a:pPr>
            <a:r>
              <a:rPr lang="en-US" dirty="0" smtClean="0"/>
              <a:t>Describe the difference between a renewable and a nonrenewable resource. </a:t>
            </a:r>
          </a:p>
          <a:p>
            <a:pPr marL="514350" indent="-514350">
              <a:buAutoNum type="arabicPeriod"/>
            </a:pPr>
            <a:r>
              <a:rPr lang="en-US" dirty="0" smtClean="0"/>
              <a:t>What are three main, human-caused sources of greenhouse gases in the atmosphere? </a:t>
            </a:r>
          </a:p>
          <a:p>
            <a:pPr marL="514350" indent="-514350">
              <a:buAutoNum type="arabicPeriod"/>
            </a:pPr>
            <a:r>
              <a:rPr lang="en-US" dirty="0" smtClean="0"/>
              <a:t>Why is biodiversity a good thing? </a:t>
            </a:r>
          </a:p>
          <a:p>
            <a:pPr marL="514350" indent="-514350">
              <a:buAutoNum type="arabicPeriod"/>
            </a:pPr>
            <a:r>
              <a:rPr lang="en-US" dirty="0" smtClean="0"/>
              <a:t>Define pollution. </a:t>
            </a:r>
          </a:p>
          <a:p>
            <a:pPr marL="514350" indent="-514350">
              <a:buAutoNum type="arabicPeriod"/>
            </a:pPr>
            <a:r>
              <a:rPr lang="en-US" dirty="0" smtClean="0"/>
              <a:t>What are two possible consequences of human-caused climate change? </a:t>
            </a:r>
            <a:endParaRPr lang="en-US" dirty="0"/>
          </a:p>
        </p:txBody>
      </p:sp>
    </p:spTree>
    <p:extLst>
      <p:ext uri="{BB962C8B-B14F-4D97-AF65-F5344CB8AC3E}">
        <p14:creationId xmlns:p14="http://schemas.microsoft.com/office/powerpoint/2010/main" val="4074469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Cycles of Matter: </a:t>
            </a:r>
            <a:endParaRPr lang="en-US" dirty="0">
              <a:solidFill>
                <a:srgbClr val="FFFF00"/>
              </a:solidFill>
            </a:endParaRPr>
          </a:p>
        </p:txBody>
      </p:sp>
      <p:pic>
        <p:nvPicPr>
          <p:cNvPr id="4" name="Content Placeholder 3" descr="Watercycle.gif"/>
          <p:cNvPicPr>
            <a:picLocks noGrp="1" noChangeAspect="1"/>
          </p:cNvPicPr>
          <p:nvPr>
            <p:ph idx="1"/>
          </p:nvPr>
        </p:nvPicPr>
        <p:blipFill>
          <a:blip r:embed="rId2">
            <a:extLst>
              <a:ext uri="{28A0092B-C50C-407E-A947-70E740481C1C}">
                <a14:useLocalDpi xmlns:a14="http://schemas.microsoft.com/office/drawing/2010/main" val="0"/>
              </a:ext>
            </a:extLst>
          </a:blip>
          <a:srcRect l="-11549" r="-11549"/>
          <a:stretch>
            <a:fillRect/>
          </a:stretch>
        </p:blipFill>
        <p:spPr/>
      </p:pic>
    </p:spTree>
    <p:extLst>
      <p:ext uri="{BB962C8B-B14F-4D97-AF65-F5344CB8AC3E}">
        <p14:creationId xmlns:p14="http://schemas.microsoft.com/office/powerpoint/2010/main" val="4093116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Carbon Cycle: </a:t>
            </a:r>
            <a:endParaRPr lang="en-US" sz="3200" dirty="0">
              <a:solidFill>
                <a:srgbClr val="FF6600"/>
              </a:solidFill>
            </a:endParaRPr>
          </a:p>
        </p:txBody>
      </p:sp>
      <p:pic>
        <p:nvPicPr>
          <p:cNvPr id="4" name="Content Placeholder 3" descr="Carbon cycle .jpeg"/>
          <p:cNvPicPr>
            <a:picLocks noGrp="1" noChangeAspect="1"/>
          </p:cNvPicPr>
          <p:nvPr>
            <p:ph idx="1"/>
          </p:nvPr>
        </p:nvPicPr>
        <p:blipFill>
          <a:blip r:embed="rId2">
            <a:extLst>
              <a:ext uri="{28A0092B-C50C-407E-A947-70E740481C1C}">
                <a14:useLocalDpi xmlns:a14="http://schemas.microsoft.com/office/drawing/2010/main" val="0"/>
              </a:ext>
            </a:extLst>
          </a:blip>
          <a:srcRect l="-12291" r="-12291"/>
          <a:stretch>
            <a:fillRect/>
          </a:stretch>
        </p:blipFill>
        <p:spPr/>
      </p:pic>
    </p:spTree>
    <p:extLst>
      <p:ext uri="{BB962C8B-B14F-4D97-AF65-F5344CB8AC3E}">
        <p14:creationId xmlns:p14="http://schemas.microsoft.com/office/powerpoint/2010/main" val="3949474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Nitrogen Cycle: </a:t>
            </a:r>
            <a:endParaRPr lang="en-US" sz="3200" dirty="0">
              <a:solidFill>
                <a:srgbClr val="FF6600"/>
              </a:solidFill>
            </a:endParaRPr>
          </a:p>
        </p:txBody>
      </p:sp>
      <p:pic>
        <p:nvPicPr>
          <p:cNvPr id="4" name="Content Placeholder 3" descr="Nitrogen cycle .jpeg"/>
          <p:cNvPicPr>
            <a:picLocks noGrp="1" noChangeAspect="1"/>
          </p:cNvPicPr>
          <p:nvPr>
            <p:ph idx="1"/>
          </p:nvPr>
        </p:nvPicPr>
        <p:blipFill>
          <a:blip r:embed="rId2">
            <a:extLst>
              <a:ext uri="{28A0092B-C50C-407E-A947-70E740481C1C}">
                <a14:useLocalDpi xmlns:a14="http://schemas.microsoft.com/office/drawing/2010/main" val="0"/>
              </a:ext>
            </a:extLst>
          </a:blip>
          <a:srcRect l="-5441" r="-5441"/>
          <a:stretch>
            <a:fillRect/>
          </a:stretch>
        </p:blipFill>
        <p:spPr/>
      </p:pic>
    </p:spTree>
    <p:extLst>
      <p:ext uri="{BB962C8B-B14F-4D97-AF65-F5344CB8AC3E}">
        <p14:creationId xmlns:p14="http://schemas.microsoft.com/office/powerpoint/2010/main" val="1472796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LO: Describe cycles of matter in nature. </a:t>
            </a:r>
          </a:p>
          <a:p>
            <a:pPr marL="0" indent="0">
              <a:buNone/>
            </a:pPr>
            <a:r>
              <a:rPr lang="en-US" dirty="0" smtClean="0">
                <a:solidFill>
                  <a:srgbClr val="FF6600"/>
                </a:solidFill>
              </a:rPr>
              <a:t>SLE: Meet or exceed NGSS </a:t>
            </a:r>
          </a:p>
          <a:p>
            <a:pPr marL="514350" indent="-514350">
              <a:buAutoNum type="arabicPeriod"/>
            </a:pPr>
            <a:r>
              <a:rPr lang="en-US" dirty="0" smtClean="0"/>
              <a:t>Read and take notes on p. 32-35 </a:t>
            </a:r>
          </a:p>
          <a:p>
            <a:pPr marL="514350" indent="-514350">
              <a:buAutoNum type="arabicPeriod"/>
            </a:pPr>
            <a:r>
              <a:rPr lang="en-US" dirty="0" smtClean="0"/>
              <a:t>Review questions p. 35 (Write responses in complete sentences.) </a:t>
            </a:r>
            <a:endParaRPr lang="en-US" dirty="0"/>
          </a:p>
        </p:txBody>
      </p:sp>
    </p:spTree>
    <p:extLst>
      <p:ext uri="{BB962C8B-B14F-4D97-AF65-F5344CB8AC3E}">
        <p14:creationId xmlns:p14="http://schemas.microsoft.com/office/powerpoint/2010/main" val="19714857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Studying Populations: </a:t>
            </a:r>
            <a:endParaRPr lang="en-US" dirty="0">
              <a:solidFill>
                <a:srgbClr val="FFFF00"/>
              </a:solidFill>
            </a:endParaRPr>
          </a:p>
        </p:txBody>
      </p:sp>
      <p:sp>
        <p:nvSpPr>
          <p:cNvPr id="7" name="Content Placeholder 6"/>
          <p:cNvSpPr>
            <a:spLocks noGrp="1"/>
          </p:cNvSpPr>
          <p:nvPr>
            <p:ph idx="1"/>
          </p:nvPr>
        </p:nvSpPr>
        <p:spPr/>
        <p:txBody>
          <a:bodyPr>
            <a:normAutofit fontScale="77500" lnSpcReduction="20000"/>
          </a:bodyPr>
          <a:lstStyle/>
          <a:p>
            <a:pPr marL="0" indent="0">
              <a:buNone/>
            </a:pPr>
            <a:r>
              <a:rPr lang="en-US" dirty="0" smtClean="0">
                <a:solidFill>
                  <a:srgbClr val="FF6600"/>
                </a:solidFill>
              </a:rPr>
              <a:t>How scientists estimate populations: </a:t>
            </a:r>
          </a:p>
          <a:p>
            <a:pPr marL="514350" indent="-514350">
              <a:buAutoNum type="arabicPeriod"/>
            </a:pPr>
            <a:r>
              <a:rPr lang="en-US" dirty="0" smtClean="0">
                <a:solidFill>
                  <a:srgbClr val="FF6600"/>
                </a:solidFill>
              </a:rPr>
              <a:t>Direct observation: </a:t>
            </a:r>
            <a:r>
              <a:rPr lang="en-US" dirty="0" smtClean="0"/>
              <a:t>physically going out and counting all the organisms. </a:t>
            </a:r>
          </a:p>
          <a:p>
            <a:pPr marL="514350" indent="-514350">
              <a:buAutoNum type="arabicPeriod"/>
            </a:pPr>
            <a:r>
              <a:rPr lang="en-US" dirty="0" smtClean="0">
                <a:solidFill>
                  <a:srgbClr val="FF6600"/>
                </a:solidFill>
              </a:rPr>
              <a:t>Indirect observation: </a:t>
            </a:r>
            <a:r>
              <a:rPr lang="en-US" dirty="0" smtClean="0"/>
              <a:t>Estimating population by looking at clues of animals’ presence: tracks, droppings, nests, etc. </a:t>
            </a:r>
          </a:p>
          <a:p>
            <a:pPr marL="514350" indent="-514350">
              <a:buAutoNum type="arabicPeriod"/>
            </a:pPr>
            <a:r>
              <a:rPr lang="en-US" dirty="0" smtClean="0">
                <a:solidFill>
                  <a:srgbClr val="FF6600"/>
                </a:solidFill>
              </a:rPr>
              <a:t>Sampling: </a:t>
            </a:r>
            <a:r>
              <a:rPr lang="en-US" dirty="0" smtClean="0"/>
              <a:t>Counting the number of organisms in a small area, and multiplying that number by the size of the whole ecosystem. </a:t>
            </a:r>
          </a:p>
          <a:p>
            <a:pPr marL="514350" indent="-514350">
              <a:buAutoNum type="arabicPeriod"/>
            </a:pPr>
            <a:r>
              <a:rPr lang="en-US" dirty="0" smtClean="0">
                <a:solidFill>
                  <a:srgbClr val="FF6600"/>
                </a:solidFill>
              </a:rPr>
              <a:t>Mark and recapture: </a:t>
            </a:r>
            <a:r>
              <a:rPr lang="en-US" dirty="0" smtClean="0"/>
              <a:t>Animals are captured, tagged, and released. Then more animals are captured. This second group is compared to the first group; the estimate is made based on how many animals in the second group already have tags on them. </a:t>
            </a:r>
            <a:endParaRPr lang="en-US" dirty="0"/>
          </a:p>
        </p:txBody>
      </p:sp>
    </p:spTree>
    <p:extLst>
      <p:ext uri="{BB962C8B-B14F-4D97-AF65-F5344CB8AC3E}">
        <p14:creationId xmlns:p14="http://schemas.microsoft.com/office/powerpoint/2010/main" val="159664522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characteristics of forests of the PNW </a:t>
            </a:r>
            <a:br>
              <a:rPr lang="en-US" sz="3200" dirty="0" smtClean="0">
                <a:solidFill>
                  <a:srgbClr val="FFFF00"/>
                </a:solidFill>
              </a:rPr>
            </a:br>
            <a:r>
              <a:rPr lang="en-US" sz="3200" dirty="0" smtClean="0">
                <a:solidFill>
                  <a:srgbClr val="FFFF00"/>
                </a:solidFill>
              </a:rPr>
              <a:t>SLE: Apply mindful habits for academic success </a:t>
            </a:r>
            <a:endParaRPr lang="en-US" sz="3200" dirty="0">
              <a:solidFill>
                <a:srgbClr val="FFFF00"/>
              </a:solidFill>
            </a:endParaRP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solidFill>
                  <a:srgbClr val="FF6600"/>
                </a:solidFill>
              </a:rPr>
              <a:t>Checkpoint Quiz on PNW Forests: </a:t>
            </a:r>
          </a:p>
          <a:p>
            <a:pPr marL="514350" indent="-514350">
              <a:buAutoNum type="arabicPeriod"/>
            </a:pPr>
            <a:r>
              <a:rPr lang="en-US" dirty="0" smtClean="0"/>
              <a:t>Why are alders important in the life cycle of forests in Washington? </a:t>
            </a:r>
          </a:p>
          <a:p>
            <a:pPr marL="514350" indent="-514350">
              <a:buAutoNum type="arabicPeriod"/>
            </a:pPr>
            <a:r>
              <a:rPr lang="en-US" dirty="0" smtClean="0"/>
              <a:t>How is the canopy in a Washington forest different from the canopy in a tropical rain forest? </a:t>
            </a:r>
          </a:p>
          <a:p>
            <a:pPr marL="514350" indent="-514350">
              <a:buAutoNum type="arabicPeriod"/>
            </a:pPr>
            <a:r>
              <a:rPr lang="en-US" dirty="0" smtClean="0"/>
              <a:t>Name two animal species native to the PNW.</a:t>
            </a:r>
          </a:p>
          <a:p>
            <a:pPr marL="514350" indent="-514350">
              <a:buAutoNum type="arabicPeriod"/>
            </a:pPr>
            <a:r>
              <a:rPr lang="en-US" dirty="0" smtClean="0"/>
              <a:t>Which tree </a:t>
            </a:r>
            <a:r>
              <a:rPr lang="en-US" smtClean="0"/>
              <a:t>species is </a:t>
            </a:r>
            <a:r>
              <a:rPr lang="en-US" dirty="0" smtClean="0"/>
              <a:t>shown in the picture at top  right?  </a:t>
            </a:r>
          </a:p>
          <a:p>
            <a:pPr marL="514350" indent="-514350">
              <a:buAutoNum type="arabicPeriod"/>
            </a:pPr>
            <a:r>
              <a:rPr lang="en-US" dirty="0" smtClean="0"/>
              <a:t>Which tree species is shown at bottom right? </a:t>
            </a:r>
          </a:p>
          <a:p>
            <a:pPr marL="514350" indent="-514350">
              <a:buAutoNum type="arabicPeriod"/>
            </a:pPr>
            <a:endParaRPr lang="en-US" dirty="0"/>
          </a:p>
        </p:txBody>
      </p:sp>
      <p:pic>
        <p:nvPicPr>
          <p:cNvPr id="5" name="Content Placeholder 4" descr="doug fir quiz .jpeg"/>
          <p:cNvPicPr>
            <a:picLocks noGrp="1" noChangeAspect="1"/>
          </p:cNvPicPr>
          <p:nvPr>
            <p:ph sz="half" idx="2"/>
          </p:nvPr>
        </p:nvPicPr>
        <p:blipFill>
          <a:blip r:embed="rId2">
            <a:extLst>
              <a:ext uri="{28A0092B-C50C-407E-A947-70E740481C1C}">
                <a14:useLocalDpi xmlns:a14="http://schemas.microsoft.com/office/drawing/2010/main" val="0"/>
              </a:ext>
            </a:extLst>
          </a:blip>
          <a:srcRect t="7944" b="7944"/>
          <a:stretch>
            <a:fillRect/>
          </a:stretch>
        </p:blipFill>
        <p:spPr>
          <a:xfrm>
            <a:off x="4648200" y="1600200"/>
            <a:ext cx="1834823" cy="2056243"/>
          </a:xfrm>
        </p:spPr>
      </p:pic>
      <p:pic>
        <p:nvPicPr>
          <p:cNvPr id="8" name="Picture 7" descr="Tree D.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773" y="3848441"/>
            <a:ext cx="2306703" cy="3009557"/>
          </a:xfrm>
          <a:prstGeom prst="rect">
            <a:avLst/>
          </a:prstGeom>
        </p:spPr>
      </p:pic>
    </p:spTree>
    <p:extLst>
      <p:ext uri="{BB962C8B-B14F-4D97-AF65-F5344CB8AC3E}">
        <p14:creationId xmlns:p14="http://schemas.microsoft.com/office/powerpoint/2010/main" val="109802493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Ecological Succession:</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All environments change over long periods of time; this gradual change is called </a:t>
            </a:r>
            <a:r>
              <a:rPr lang="en-US" dirty="0" smtClean="0">
                <a:solidFill>
                  <a:srgbClr val="FF6600"/>
                </a:solidFill>
              </a:rPr>
              <a:t>succession</a:t>
            </a:r>
            <a:r>
              <a:rPr lang="en-US" dirty="0" smtClean="0"/>
              <a:t>. Succession can be caused by: </a:t>
            </a:r>
          </a:p>
          <a:p>
            <a:pPr marL="514350" indent="-514350">
              <a:buAutoNum type="arabicPeriod"/>
            </a:pPr>
            <a:r>
              <a:rPr lang="en-US" dirty="0" smtClean="0"/>
              <a:t>Gradual or sudden changes in climate </a:t>
            </a:r>
          </a:p>
          <a:p>
            <a:pPr marL="514350" indent="-514350">
              <a:buAutoNum type="arabicPeriod"/>
            </a:pPr>
            <a:r>
              <a:rPr lang="en-US" dirty="0" smtClean="0"/>
              <a:t>Natural disasters (fire, volcanic eruption, etc.) </a:t>
            </a:r>
          </a:p>
          <a:p>
            <a:pPr marL="514350" indent="-514350">
              <a:buAutoNum type="arabicPeriod"/>
            </a:pPr>
            <a:r>
              <a:rPr lang="en-US" dirty="0" smtClean="0"/>
              <a:t>Disruptive activities by a single species (beavers, humans) </a:t>
            </a:r>
            <a:endParaRPr lang="en-US" dirty="0"/>
          </a:p>
        </p:txBody>
      </p:sp>
      <p:pic>
        <p:nvPicPr>
          <p:cNvPr id="5" name="Content Placeholder 4" descr="forest-fire.jpeg"/>
          <p:cNvPicPr>
            <a:picLocks noGrp="1" noChangeAspect="1"/>
          </p:cNvPicPr>
          <p:nvPr>
            <p:ph sz="half" idx="2"/>
          </p:nvPr>
        </p:nvPicPr>
        <p:blipFill>
          <a:blip r:embed="rId2">
            <a:extLst>
              <a:ext uri="{28A0092B-C50C-407E-A947-70E740481C1C}">
                <a14:useLocalDpi xmlns:a14="http://schemas.microsoft.com/office/drawing/2010/main" val="0"/>
              </a:ext>
            </a:extLst>
          </a:blip>
          <a:srcRect t="-33985" b="-33985"/>
          <a:stretch>
            <a:fillRect/>
          </a:stretch>
        </p:blipFill>
        <p:spPr/>
      </p:pic>
    </p:spTree>
    <p:extLst>
      <p:ext uri="{BB962C8B-B14F-4D97-AF65-F5344CB8AC3E}">
        <p14:creationId xmlns:p14="http://schemas.microsoft.com/office/powerpoint/2010/main" val="2070299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solidFill>
                  <a:srgbClr val="FFFF00"/>
                </a:solidFill>
              </a:rPr>
              <a:t>Types of Succession: </a:t>
            </a:r>
          </a:p>
          <a:p>
            <a:pPr marL="514350" indent="-514350">
              <a:buAutoNum type="arabicPeriod"/>
            </a:pPr>
            <a:r>
              <a:rPr lang="en-US" dirty="0" smtClean="0">
                <a:solidFill>
                  <a:srgbClr val="FF6600"/>
                </a:solidFill>
              </a:rPr>
              <a:t>Primary succession: </a:t>
            </a:r>
            <a:r>
              <a:rPr lang="en-US" dirty="0" smtClean="0"/>
              <a:t>plants and animals move into an area where there have not been organisms living before. Early organisms in this type of succession are called </a:t>
            </a:r>
            <a:r>
              <a:rPr lang="en-US" dirty="0" smtClean="0">
                <a:solidFill>
                  <a:srgbClr val="FF6600"/>
                </a:solidFill>
              </a:rPr>
              <a:t>pioneer species</a:t>
            </a:r>
            <a:r>
              <a:rPr lang="en-US" dirty="0" smtClean="0"/>
              <a:t>. </a:t>
            </a:r>
          </a:p>
          <a:p>
            <a:pPr marL="514350" indent="-514350">
              <a:buAutoNum type="arabicPeriod"/>
            </a:pPr>
            <a:r>
              <a:rPr lang="en-US" dirty="0" smtClean="0">
                <a:solidFill>
                  <a:srgbClr val="FF6600"/>
                </a:solidFill>
              </a:rPr>
              <a:t>Secondary succession:</a:t>
            </a:r>
          </a:p>
          <a:p>
            <a:pPr marL="0" indent="0">
              <a:buNone/>
            </a:pPr>
            <a:r>
              <a:rPr lang="en-US" dirty="0"/>
              <a:t>  </a:t>
            </a:r>
            <a:r>
              <a:rPr lang="en-US" dirty="0" smtClean="0"/>
              <a:t>    Plants and animals move into an area that is already inhabited by other organisms, and gradually replace them.</a:t>
            </a:r>
            <a:endParaRPr lang="en-US" dirty="0"/>
          </a:p>
        </p:txBody>
      </p:sp>
      <p:pic>
        <p:nvPicPr>
          <p:cNvPr id="5" name="Content Placeholder 4" descr="succession.jpeg"/>
          <p:cNvPicPr>
            <a:picLocks noGrp="1" noChangeAspect="1"/>
          </p:cNvPicPr>
          <p:nvPr>
            <p:ph sz="half" idx="2"/>
          </p:nvPr>
        </p:nvPicPr>
        <p:blipFill>
          <a:blip r:embed="rId2">
            <a:extLst>
              <a:ext uri="{28A0092B-C50C-407E-A947-70E740481C1C}">
                <a14:useLocalDpi xmlns:a14="http://schemas.microsoft.com/office/drawing/2010/main" val="0"/>
              </a:ext>
            </a:extLst>
          </a:blip>
          <a:srcRect t="-75025" b="-75025"/>
          <a:stretch>
            <a:fillRect/>
          </a:stretch>
        </p:blipFill>
        <p:spPr/>
      </p:pic>
    </p:spTree>
    <p:extLst>
      <p:ext uri="{BB962C8B-B14F-4D97-AF65-F5344CB8AC3E}">
        <p14:creationId xmlns:p14="http://schemas.microsoft.com/office/powerpoint/2010/main" val="3395775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Homework: </a:t>
            </a:r>
            <a:endParaRPr lang="en-US" dirty="0">
              <a:solidFill>
                <a:srgbClr val="FFFF00"/>
              </a:solidFill>
            </a:endParaRPr>
          </a:p>
        </p:txBody>
      </p:sp>
      <p:sp>
        <p:nvSpPr>
          <p:cNvPr id="5" name="Content Placeholder 4"/>
          <p:cNvSpPr>
            <a:spLocks noGrp="1"/>
          </p:cNvSpPr>
          <p:nvPr>
            <p:ph idx="1"/>
          </p:nvPr>
        </p:nvSpPr>
        <p:spPr/>
        <p:txBody>
          <a:bodyPr/>
          <a:lstStyle/>
          <a:p>
            <a:pPr marL="0" indent="0">
              <a:buNone/>
            </a:pPr>
            <a:r>
              <a:rPr lang="en-US" dirty="0" smtClean="0">
                <a:solidFill>
                  <a:srgbClr val="FF6600"/>
                </a:solidFill>
              </a:rPr>
              <a:t>LO: Describe cycles in natural environments. </a:t>
            </a:r>
          </a:p>
          <a:p>
            <a:pPr marL="0" indent="0">
              <a:buNone/>
            </a:pPr>
            <a:r>
              <a:rPr lang="en-US" dirty="0" smtClean="0">
                <a:solidFill>
                  <a:srgbClr val="FF6600"/>
                </a:solidFill>
              </a:rPr>
              <a:t>SLE: Meet or exceed NGSS </a:t>
            </a:r>
          </a:p>
          <a:p>
            <a:pPr marL="514350" indent="-514350">
              <a:buAutoNum type="arabicPeriod"/>
            </a:pPr>
            <a:r>
              <a:rPr lang="en-US" dirty="0" smtClean="0"/>
              <a:t>Read p. 36-39 </a:t>
            </a:r>
          </a:p>
          <a:p>
            <a:pPr marL="514350" indent="-514350">
              <a:buAutoNum type="arabicPeriod"/>
            </a:pPr>
            <a:r>
              <a:rPr lang="en-US" dirty="0" smtClean="0"/>
              <a:t>Review questions p. 42-43 </a:t>
            </a:r>
            <a:endParaRPr lang="en-US" dirty="0"/>
          </a:p>
        </p:txBody>
      </p:sp>
    </p:spTree>
    <p:extLst>
      <p:ext uri="{BB962C8B-B14F-4D97-AF65-F5344CB8AC3E}">
        <p14:creationId xmlns:p14="http://schemas.microsoft.com/office/powerpoint/2010/main" val="35609879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LO: Make metric measurements </a:t>
            </a:r>
            <a:br>
              <a:rPr lang="en-US" dirty="0" smtClean="0"/>
            </a:br>
            <a:r>
              <a:rPr lang="en-US" dirty="0" smtClean="0"/>
              <a:t>SLE: Work collaboratively </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Make the following measurements in metric units: </a:t>
            </a:r>
          </a:p>
          <a:p>
            <a:pPr marL="514350" indent="-514350">
              <a:buAutoNum type="arabicPeriod"/>
            </a:pPr>
            <a:r>
              <a:rPr lang="en-US" dirty="0" smtClean="0"/>
              <a:t>The length of your shoe</a:t>
            </a:r>
          </a:p>
          <a:p>
            <a:pPr marL="514350" indent="-514350">
              <a:buAutoNum type="arabicPeriod"/>
            </a:pPr>
            <a:r>
              <a:rPr lang="en-US" dirty="0" smtClean="0"/>
              <a:t>The distance between your seat and the nearest wall </a:t>
            </a:r>
          </a:p>
          <a:p>
            <a:pPr marL="514350" indent="-514350">
              <a:buAutoNum type="arabicPeriod"/>
            </a:pPr>
            <a:r>
              <a:rPr lang="en-US" dirty="0" smtClean="0"/>
              <a:t>Your height </a:t>
            </a:r>
          </a:p>
          <a:p>
            <a:pPr marL="514350" indent="-514350">
              <a:buAutoNum type="arabicPeriod"/>
            </a:pPr>
            <a:r>
              <a:rPr lang="en-US" dirty="0" smtClean="0"/>
              <a:t>The mass of your science notebook </a:t>
            </a:r>
          </a:p>
          <a:p>
            <a:pPr marL="514350" indent="-514350">
              <a:buAutoNum type="arabicPeriod"/>
            </a:pPr>
            <a:r>
              <a:rPr lang="en-US" dirty="0" smtClean="0"/>
              <a:t>The volume of a Dixie cup </a:t>
            </a:r>
          </a:p>
          <a:p>
            <a:pPr marL="514350" indent="-514350">
              <a:buAutoNum type="arabicPeriod"/>
            </a:pP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6. The approximate volume of a golf ball </a:t>
            </a:r>
          </a:p>
          <a:p>
            <a:pPr marL="0" indent="0">
              <a:buNone/>
            </a:pPr>
            <a:r>
              <a:rPr lang="en-US" dirty="0" smtClean="0"/>
              <a:t>7. The area of one side of the classroom door </a:t>
            </a:r>
          </a:p>
          <a:p>
            <a:pPr marL="0" indent="0">
              <a:buNone/>
            </a:pPr>
            <a:r>
              <a:rPr lang="en-US" dirty="0" smtClean="0"/>
              <a:t>8. The temperature of the room </a:t>
            </a:r>
          </a:p>
          <a:p>
            <a:pPr marL="0" indent="0">
              <a:buNone/>
            </a:pPr>
            <a:r>
              <a:rPr lang="en-US" dirty="0" smtClean="0"/>
              <a:t>9. The mass of a pair of scissors </a:t>
            </a:r>
          </a:p>
          <a:p>
            <a:pPr marL="0" indent="0">
              <a:buNone/>
            </a:pPr>
            <a:r>
              <a:rPr lang="en-US" dirty="0" smtClean="0"/>
              <a:t>10. The perimeter of the top </a:t>
            </a:r>
            <a:r>
              <a:rPr lang="en-US" smtClean="0"/>
              <a:t>of your desk </a:t>
            </a:r>
            <a:endParaRPr lang="en-US"/>
          </a:p>
        </p:txBody>
      </p:sp>
    </p:spTree>
    <p:extLst>
      <p:ext uri="{BB962C8B-B14F-4D97-AF65-F5344CB8AC3E}">
        <p14:creationId xmlns:p14="http://schemas.microsoft.com/office/powerpoint/2010/main" val="48941762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dirty="0" smtClean="0">
                <a:solidFill>
                  <a:srgbClr val="FFFF00"/>
                </a:solidFill>
              </a:rPr>
              <a:t>LO: Design and carry out a scientific investigation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6" name="Content Placeholder 5"/>
          <p:cNvSpPr>
            <a:spLocks noGrp="1"/>
          </p:cNvSpPr>
          <p:nvPr>
            <p:ph idx="1"/>
          </p:nvPr>
        </p:nvSpPr>
        <p:spPr/>
        <p:txBody>
          <a:bodyPr>
            <a:normAutofit fontScale="92500" lnSpcReduction="10000"/>
          </a:bodyPr>
          <a:lstStyle/>
          <a:p>
            <a:pPr marL="0" indent="0">
              <a:buNone/>
            </a:pPr>
            <a:r>
              <a:rPr lang="en-US" dirty="0" smtClean="0">
                <a:solidFill>
                  <a:srgbClr val="FF6600"/>
                </a:solidFill>
              </a:rPr>
              <a:t>Problem: </a:t>
            </a:r>
            <a:r>
              <a:rPr lang="en-US" dirty="0" smtClean="0"/>
              <a:t>Do heavy objects fall faster than lighter objects? </a:t>
            </a:r>
          </a:p>
          <a:p>
            <a:pPr marL="0" indent="0">
              <a:buNone/>
            </a:pPr>
            <a:r>
              <a:rPr lang="en-US" dirty="0" smtClean="0">
                <a:solidFill>
                  <a:srgbClr val="FF6600"/>
                </a:solidFill>
              </a:rPr>
              <a:t>Hypothesis: </a:t>
            </a:r>
          </a:p>
          <a:p>
            <a:pPr marL="0" indent="0">
              <a:buNone/>
            </a:pPr>
            <a:r>
              <a:rPr lang="en-US" dirty="0" smtClean="0">
                <a:solidFill>
                  <a:srgbClr val="FF6600"/>
                </a:solidFill>
              </a:rPr>
              <a:t>Independent variable: </a:t>
            </a:r>
          </a:p>
          <a:p>
            <a:pPr marL="0" indent="0">
              <a:buNone/>
            </a:pPr>
            <a:r>
              <a:rPr lang="en-US" dirty="0" smtClean="0">
                <a:solidFill>
                  <a:srgbClr val="FF6600"/>
                </a:solidFill>
              </a:rPr>
              <a:t>Dependent variable: </a:t>
            </a:r>
          </a:p>
          <a:p>
            <a:pPr marL="0" indent="0">
              <a:buNone/>
            </a:pPr>
            <a:r>
              <a:rPr lang="en-US" dirty="0" smtClean="0">
                <a:solidFill>
                  <a:srgbClr val="FF6600"/>
                </a:solidFill>
              </a:rPr>
              <a:t>3 Controls: </a:t>
            </a:r>
          </a:p>
          <a:p>
            <a:pPr marL="0" indent="0">
              <a:buNone/>
            </a:pPr>
            <a:r>
              <a:rPr lang="en-US" dirty="0" smtClean="0">
                <a:solidFill>
                  <a:srgbClr val="FF6600"/>
                </a:solidFill>
              </a:rPr>
              <a:t>Procedure: </a:t>
            </a:r>
          </a:p>
          <a:p>
            <a:pPr marL="0" indent="0">
              <a:buNone/>
            </a:pPr>
            <a:r>
              <a:rPr lang="en-US" dirty="0" smtClean="0">
                <a:solidFill>
                  <a:srgbClr val="FF6600"/>
                </a:solidFill>
              </a:rPr>
              <a:t>Data: </a:t>
            </a:r>
            <a:r>
              <a:rPr lang="en-US" dirty="0" smtClean="0"/>
              <a:t>(Quantitative, at least three trials) </a:t>
            </a:r>
          </a:p>
          <a:p>
            <a:pPr marL="0" indent="0">
              <a:buNone/>
            </a:pPr>
            <a:r>
              <a:rPr lang="en-US" dirty="0" smtClean="0">
                <a:solidFill>
                  <a:srgbClr val="FF6600"/>
                </a:solidFill>
              </a:rPr>
              <a:t>Conclusion: </a:t>
            </a:r>
            <a:r>
              <a:rPr lang="en-US" dirty="0" smtClean="0"/>
              <a:t>(Five sentences) </a:t>
            </a:r>
            <a:endParaRPr lang="en-US" dirty="0"/>
          </a:p>
        </p:txBody>
      </p:sp>
    </p:spTree>
    <p:extLst>
      <p:ext uri="{BB962C8B-B14F-4D97-AF65-F5344CB8AC3E}">
        <p14:creationId xmlns:p14="http://schemas.microsoft.com/office/powerpoint/2010/main" val="55010366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Design a scientific investigation.  </a:t>
            </a:r>
            <a:br>
              <a:rPr lang="en-US" sz="3200" dirty="0" smtClean="0">
                <a:solidFill>
                  <a:srgbClr val="FFFF00"/>
                </a:solidFill>
              </a:rPr>
            </a:br>
            <a:r>
              <a:rPr lang="en-US" sz="3200" dirty="0" smtClean="0">
                <a:solidFill>
                  <a:srgbClr val="FFFF00"/>
                </a:solidFill>
              </a:rPr>
              <a:t>SLE: Work collaboratively. </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Problem: </a:t>
            </a:r>
            <a:r>
              <a:rPr lang="en-US" dirty="0" smtClean="0"/>
              <a:t>Design the best way to launch a ping pong ball the greatest distance possible. </a:t>
            </a:r>
          </a:p>
          <a:p>
            <a:pPr marL="0" indent="0">
              <a:buNone/>
            </a:pPr>
            <a:r>
              <a:rPr lang="en-US" dirty="0" smtClean="0">
                <a:solidFill>
                  <a:srgbClr val="FF6600"/>
                </a:solidFill>
              </a:rPr>
              <a:t>Hypothesis: </a:t>
            </a:r>
            <a:r>
              <a:rPr lang="en-US" dirty="0" smtClean="0"/>
              <a:t>What design will work the best? Why? </a:t>
            </a:r>
          </a:p>
          <a:p>
            <a:pPr marL="0" indent="0">
              <a:buNone/>
            </a:pPr>
            <a:r>
              <a:rPr lang="en-US" dirty="0" smtClean="0">
                <a:solidFill>
                  <a:srgbClr val="FF6600"/>
                </a:solidFill>
              </a:rPr>
              <a:t>Procedure: </a:t>
            </a:r>
          </a:p>
          <a:p>
            <a:pPr marL="0" indent="0">
              <a:buNone/>
            </a:pPr>
            <a:r>
              <a:rPr lang="en-US" dirty="0" smtClean="0">
                <a:solidFill>
                  <a:srgbClr val="FF6600"/>
                </a:solidFill>
              </a:rPr>
              <a:t>Data: </a:t>
            </a:r>
            <a:r>
              <a:rPr lang="en-US" dirty="0" smtClean="0"/>
              <a:t>(5 trials minimum) </a:t>
            </a:r>
          </a:p>
          <a:p>
            <a:pPr marL="0" indent="0">
              <a:buNone/>
            </a:pPr>
            <a:r>
              <a:rPr lang="en-US" dirty="0" smtClean="0">
                <a:solidFill>
                  <a:srgbClr val="FF6600"/>
                </a:solidFill>
              </a:rPr>
              <a:t>Conclusion: </a:t>
            </a:r>
            <a:endParaRPr lang="en-US" dirty="0">
              <a:solidFill>
                <a:srgbClr val="FF6600"/>
              </a:solidFill>
            </a:endParaRPr>
          </a:p>
        </p:txBody>
      </p:sp>
    </p:spTree>
    <p:extLst>
      <p:ext uri="{BB962C8B-B14F-4D97-AF65-F5344CB8AC3E}">
        <p14:creationId xmlns:p14="http://schemas.microsoft.com/office/powerpoint/2010/main" val="132230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Population Density: </a:t>
            </a:r>
            <a:endParaRPr lang="en-US" sz="3200" dirty="0">
              <a:solidFill>
                <a:srgbClr val="FF66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Population density </a:t>
            </a:r>
            <a:r>
              <a:rPr lang="en-US" dirty="0" smtClean="0"/>
              <a:t>is the number of organisms in a given area. </a:t>
            </a:r>
          </a:p>
          <a:p>
            <a:pPr marL="0" indent="0">
              <a:buNone/>
            </a:pPr>
            <a:endParaRPr lang="en-US" dirty="0"/>
          </a:p>
          <a:p>
            <a:pPr marL="0" indent="0">
              <a:buNone/>
            </a:pPr>
            <a:r>
              <a:rPr lang="en-US" dirty="0" smtClean="0"/>
              <a:t>Population density =  </a:t>
            </a:r>
            <a:r>
              <a:rPr lang="en-US" u="sng" dirty="0" smtClean="0"/>
              <a:t># of individuals in an area</a:t>
            </a:r>
          </a:p>
          <a:p>
            <a:pPr marL="0" indent="0">
              <a:buNone/>
            </a:pPr>
            <a:r>
              <a:rPr lang="en-US" dirty="0"/>
              <a:t> </a:t>
            </a:r>
            <a:r>
              <a:rPr lang="en-US" dirty="0" smtClean="0"/>
              <a:t>                                          Unit area </a:t>
            </a:r>
            <a:endParaRPr lang="en-US" dirty="0"/>
          </a:p>
        </p:txBody>
      </p:sp>
    </p:spTree>
    <p:extLst>
      <p:ext uri="{BB962C8B-B14F-4D97-AF65-F5344CB8AC3E}">
        <p14:creationId xmlns:p14="http://schemas.microsoft.com/office/powerpoint/2010/main" val="9189529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Factors that limit populations: </a:t>
            </a:r>
            <a:endParaRPr lang="en-US" sz="3200" dirty="0">
              <a:solidFill>
                <a:srgbClr val="FF6600"/>
              </a:solidFill>
            </a:endParaRPr>
          </a:p>
        </p:txBody>
      </p:sp>
      <p:sp>
        <p:nvSpPr>
          <p:cNvPr id="3" name="Content Placeholder 2"/>
          <p:cNvSpPr>
            <a:spLocks noGrp="1"/>
          </p:cNvSpPr>
          <p:nvPr>
            <p:ph sz="half" idx="1"/>
          </p:nvPr>
        </p:nvSpPr>
        <p:spPr/>
        <p:txBody>
          <a:bodyPr/>
          <a:lstStyle/>
          <a:p>
            <a:pPr marL="514350" indent="-514350">
              <a:buAutoNum type="arabicPeriod"/>
            </a:pPr>
            <a:r>
              <a:rPr lang="en-US" dirty="0" smtClean="0"/>
              <a:t>Availability of food </a:t>
            </a:r>
          </a:p>
          <a:p>
            <a:pPr marL="514350" indent="-514350">
              <a:buAutoNum type="arabicPeriod"/>
            </a:pPr>
            <a:r>
              <a:rPr lang="en-US" dirty="0" smtClean="0"/>
              <a:t>Space </a:t>
            </a:r>
          </a:p>
          <a:p>
            <a:pPr marL="514350" indent="-514350">
              <a:buAutoNum type="arabicPeriod"/>
            </a:pPr>
            <a:r>
              <a:rPr lang="en-US" dirty="0" smtClean="0"/>
              <a:t>Weather/climate</a:t>
            </a:r>
          </a:p>
          <a:p>
            <a:pPr marL="514350" indent="-514350">
              <a:buAutoNum type="arabicPeriod"/>
            </a:pPr>
            <a:r>
              <a:rPr lang="en-US" dirty="0" smtClean="0"/>
              <a:t>Disease</a:t>
            </a:r>
          </a:p>
          <a:p>
            <a:pPr marL="514350" indent="-514350">
              <a:buAutoNum type="arabicPeriod"/>
            </a:pPr>
            <a:r>
              <a:rPr lang="en-US" dirty="0" smtClean="0"/>
              <a:t>Predation</a:t>
            </a:r>
          </a:p>
          <a:p>
            <a:pPr marL="514350" indent="-514350">
              <a:buAutoNum type="arabicPeriod"/>
            </a:pPr>
            <a:r>
              <a:rPr lang="en-US" dirty="0" smtClean="0"/>
              <a:t>Natural disaster </a:t>
            </a:r>
          </a:p>
          <a:p>
            <a:pPr marL="514350" indent="-514350">
              <a:buAutoNum type="arabicPeriod"/>
            </a:pPr>
            <a:r>
              <a:rPr lang="en-US" dirty="0" smtClean="0"/>
              <a:t>Human activity </a:t>
            </a:r>
            <a:endParaRPr lang="en-US" dirty="0"/>
          </a:p>
        </p:txBody>
      </p:sp>
      <p:pic>
        <p:nvPicPr>
          <p:cNvPr id="5" name="Content Placeholder 4" descr="lynxrabbit.jpg"/>
          <p:cNvPicPr>
            <a:picLocks noGrp="1" noChangeAspect="1"/>
          </p:cNvPicPr>
          <p:nvPr>
            <p:ph sz="half" idx="2"/>
          </p:nvPr>
        </p:nvPicPr>
        <p:blipFill>
          <a:blip r:embed="rId2">
            <a:extLst>
              <a:ext uri="{28A0092B-C50C-407E-A947-70E740481C1C}">
                <a14:useLocalDpi xmlns:a14="http://schemas.microsoft.com/office/drawing/2010/main" val="0"/>
              </a:ext>
            </a:extLst>
          </a:blip>
          <a:srcRect t="-34051" b="-34051"/>
          <a:stretch>
            <a:fillRect/>
          </a:stretch>
        </p:blipFill>
        <p:spPr/>
      </p:pic>
    </p:spTree>
    <p:extLst>
      <p:ext uri="{BB962C8B-B14F-4D97-AF65-F5344CB8AC3E}">
        <p14:creationId xmlns:p14="http://schemas.microsoft.com/office/powerpoint/2010/main" val="901706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Energy and Ecosystems: </a:t>
            </a:r>
            <a:endParaRPr lang="en-US" dirty="0">
              <a:solidFill>
                <a:srgbClr val="FFFF00"/>
              </a:solidFill>
            </a:endParaRPr>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solidFill>
                  <a:srgbClr val="FF6600"/>
                </a:solidFill>
              </a:rPr>
              <a:t>Consumers vs. Producers: </a:t>
            </a:r>
          </a:p>
          <a:p>
            <a:pPr marL="0" indent="0">
              <a:buNone/>
            </a:pPr>
            <a:endParaRPr lang="en-US" dirty="0"/>
          </a:p>
          <a:p>
            <a:r>
              <a:rPr lang="en-US" dirty="0" smtClean="0">
                <a:solidFill>
                  <a:srgbClr val="FF6600"/>
                </a:solidFill>
              </a:rPr>
              <a:t>Producers</a:t>
            </a:r>
            <a:r>
              <a:rPr lang="en-US" dirty="0" smtClean="0"/>
              <a:t> make energy from the sun, and provide energy for other organisms (plants, algae) </a:t>
            </a:r>
          </a:p>
          <a:p>
            <a:r>
              <a:rPr lang="en-US" dirty="0" smtClean="0">
                <a:solidFill>
                  <a:srgbClr val="FF6600"/>
                </a:solidFill>
              </a:rPr>
              <a:t>Primary consumers </a:t>
            </a:r>
            <a:r>
              <a:rPr lang="en-US" dirty="0" smtClean="0"/>
              <a:t>eat producers (deer, squirrels) </a:t>
            </a:r>
          </a:p>
          <a:p>
            <a:r>
              <a:rPr lang="en-US" dirty="0" smtClean="0">
                <a:solidFill>
                  <a:srgbClr val="FF6600"/>
                </a:solidFill>
              </a:rPr>
              <a:t>Secondary consumers </a:t>
            </a:r>
            <a:r>
              <a:rPr lang="en-US" dirty="0" smtClean="0"/>
              <a:t>eat primary consumers (lions, sharks) </a:t>
            </a:r>
          </a:p>
          <a:p>
            <a:r>
              <a:rPr lang="en-US" dirty="0" smtClean="0">
                <a:solidFill>
                  <a:srgbClr val="FF6600"/>
                </a:solidFill>
              </a:rPr>
              <a:t>Decomposers</a:t>
            </a:r>
            <a:r>
              <a:rPr lang="en-US" dirty="0" smtClean="0"/>
              <a:t> release energy into the environment by breaking down dead organisms and releasing stored nutrients into the soil. </a:t>
            </a:r>
            <a:endParaRPr lang="en-US" dirty="0"/>
          </a:p>
        </p:txBody>
      </p:sp>
      <p:pic>
        <p:nvPicPr>
          <p:cNvPr id="5" name="Content Placeholder 4" descr="shark funny "/>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p:pic>
    </p:spTree>
    <p:extLst>
      <p:ext uri="{BB962C8B-B14F-4D97-AF65-F5344CB8AC3E}">
        <p14:creationId xmlns:p14="http://schemas.microsoft.com/office/powerpoint/2010/main" val="2937821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3087</TotalTime>
  <Words>2869</Words>
  <Application>Microsoft Macintosh PowerPoint</Application>
  <PresentationFormat>On-screen Show (4:3)</PresentationFormat>
  <Paragraphs>355</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 Black </vt:lpstr>
      <vt:lpstr>Environmental Science: </vt:lpstr>
      <vt:lpstr>Elements of the environment:</vt:lpstr>
      <vt:lpstr>Levels of environmental organization:</vt:lpstr>
      <vt:lpstr>PowerPoint Presentation</vt:lpstr>
      <vt:lpstr>Homework: </vt:lpstr>
      <vt:lpstr>Studying Populations: </vt:lpstr>
      <vt:lpstr>Population Density: </vt:lpstr>
      <vt:lpstr>Factors that limit populations: </vt:lpstr>
      <vt:lpstr>Energy and Ecosystems: </vt:lpstr>
      <vt:lpstr>Food Chain vs. Food Web: </vt:lpstr>
      <vt:lpstr>Another Food Web: </vt:lpstr>
      <vt:lpstr>Energy Pyramid:</vt:lpstr>
      <vt:lpstr>Homework: </vt:lpstr>
      <vt:lpstr>LO: Describe interactions in ecosystems  SLE: Meet or exceed NGSS</vt:lpstr>
      <vt:lpstr>Interactions Between Species: </vt:lpstr>
      <vt:lpstr>LO: Describe how population density affects plant growth  SLE: Work collaboratively </vt:lpstr>
      <vt:lpstr>Adaptations: </vt:lpstr>
      <vt:lpstr>Symbiosis: A long-term relationship between members of two or more species. </vt:lpstr>
      <vt:lpstr>PowerPoint Presentation</vt:lpstr>
      <vt:lpstr>PowerPoint Presentation</vt:lpstr>
      <vt:lpstr>Homework: </vt:lpstr>
      <vt:lpstr>LO: Describe interactions between species SLE: Work independently </vt:lpstr>
      <vt:lpstr>LO: Describe interactions between species  SLE: Meet or exceed NGSS </vt:lpstr>
      <vt:lpstr>Biomes of the Earth: </vt:lpstr>
      <vt:lpstr>What’s a biome? </vt:lpstr>
      <vt:lpstr>Land Biomes: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 Describe the biomes of the earth  SLE: Work collaboratively </vt:lpstr>
      <vt:lpstr>LO: Describe the major biomes of Earth  SLE: Meet or exceed NGSS</vt:lpstr>
      <vt:lpstr>How Humans Use Land: </vt:lpstr>
      <vt:lpstr>Approaches to Land Use: </vt:lpstr>
      <vt:lpstr>Types of resources: </vt:lpstr>
      <vt:lpstr>Sources of Energy: </vt:lpstr>
      <vt:lpstr>Conventional Power Plants: </vt:lpstr>
      <vt:lpstr>Nuclear Power Plant: </vt:lpstr>
      <vt:lpstr>Hydro Power Plant: </vt:lpstr>
      <vt:lpstr>Solar Power: </vt:lpstr>
      <vt:lpstr>Homework: </vt:lpstr>
      <vt:lpstr>LO: Describe how humans produce energy  SLE: Articulate ideas clearly, creatively and effectively </vt:lpstr>
      <vt:lpstr>LO: Describe characteristics of PNW Boreal Forests SLE: Meet or exceed NGSS</vt:lpstr>
      <vt:lpstr>LO: Describe energy resources  SLE: Articulate ideas clearly and effectively </vt:lpstr>
      <vt:lpstr>Environmental Issues: </vt:lpstr>
      <vt:lpstr>PowerPoint Presentation</vt:lpstr>
      <vt:lpstr>PowerPoint Presentation</vt:lpstr>
      <vt:lpstr>PowerPoint Presentation</vt:lpstr>
      <vt:lpstr>PowerPoint Presentation</vt:lpstr>
      <vt:lpstr>LO: Compare greenhouse gases in the atmosphere SLE: Work collaboratively </vt:lpstr>
      <vt:lpstr>LO: Describe environmental issues  SLE: Meet or exceed NGSS </vt:lpstr>
      <vt:lpstr>Cycles of Matter: </vt:lpstr>
      <vt:lpstr>Carbon Cycle: </vt:lpstr>
      <vt:lpstr>Nitrogen Cycle: </vt:lpstr>
      <vt:lpstr>Homework: </vt:lpstr>
      <vt:lpstr>LO: Describe characteristics of forests of the PNW  SLE: Apply mindful habits for academic success </vt:lpstr>
      <vt:lpstr>Ecological Succession:</vt:lpstr>
      <vt:lpstr>PowerPoint Presentation</vt:lpstr>
      <vt:lpstr>Homework: </vt:lpstr>
      <vt:lpstr>LO: Make metric measurements  SLE: Work collaboratively </vt:lpstr>
      <vt:lpstr>LO: Design and carry out a scientific investigation  SLE: Work collaboratively </vt:lpstr>
      <vt:lpstr>LO: Design a scientific investigation.   SLE: Work collaboratively.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 </dc:title>
  <dc:creator>St. John  School </dc:creator>
  <cp:lastModifiedBy>St. John  School </cp:lastModifiedBy>
  <cp:revision>87</cp:revision>
  <dcterms:created xsi:type="dcterms:W3CDTF">2016-03-13T23:17:17Z</dcterms:created>
  <dcterms:modified xsi:type="dcterms:W3CDTF">2018-04-12T01:38:38Z</dcterms:modified>
</cp:coreProperties>
</file>