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2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Energy, Simple Machines and Engineering Design Principles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RubeGoldber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39" r="-35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416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Work Input vs. Work Output: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Work input: </a:t>
            </a:r>
            <a:r>
              <a:rPr lang="en-US" dirty="0" smtClean="0"/>
              <a:t>the amount of work done by the person using the machine.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Work output: </a:t>
            </a:r>
            <a:r>
              <a:rPr lang="en-US" dirty="0" smtClean="0"/>
              <a:t>the amount of work done by the machine.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 output can never exceed work input.  (Work output is usually less).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04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Mechanical Advantage: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Mechanical advantage:  </a:t>
            </a:r>
            <a:r>
              <a:rPr lang="en-US" dirty="0" smtClean="0"/>
              <a:t>The number of times that a machine multiplies the force applied. </a:t>
            </a:r>
          </a:p>
          <a:p>
            <a:pPr marL="0" indent="0">
              <a:buNone/>
            </a:pPr>
            <a:r>
              <a:rPr lang="en-US" dirty="0" smtClean="0"/>
              <a:t>To calculate mechanical </a:t>
            </a:r>
            <a:r>
              <a:rPr lang="en-US" dirty="0" err="1" smtClean="0"/>
              <a:t>advtange</a:t>
            </a:r>
            <a:r>
              <a:rPr lang="en-US" dirty="0" smtClean="0"/>
              <a:t>, divide output force by input force: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 = </a:t>
            </a:r>
            <a:r>
              <a:rPr lang="en-US" u="sng" dirty="0" err="1" smtClean="0">
                <a:solidFill>
                  <a:srgbClr val="FF0000"/>
                </a:solidFill>
              </a:rPr>
              <a:t>Ouput</a:t>
            </a:r>
            <a:r>
              <a:rPr lang="en-US" u="sng" dirty="0" smtClean="0">
                <a:solidFill>
                  <a:srgbClr val="FF0000"/>
                </a:solidFill>
              </a:rPr>
              <a:t> force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      Input  force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MechanicalAdvantage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553" b="-375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933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Mechanical Efficiency: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Efficiency: </a:t>
            </a:r>
            <a:r>
              <a:rPr lang="en-US" dirty="0" smtClean="0"/>
              <a:t>a comparison of the work that the machine puts out and the work that the person using the machine puts in: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Efficiency = </a:t>
            </a:r>
            <a:r>
              <a:rPr lang="en-US" u="sng" dirty="0" smtClean="0">
                <a:solidFill>
                  <a:srgbClr val="FF0000"/>
                </a:solidFill>
              </a:rPr>
              <a:t>work output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Work input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ramp 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994" b="-639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062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simple machines: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SimpleMachin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62" r="-97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843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levers: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3-types-of-levers-j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028" r="-197028"/>
          <a:stretch>
            <a:fillRect/>
          </a:stretch>
        </p:blipFill>
        <p:spPr>
          <a:xfrm>
            <a:off x="-1866900" y="1600200"/>
            <a:ext cx="12623800" cy="4525963"/>
          </a:xfrm>
        </p:spPr>
      </p:pic>
    </p:spTree>
    <p:extLst>
      <p:ext uri="{BB962C8B-B14F-4D97-AF65-F5344CB8AC3E}">
        <p14:creationId xmlns:p14="http://schemas.microsoft.com/office/powerpoint/2010/main" val="2024388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Homework: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LO:  Identify and describe types of simple machines </a:t>
            </a:r>
          </a:p>
          <a:p>
            <a:pPr marL="0" indent="0">
              <a:buNone/>
            </a:pPr>
            <a:r>
              <a:rPr lang="en-US" dirty="0" smtClean="0"/>
              <a:t>SLE: Meet or exceed NGSS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Read p. 106-112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Review questions p. 113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0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LO: Compare mechanical advantage of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and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class levers. </a:t>
            </a:r>
            <a:br>
              <a:rPr lang="en-US" sz="3200" dirty="0" smtClean="0"/>
            </a:br>
            <a:r>
              <a:rPr lang="en-US" sz="3200" dirty="0" smtClean="0"/>
              <a:t>SLE: Work collaboratively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Problem:  </a:t>
            </a:r>
            <a:r>
              <a:rPr lang="en-US" dirty="0" smtClean="0"/>
              <a:t>Does a 1</a:t>
            </a:r>
            <a:r>
              <a:rPr lang="en-US" baseline="30000" dirty="0" smtClean="0"/>
              <a:t>st</a:t>
            </a:r>
            <a:r>
              <a:rPr lang="en-US" dirty="0" smtClean="0"/>
              <a:t>-class lever or a 2</a:t>
            </a:r>
            <a:r>
              <a:rPr lang="en-US" baseline="30000" dirty="0" smtClean="0"/>
              <a:t>nd</a:t>
            </a:r>
            <a:r>
              <a:rPr lang="en-US" dirty="0" smtClean="0"/>
              <a:t> –class lever have the greatest mechanical advantage?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Hypothesis: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Independent variable: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Dependent variable: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 Controls: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Procedure: </a:t>
            </a:r>
          </a:p>
          <a:p>
            <a:pPr marL="514350" indent="-514350">
              <a:buAutoNum type="arabicPeriod"/>
            </a:pPr>
            <a:r>
              <a:rPr lang="en-US" dirty="0" smtClean="0"/>
              <a:t>Make a first-class lever. </a:t>
            </a:r>
          </a:p>
          <a:p>
            <a:pPr marL="514350" indent="-514350">
              <a:buAutoNum type="arabicPeriod"/>
            </a:pPr>
            <a:r>
              <a:rPr lang="en-US" dirty="0" smtClean="0"/>
              <a:t>Place a 5-N weight at the end of the lever. </a:t>
            </a:r>
          </a:p>
          <a:p>
            <a:pPr marL="514350" indent="-514350">
              <a:buAutoNum type="arabicPeriod"/>
            </a:pPr>
            <a:r>
              <a:rPr lang="en-US" dirty="0" smtClean="0"/>
              <a:t>Using a spring scale, measure the amount of force needed to lift the weight using the 1</a:t>
            </a:r>
            <a:r>
              <a:rPr lang="en-US" baseline="30000" dirty="0" smtClean="0"/>
              <a:t>st</a:t>
            </a:r>
            <a:r>
              <a:rPr lang="en-US" dirty="0" smtClean="0"/>
              <a:t> class lever. </a:t>
            </a:r>
          </a:p>
          <a:p>
            <a:pPr marL="514350" indent="-514350">
              <a:buAutoNum type="arabicPeriod"/>
            </a:pPr>
            <a:r>
              <a:rPr lang="en-US" dirty="0" smtClean="0"/>
              <a:t>Make a 2</a:t>
            </a:r>
            <a:r>
              <a:rPr lang="en-US" baseline="30000" dirty="0" smtClean="0"/>
              <a:t>nd</a:t>
            </a:r>
            <a:r>
              <a:rPr lang="en-US" dirty="0" smtClean="0"/>
              <a:t> class lever. 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steps 2 &amp; 3 using the second class lever. 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Compare </a:t>
            </a:r>
            <a:r>
              <a:rPr lang="en-US" smtClean="0"/>
              <a:t>the mechanical </a:t>
            </a:r>
            <a:r>
              <a:rPr lang="en-US" dirty="0" smtClean="0"/>
              <a:t>advantage of the two levers.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5623262"/>
              </p:ext>
            </p:extLst>
          </p:nvPr>
        </p:nvGraphicFramePr>
        <p:xfrm>
          <a:off x="4744262" y="2160418"/>
          <a:ext cx="4038600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455"/>
                <a:gridCol w="896425"/>
                <a:gridCol w="896425"/>
                <a:gridCol w="12912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lever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force (N)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force (N)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 advantage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31381" y="1600200"/>
            <a:ext cx="68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1381" y="4093737"/>
            <a:ext cx="127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0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FF6600"/>
                </a:solidFill>
              </a:rPr>
              <a:t>LO: Compare the mechanical advantage of fixed and movable pulleys.</a:t>
            </a:r>
            <a:br>
              <a:rPr lang="en-US" sz="3200" dirty="0" smtClean="0">
                <a:solidFill>
                  <a:srgbClr val="FF6600"/>
                </a:solidFill>
              </a:rPr>
            </a:br>
            <a:r>
              <a:rPr lang="en-US" sz="3200" dirty="0" smtClean="0">
                <a:solidFill>
                  <a:srgbClr val="FF6600"/>
                </a:solidFill>
              </a:rPr>
              <a:t>SLE: Work collaboratively. 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Problem: </a:t>
            </a:r>
            <a:r>
              <a:rPr lang="en-US" dirty="0" smtClean="0"/>
              <a:t>Does a movable pulley have a greater mechanical advantage than a fixed pulley?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Hypothesis: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Independent variable: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Dependent variable: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3 Controlled Variables: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Procedure: </a:t>
            </a:r>
          </a:p>
          <a:p>
            <a:pPr marL="514350" indent="-514350">
              <a:buAutoNum type="arabicPeriod"/>
            </a:pPr>
            <a:r>
              <a:rPr lang="en-US" dirty="0" smtClean="0"/>
              <a:t>Make a fixed pulley.  (see left) 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the pulley to lift a 5N weight. </a:t>
            </a:r>
          </a:p>
          <a:p>
            <a:pPr marL="514350" indent="-514350">
              <a:buAutoNum type="arabicPeriod"/>
            </a:pPr>
            <a:r>
              <a:rPr lang="en-US" dirty="0" smtClean="0"/>
              <a:t>Observe how much force you need to put into the pulley to lift the weight. 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Steps 1-3 with a movable pulley.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6600"/>
                </a:solidFill>
              </a:rPr>
              <a:t>Data: </a:t>
            </a:r>
          </a:p>
          <a:p>
            <a:pPr marL="0" indent="0" fontAlgn="t">
              <a:spcBef>
                <a:spcPts val="0"/>
              </a:spcBef>
              <a:buNone/>
            </a:pPr>
            <a:r>
              <a:rPr lang="en-US" sz="4800" dirty="0" smtClean="0">
                <a:solidFill>
                  <a:srgbClr val="000000"/>
                </a:solidFill>
              </a:rPr>
              <a:t>1</a:t>
            </a:r>
            <a:r>
              <a:rPr lang="en-US" sz="4800" baseline="30000" dirty="0" smtClean="0">
                <a:solidFill>
                  <a:srgbClr val="000000"/>
                </a:solidFill>
              </a:rPr>
              <a:t>st</a:t>
            </a:r>
            <a:r>
              <a:rPr lang="en-US" sz="4800" dirty="0" smtClean="0">
                <a:solidFill>
                  <a:srgbClr val="000000"/>
                </a:solidFill>
              </a:rPr>
              <a:t> </a:t>
            </a:r>
            <a:r>
              <a:rPr lang="en-US" sz="4800" dirty="0">
                <a:solidFill>
                  <a:srgbClr val="000000"/>
                </a:solidFill>
              </a:rPr>
              <a:t>class</a:t>
            </a:r>
            <a:endParaRPr lang="en-US" sz="4800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US" sz="4800" dirty="0">
                <a:solidFill>
                  <a:srgbClr val="000000"/>
                </a:solidFill>
              </a:rPr>
              <a:t>2</a:t>
            </a:r>
            <a:r>
              <a:rPr lang="en-US" sz="4800" baseline="30000" dirty="0">
                <a:solidFill>
                  <a:srgbClr val="000000"/>
                </a:solidFill>
              </a:rPr>
              <a:t>nd</a:t>
            </a:r>
            <a:r>
              <a:rPr lang="en-US" sz="4800" dirty="0">
                <a:solidFill>
                  <a:srgbClr val="000000"/>
                </a:solidFill>
              </a:rPr>
              <a:t> class</a:t>
            </a:r>
            <a:endParaRPr lang="en-US" sz="4800" dirty="0">
              <a:latin typeface="Arial"/>
            </a:endParaRPr>
          </a:p>
          <a:p>
            <a:pPr marL="0" indent="0">
              <a:buNone/>
            </a:pP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48841"/>
              </p:ext>
            </p:extLst>
          </p:nvPr>
        </p:nvGraphicFramePr>
        <p:xfrm>
          <a:off x="4449052" y="2443001"/>
          <a:ext cx="4694948" cy="164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37"/>
                <a:gridCol w="1173737"/>
                <a:gridCol w="946809"/>
                <a:gridCol w="1400665"/>
              </a:tblGrid>
              <a:tr h="26883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Pulley: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Force (N):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 Force (N) 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Advantage: </a:t>
                      </a:r>
                      <a:endParaRPr lang="en-US" dirty="0"/>
                    </a:p>
                  </a:txBody>
                  <a:tcPr/>
                </a:tc>
              </a:tr>
              <a:tr h="272564">
                <a:tc>
                  <a:txBody>
                    <a:bodyPr/>
                    <a:lstStyle/>
                    <a:p>
                      <a:r>
                        <a:rPr lang="en-US" dirty="0" smtClean="0"/>
                        <a:t>Fixed: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2564">
                <a:tc>
                  <a:txBody>
                    <a:bodyPr/>
                    <a:lstStyle/>
                    <a:p>
                      <a:r>
                        <a:rPr lang="en-US" dirty="0" smtClean="0"/>
                        <a:t>Movable: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4409120"/>
            <a:ext cx="20672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Conclusion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2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Energy: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Energy: </a:t>
            </a:r>
            <a:r>
              <a:rPr lang="en-US" dirty="0" smtClean="0"/>
              <a:t>The ability to do work. Because observing the work being done is the only way to observe energy, Joules (J) are used to measure energy as well as work. </a:t>
            </a:r>
          </a:p>
          <a:p>
            <a:pPr marL="0" indent="0">
              <a:buNone/>
            </a:pPr>
            <a:r>
              <a:rPr lang="en-US" dirty="0" smtClean="0"/>
              <a:t>1J = 1N x 1m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Law of conservation of energy: </a:t>
            </a:r>
            <a:r>
              <a:rPr lang="en-US" dirty="0" smtClean="0"/>
              <a:t>in any closed system, the total amount of energy will remain the same (the energy can change form, though.)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1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Types of Energy: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Kinetic energy: </a:t>
            </a:r>
            <a:r>
              <a:rPr lang="en-US" dirty="0" smtClean="0"/>
              <a:t>the energy created by moving objects.  Kinetic energy can be calculated by: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KE = </a:t>
            </a:r>
            <a:r>
              <a:rPr lang="en-US" u="sng" dirty="0" smtClean="0">
                <a:solidFill>
                  <a:srgbClr val="FF6600"/>
                </a:solidFill>
              </a:rPr>
              <a:t>mv</a:t>
            </a:r>
            <a:r>
              <a:rPr lang="en-US" u="sng" baseline="30000" dirty="0" smtClean="0">
                <a:solidFill>
                  <a:srgbClr val="FF6600"/>
                </a:solidFill>
              </a:rPr>
              <a:t>2</a:t>
            </a:r>
          </a:p>
          <a:p>
            <a:pPr marL="0" indent="0">
              <a:buNone/>
            </a:pPr>
            <a:r>
              <a:rPr lang="en-US" baseline="30000" dirty="0">
                <a:solidFill>
                  <a:srgbClr val="FF6600"/>
                </a:solidFill>
              </a:rPr>
              <a:t> </a:t>
            </a:r>
            <a:r>
              <a:rPr lang="en-US" baseline="30000" dirty="0" smtClean="0">
                <a:solidFill>
                  <a:srgbClr val="FF6600"/>
                </a:solidFill>
              </a:rPr>
              <a:t>              </a:t>
            </a:r>
            <a:r>
              <a:rPr lang="en-US" dirty="0" smtClean="0">
                <a:solidFill>
                  <a:srgbClr val="FF6600"/>
                </a:solidFill>
              </a:rPr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kinetic energy of moving objects can be increased by either increasing the mass or the velocity of the objects.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7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Work and Energy: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Work: </a:t>
            </a:r>
            <a:r>
              <a:rPr lang="en-US" dirty="0" smtClean="0"/>
              <a:t>applying a force on an object over a distance. </a:t>
            </a:r>
          </a:p>
          <a:p>
            <a:pPr marL="0" indent="0">
              <a:buNone/>
            </a:pPr>
            <a:r>
              <a:rPr lang="en-US" dirty="0" smtClean="0"/>
              <a:t>For work to be done: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object must move some distance.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object and the force have to be going in the same direction.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Potential energy: </a:t>
            </a:r>
            <a:r>
              <a:rPr lang="en-US" dirty="0" smtClean="0"/>
              <a:t>the energy an object has stored because of its position or chemical composition.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Gravitational potential energy </a:t>
            </a:r>
            <a:r>
              <a:rPr lang="en-US" dirty="0" smtClean="0"/>
              <a:t>is the energy that an object has stored because of its height above the ground; the higher it is, the more energy it will have as it falls.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Gravitational potential energy is calculated using this formula: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GPE (J) =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 weight(N)  x height (m)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7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The total mechanical energy </a:t>
            </a:r>
            <a:r>
              <a:rPr lang="en-US" dirty="0" smtClean="0"/>
              <a:t>of an object is the sum of its potential and kinetic energy: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ME = GPE + KE </a:t>
            </a:r>
          </a:p>
          <a:p>
            <a:pPr marL="0" indent="0">
              <a:buNone/>
            </a:pPr>
            <a:r>
              <a:rPr lang="en-US" dirty="0" smtClean="0"/>
              <a:t>Since the total amount of energy cannot change, as an object falls, the GPE gradually converts to KE. </a:t>
            </a:r>
            <a:endParaRPr lang="en-US" dirty="0"/>
          </a:p>
        </p:txBody>
      </p:sp>
      <p:pic>
        <p:nvPicPr>
          <p:cNvPr id="9" name="Content Placeholder 8" descr="GPE 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12" b="-247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4340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Other Forms of Energy </a:t>
            </a:r>
            <a:r>
              <a:rPr lang="en-US" dirty="0" smtClean="0"/>
              <a:t>(These are all forms of kinetic or potential energy) 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Thermal energy: </a:t>
            </a:r>
            <a:r>
              <a:rPr lang="en-US" dirty="0" smtClean="0"/>
              <a:t>the kinetic energy of all the particles that make up a substance. The faster the particles are moving, the higher the temperature.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Chemical energy: </a:t>
            </a:r>
            <a:r>
              <a:rPr lang="en-US" dirty="0" smtClean="0"/>
              <a:t>The energy that is produced during chemical reactions.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Electrical energy: </a:t>
            </a:r>
            <a:r>
              <a:rPr lang="en-US" dirty="0" smtClean="0"/>
              <a:t>kinetic energy produced by moving electrons.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Sound energy: </a:t>
            </a:r>
            <a:r>
              <a:rPr lang="en-US" dirty="0" smtClean="0"/>
              <a:t>kinetic energy caused by vibrations in solids, liquids or gases.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Electromagnetic energy: </a:t>
            </a:r>
            <a:r>
              <a:rPr lang="en-US" dirty="0" smtClean="0"/>
              <a:t>energy produced by vibrations of subatomic particles (electrons </a:t>
            </a:r>
            <a:r>
              <a:rPr lang="en-US" dirty="0" smtClean="0">
                <a:sym typeface="Wingdings"/>
              </a:rPr>
              <a:t> photons).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0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Calculating Work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Work is calculated by multiplying force times distance: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 = </a:t>
            </a:r>
            <a:r>
              <a:rPr lang="en-US" dirty="0" err="1" smtClean="0">
                <a:solidFill>
                  <a:srgbClr val="FF0000"/>
                </a:solidFill>
              </a:rPr>
              <a:t>fd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In the metric system, force is measured in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Joules: J 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 J = 1N * 1m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Joules are sometimes called Newton-Meters.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7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Power:  </a:t>
            </a:r>
            <a:r>
              <a:rPr lang="en-US" dirty="0" smtClean="0"/>
              <a:t>power is the amount of work done in a certain period of time. </a:t>
            </a:r>
          </a:p>
          <a:p>
            <a:pPr marL="0" indent="0">
              <a:buNone/>
            </a:pPr>
            <a:r>
              <a:rPr lang="en-US" dirty="0" smtClean="0"/>
              <a:t>Power is calculated by dividing work by time: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P= w/t </a:t>
            </a:r>
          </a:p>
          <a:p>
            <a:pPr marL="0" indent="0">
              <a:buNone/>
            </a:pPr>
            <a:r>
              <a:rPr lang="en-US" dirty="0" smtClean="0"/>
              <a:t>In the metric system, power is calculated in watts, w:  </a:t>
            </a:r>
          </a:p>
          <a:p>
            <a:pPr marL="0" indent="0">
              <a:buNone/>
            </a:pPr>
            <a:r>
              <a:rPr lang="en-US" dirty="0" smtClean="0"/>
              <a:t>1w = 1Joule/ second </a:t>
            </a:r>
          </a:p>
          <a:p>
            <a:pPr marL="0" indent="0">
              <a:buNone/>
            </a:pPr>
            <a:r>
              <a:rPr lang="en-US" dirty="0" smtClean="0"/>
              <a:t>10w = 10Joules/second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pow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77" b="-71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7086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Energy and Work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 is usually defined as the ability to do work. This means that energy is also measured in Joules. 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If you apply 3N to a box and move the box 10m, you’ve done 30J of work (3N * 10m = 30J) </a:t>
            </a:r>
          </a:p>
          <a:p>
            <a:pPr marL="0" indent="0">
              <a:buNone/>
            </a:pPr>
            <a:r>
              <a:rPr lang="en-US" dirty="0" smtClean="0"/>
              <a:t>To do this 30J of work, you’ve used 30J of energy.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098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Homework: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LO: Describe and calculate work, power and energy </a:t>
            </a:r>
          </a:p>
          <a:p>
            <a:pPr marL="0" indent="0">
              <a:buNone/>
            </a:pPr>
            <a:r>
              <a:rPr lang="en-US" dirty="0" smtClean="0"/>
              <a:t>SLE: Work independently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Read p. 94-99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Repond</a:t>
            </a:r>
            <a:r>
              <a:rPr lang="en-US" dirty="0" smtClean="0"/>
              <a:t> to the review questions on p. 99 (loose leaf, full heading, complete sentences, due on Tuesday)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2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LO: Calculate work and power </a:t>
            </a:r>
            <a:br>
              <a:rPr lang="en-US" sz="3200" dirty="0" smtClean="0"/>
            </a:br>
            <a:r>
              <a:rPr lang="en-US" sz="3200" dirty="0" smtClean="0"/>
              <a:t>SLE: Work cooperatively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Measure the work it takes to: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Lift your science notebook from the floor to your desk.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Drag a chair across the classroom.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your science book from one end of your desk to another.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Lift 1L of water from the floor to the seat of your chair. </a:t>
            </a:r>
          </a:p>
          <a:p>
            <a:pPr marL="0" indent="0">
              <a:buNone/>
            </a:pPr>
            <a:r>
              <a:rPr lang="en-US" dirty="0" smtClean="0"/>
              <a:t>Then find out how much power it takes to do each of these tasks in 5 and </a:t>
            </a:r>
            <a:r>
              <a:rPr lang="en-US" smtClean="0"/>
              <a:t>10 seconds.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Simple Machines: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Machine: </a:t>
            </a:r>
            <a:r>
              <a:rPr lang="en-US" dirty="0" smtClean="0"/>
              <a:t>A device that makes work “easier” by reducing the force or distance required to do the work.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Machines do not reduce the total amount of work done; they can reduce the amount of force, or the distance, but not both at once. </a:t>
            </a:r>
            <a:endParaRPr lang="en-US" dirty="0"/>
          </a:p>
        </p:txBody>
      </p:sp>
      <p:pic>
        <p:nvPicPr>
          <p:cNvPr id="5" name="Content Placeholder 4" descr="simple-machine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02" b="-118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995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machines make work easier: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Using machines involves a trade-off. </a:t>
            </a:r>
          </a:p>
          <a:p>
            <a:pPr marL="0" indent="0">
              <a:buNone/>
            </a:pPr>
            <a:r>
              <a:rPr lang="en-US" dirty="0" smtClean="0"/>
              <a:t>Machines can do one of these two things: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reduce the force that you need to apply to do the work (but you’ll need to cover a greater distance to do this).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reduce the distance you have to travel (but you’ll need to apply a greater force to be able to do this).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 machine can increase the force and reduce the distance at the same time. </a:t>
            </a:r>
          </a:p>
        </p:txBody>
      </p:sp>
    </p:spTree>
    <p:extLst>
      <p:ext uri="{BB962C8B-B14F-4D97-AF65-F5344CB8AC3E}">
        <p14:creationId xmlns:p14="http://schemas.microsoft.com/office/powerpoint/2010/main" val="23110401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510</TotalTime>
  <Words>1222</Words>
  <Application>Microsoft Macintosh PowerPoint</Application>
  <PresentationFormat>On-screen Show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 Black </vt:lpstr>
      <vt:lpstr>Energy, Simple Machines and Engineering Design Principles</vt:lpstr>
      <vt:lpstr>Work and Energy: </vt:lpstr>
      <vt:lpstr>Calculating Work </vt:lpstr>
      <vt:lpstr>Power: </vt:lpstr>
      <vt:lpstr>Energy and Work </vt:lpstr>
      <vt:lpstr>Homework: </vt:lpstr>
      <vt:lpstr>LO: Calculate work and power  SLE: Work cooperatively </vt:lpstr>
      <vt:lpstr>Simple Machines: </vt:lpstr>
      <vt:lpstr>How machines make work easier: </vt:lpstr>
      <vt:lpstr>Work Input vs. Work Output: </vt:lpstr>
      <vt:lpstr>Mechanical Advantage: </vt:lpstr>
      <vt:lpstr>Mechanical Efficiency: </vt:lpstr>
      <vt:lpstr>Types of simple machines: </vt:lpstr>
      <vt:lpstr>Types of levers: </vt:lpstr>
      <vt:lpstr>Homework: </vt:lpstr>
      <vt:lpstr>LO: Compare mechanical advantage of 1st and 2nd class levers.  SLE: Work collaboratively </vt:lpstr>
      <vt:lpstr>LO: Compare the mechanical advantage of fixed and movable pulleys. SLE: Work collaboratively. </vt:lpstr>
      <vt:lpstr>Energy: </vt:lpstr>
      <vt:lpstr>Types of Energy: </vt:lpstr>
      <vt:lpstr>PowerPoint Presentation</vt:lpstr>
      <vt:lpstr>PowerPoint Presentation</vt:lpstr>
      <vt:lpstr>Other Forms of Energy (These are all forms of kinetic or potential energy) 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Simple Machines and Engineering Design Principles</dc:title>
  <dc:creator>St. John  School </dc:creator>
  <cp:lastModifiedBy>St. John  School </cp:lastModifiedBy>
  <cp:revision>25</cp:revision>
  <dcterms:created xsi:type="dcterms:W3CDTF">2015-12-12T01:54:12Z</dcterms:created>
  <dcterms:modified xsi:type="dcterms:W3CDTF">2016-01-12T01:39:24Z</dcterms:modified>
</cp:coreProperties>
</file>