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media1.gif" ContentType="vide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6" r:id="rId15"/>
    <p:sldId id="269" r:id="rId16"/>
    <p:sldId id="270" r:id="rId17"/>
    <p:sldId id="271" r:id="rId18"/>
    <p:sldId id="272" r:id="rId19"/>
    <p:sldId id="273" r:id="rId20"/>
    <p:sldId id="274" r:id="rId21"/>
    <p:sldId id="287" r:id="rId22"/>
    <p:sldId id="275" r:id="rId23"/>
    <p:sldId id="276" r:id="rId24"/>
    <p:sldId id="277" r:id="rId25"/>
    <p:sldId id="278" r:id="rId26"/>
    <p:sldId id="279" r:id="rId27"/>
    <p:sldId id="288" r:id="rId28"/>
    <p:sldId id="280" r:id="rId29"/>
    <p:sldId id="289" r:id="rId30"/>
    <p:sldId id="290" r:id="rId31"/>
    <p:sldId id="281" r:id="rId32"/>
    <p:sldId id="291" r:id="rId33"/>
    <p:sldId id="292" r:id="rId34"/>
    <p:sldId id="293" r:id="rId35"/>
    <p:sldId id="294" r:id="rId36"/>
    <p:sldId id="295" r:id="rId37"/>
    <p:sldId id="282" r:id="rId38"/>
    <p:sldId id="283" r:id="rId39"/>
    <p:sldId id="284" r:id="rId40"/>
    <p:sldId id="28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700" autoAdjust="0"/>
  </p:normalViewPr>
  <p:slideViewPr>
    <p:cSldViewPr snapToGrid="0" snapToObjects="1">
      <p:cViewPr varScale="1">
        <p:scale>
          <a:sx n="70" d="100"/>
          <a:sy n="70" d="100"/>
        </p:scale>
        <p:origin x="-1344" y="-96"/>
      </p:cViewPr>
      <p:guideLst>
        <p:guide orient="horz" pos="2160"/>
        <p:guide pos="2880"/>
      </p:guideLst>
    </p:cSldViewPr>
  </p:slideViewPr>
  <p:outlineViewPr>
    <p:cViewPr>
      <p:scale>
        <a:sx n="33" d="100"/>
        <a:sy n="33" d="100"/>
      </p:scale>
      <p:origin x="0" y="120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10.png"/><Relationship Id="rId1" Type="http://schemas.microsoft.com/office/2007/relationships/media" Target="../media/media1.gif"/><Relationship Id="rId2" Type="http://schemas.openxmlformats.org/officeDocument/2006/relationships/video" Target="../media/media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youtu.be/h4OnBYrbCjY" TargetMode="External"/><Relationship Id="rId3" Type="http://schemas.openxmlformats.org/officeDocument/2006/relationships/image" Target="../media/image15.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gif"/><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Energy Unit: </a:t>
            </a:r>
            <a:endParaRPr lang="en-US" dirty="0"/>
          </a:p>
        </p:txBody>
      </p:sp>
      <p:pic>
        <p:nvPicPr>
          <p:cNvPr id="5" name="Content Placeholder 4" descr="prism.GIF"/>
          <p:cNvPicPr>
            <a:picLocks noGrp="1" noChangeAspect="1"/>
          </p:cNvPicPr>
          <p:nvPr>
            <p:ph idx="1"/>
          </p:nvPr>
        </p:nvPicPr>
        <p:blipFill>
          <a:blip r:embed="rId2">
            <a:extLst>
              <a:ext uri="{28A0092B-C50C-407E-A947-70E740481C1C}">
                <a14:useLocalDpi xmlns:a14="http://schemas.microsoft.com/office/drawing/2010/main" val="0"/>
              </a:ext>
            </a:extLst>
          </a:blip>
          <a:srcRect l="-24370" r="-24370"/>
          <a:stretch>
            <a:fillRect/>
          </a:stretch>
        </p:blipFill>
        <p:spPr/>
      </p:pic>
    </p:spTree>
    <p:extLst>
      <p:ext uri="{BB962C8B-B14F-4D97-AF65-F5344CB8AC3E}">
        <p14:creationId xmlns:p14="http://schemas.microsoft.com/office/powerpoint/2010/main" val="36104152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refraction "/>
          <p:cNvPicPr>
            <a:picLocks noGrp="1" noChangeAspect="1"/>
          </p:cNvPicPr>
          <p:nvPr>
            <p:ph sz="half" idx="1"/>
          </p:nvPr>
        </p:nvPicPr>
        <p:blipFill>
          <a:blip r:embed="rId2">
            <a:extLst>
              <a:ext uri="{28A0092B-C50C-407E-A947-70E740481C1C}">
                <a14:useLocalDpi xmlns:a14="http://schemas.microsoft.com/office/drawing/2010/main" val="0"/>
              </a:ext>
            </a:extLst>
          </a:blip>
          <a:srcRect t="-22771" b="-22771"/>
          <a:stretch>
            <a:fillRect/>
          </a:stretch>
        </p:blipFill>
        <p:spPr/>
      </p:pic>
      <p:sp>
        <p:nvSpPr>
          <p:cNvPr id="4" name="Content Placeholder 3"/>
          <p:cNvSpPr>
            <a:spLocks noGrp="1"/>
          </p:cNvSpPr>
          <p:nvPr>
            <p:ph sz="half" idx="2"/>
          </p:nvPr>
        </p:nvSpPr>
        <p:spPr/>
        <p:txBody>
          <a:bodyPr>
            <a:normAutofit lnSpcReduction="10000"/>
          </a:bodyPr>
          <a:lstStyle/>
          <a:p>
            <a:pPr marL="0" indent="0">
              <a:buNone/>
            </a:pPr>
            <a:r>
              <a:rPr lang="en-US" dirty="0" smtClean="0">
                <a:solidFill>
                  <a:srgbClr val="FF6600"/>
                </a:solidFill>
              </a:rPr>
              <a:t>Refraction: </a:t>
            </a:r>
            <a:r>
              <a:rPr lang="en-US" dirty="0" smtClean="0"/>
              <a:t>The bending of a wave as it passes from one medium to another at an angle.  </a:t>
            </a:r>
            <a:endParaRPr lang="en-US" dirty="0"/>
          </a:p>
          <a:p>
            <a:pPr marL="0" indent="0">
              <a:buNone/>
            </a:pPr>
            <a:endParaRPr lang="en-US" dirty="0" smtClean="0"/>
          </a:p>
          <a:p>
            <a:pPr marL="0" indent="0">
              <a:buNone/>
            </a:pPr>
            <a:r>
              <a:rPr lang="en-US" dirty="0" smtClean="0"/>
              <a:t>Different media have differing densities, which causes the wave to speed up or slow down as it enters the new medium. </a:t>
            </a:r>
            <a:endParaRPr lang="en-US" dirty="0"/>
          </a:p>
        </p:txBody>
      </p:sp>
    </p:spTree>
    <p:extLst>
      <p:ext uri="{BB962C8B-B14F-4D97-AF65-F5344CB8AC3E}">
        <p14:creationId xmlns:p14="http://schemas.microsoft.com/office/powerpoint/2010/main" val="38750602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solidFill>
                  <a:srgbClr val="FF6600"/>
                </a:solidFill>
              </a:rPr>
              <a:t>Diffraction: </a:t>
            </a:r>
            <a:r>
              <a:rPr lang="en-US" dirty="0" smtClean="0"/>
              <a:t>The bending of waves around a physical barrier. </a:t>
            </a:r>
          </a:p>
          <a:p>
            <a:pPr marL="0" indent="0">
              <a:buNone/>
            </a:pPr>
            <a:endParaRPr lang="en-US" dirty="0"/>
          </a:p>
          <a:p>
            <a:pPr marL="0" indent="0">
              <a:buNone/>
            </a:pPr>
            <a:r>
              <a:rPr lang="en-US" dirty="0" smtClean="0"/>
              <a:t>The angle of diffraction depends on many factors, especially wave speed. </a:t>
            </a:r>
            <a:endParaRPr lang="en-US" dirty="0"/>
          </a:p>
        </p:txBody>
      </p:sp>
      <p:pic>
        <p:nvPicPr>
          <p:cNvPr id="5" name="Content Placeholder 4" descr="diffraction "/>
          <p:cNvPicPr>
            <a:picLocks noGrp="1" noChangeAspect="1"/>
          </p:cNvPicPr>
          <p:nvPr>
            <p:ph sz="half" idx="2"/>
          </p:nvPr>
        </p:nvPicPr>
        <p:blipFill>
          <a:blip r:embed="rId2">
            <a:extLst>
              <a:ext uri="{28A0092B-C50C-407E-A947-70E740481C1C}">
                <a14:useLocalDpi xmlns:a14="http://schemas.microsoft.com/office/drawing/2010/main" val="0"/>
              </a:ext>
            </a:extLst>
          </a:blip>
          <a:srcRect t="-27075" b="-27075"/>
          <a:stretch>
            <a:fillRect/>
          </a:stretch>
        </p:blipFill>
        <p:spPr/>
      </p:pic>
    </p:spTree>
    <p:extLst>
      <p:ext uri="{BB962C8B-B14F-4D97-AF65-F5344CB8AC3E}">
        <p14:creationId xmlns:p14="http://schemas.microsoft.com/office/powerpoint/2010/main" val="26816738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nstructive_destructive_wave.GIF"/>
          <p:cNvPicPr>
            <a:picLocks noGrp="1" noChangeAspect="1"/>
          </p:cNvPicPr>
          <p:nvPr>
            <p:ph sz="half" idx="1"/>
          </p:nvPr>
        </p:nvPicPr>
        <p:blipFill>
          <a:blip r:embed="rId2">
            <a:extLst>
              <a:ext uri="{28A0092B-C50C-407E-A947-70E740481C1C}">
                <a14:useLocalDpi xmlns:a14="http://schemas.microsoft.com/office/drawing/2010/main" val="0"/>
              </a:ext>
            </a:extLst>
          </a:blip>
          <a:srcRect t="-29293" b="-29293"/>
          <a:stretch>
            <a:fillRect/>
          </a:stretch>
        </p:blipFill>
        <p:spPr/>
      </p:pic>
      <p:sp>
        <p:nvSpPr>
          <p:cNvPr id="4" name="Content Placeholder 3"/>
          <p:cNvSpPr>
            <a:spLocks noGrp="1"/>
          </p:cNvSpPr>
          <p:nvPr>
            <p:ph sz="half" idx="2"/>
          </p:nvPr>
        </p:nvSpPr>
        <p:spPr/>
        <p:txBody>
          <a:bodyPr>
            <a:normAutofit fontScale="92500" lnSpcReduction="20000"/>
          </a:bodyPr>
          <a:lstStyle/>
          <a:p>
            <a:pPr marL="0" indent="0">
              <a:buNone/>
            </a:pPr>
            <a:r>
              <a:rPr lang="en-US" dirty="0" smtClean="0">
                <a:solidFill>
                  <a:srgbClr val="FF6600"/>
                </a:solidFill>
              </a:rPr>
              <a:t>Interference: </a:t>
            </a:r>
            <a:r>
              <a:rPr lang="en-US" dirty="0" smtClean="0"/>
              <a:t>When waves occupy the same space at the same time and overlap. </a:t>
            </a:r>
          </a:p>
          <a:p>
            <a:pPr marL="0" indent="0">
              <a:buNone/>
            </a:pPr>
            <a:r>
              <a:rPr lang="en-US" dirty="0" smtClean="0"/>
              <a:t>Types of wave interference: </a:t>
            </a:r>
          </a:p>
          <a:p>
            <a:pPr marL="514350" indent="-514350">
              <a:buAutoNum type="arabicPeriod"/>
            </a:pPr>
            <a:r>
              <a:rPr lang="en-US" dirty="0" smtClean="0">
                <a:solidFill>
                  <a:srgbClr val="FF6600"/>
                </a:solidFill>
              </a:rPr>
              <a:t>Constructive:  </a:t>
            </a:r>
            <a:r>
              <a:rPr lang="en-US" dirty="0" smtClean="0"/>
              <a:t>the waves’ crest and troughs match and the resulting wave gets bigger. </a:t>
            </a:r>
          </a:p>
          <a:p>
            <a:pPr marL="514350" indent="-514350">
              <a:buAutoNum type="arabicPeriod"/>
            </a:pPr>
            <a:r>
              <a:rPr lang="en-US" dirty="0" smtClean="0">
                <a:solidFill>
                  <a:srgbClr val="FF6600"/>
                </a:solidFill>
              </a:rPr>
              <a:t>Destructive: </a:t>
            </a:r>
            <a:r>
              <a:rPr lang="en-US" dirty="0" smtClean="0"/>
              <a:t>When the troughs and crests overlap each other and the resulting wave gets smaller. </a:t>
            </a:r>
            <a:endParaRPr lang="en-US" dirty="0"/>
          </a:p>
        </p:txBody>
      </p:sp>
    </p:spTree>
    <p:extLst>
      <p:ext uri="{BB962C8B-B14F-4D97-AF65-F5344CB8AC3E}">
        <p14:creationId xmlns:p14="http://schemas.microsoft.com/office/powerpoint/2010/main" val="34409503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6600"/>
                </a:solidFill>
              </a:rPr>
              <a:t>Homework: </a:t>
            </a:r>
            <a:endParaRPr lang="en-US" dirty="0">
              <a:solidFill>
                <a:srgbClr val="FF6600"/>
              </a:solidFill>
            </a:endParaRPr>
          </a:p>
        </p:txBody>
      </p:sp>
      <p:sp>
        <p:nvSpPr>
          <p:cNvPr id="6" name="Content Placeholder 5"/>
          <p:cNvSpPr>
            <a:spLocks noGrp="1"/>
          </p:cNvSpPr>
          <p:nvPr>
            <p:ph idx="1"/>
          </p:nvPr>
        </p:nvSpPr>
        <p:spPr/>
        <p:txBody>
          <a:bodyPr/>
          <a:lstStyle/>
          <a:p>
            <a:pPr marL="0" indent="0">
              <a:buNone/>
            </a:pPr>
            <a:r>
              <a:rPr lang="en-US" dirty="0" smtClean="0"/>
              <a:t>LO: Identify and describe wave behaviors. </a:t>
            </a:r>
          </a:p>
          <a:p>
            <a:pPr marL="0" indent="0">
              <a:buNone/>
            </a:pPr>
            <a:r>
              <a:rPr lang="en-US" dirty="0" smtClean="0"/>
              <a:t>SLE: Articulate ideas clearly and effectively </a:t>
            </a:r>
          </a:p>
          <a:p>
            <a:pPr marL="514350" indent="-514350">
              <a:buAutoNum type="arabicPeriod"/>
            </a:pPr>
            <a:r>
              <a:rPr lang="en-US" dirty="0" smtClean="0"/>
              <a:t>Read p. 14-18</a:t>
            </a:r>
          </a:p>
          <a:p>
            <a:pPr marL="514350" indent="-514350">
              <a:buAutoNum type="arabicPeriod"/>
            </a:pPr>
            <a:r>
              <a:rPr lang="en-US" dirty="0" smtClean="0"/>
              <a:t>Answer review questions on p. 19</a:t>
            </a:r>
            <a:endParaRPr lang="en-US" dirty="0"/>
          </a:p>
        </p:txBody>
      </p:sp>
    </p:spTree>
    <p:extLst>
      <p:ext uri="{BB962C8B-B14F-4D97-AF65-F5344CB8AC3E}">
        <p14:creationId xmlns:p14="http://schemas.microsoft.com/office/powerpoint/2010/main" val="28980991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LO: Describe properties of waves. </a:t>
            </a:r>
            <a:br>
              <a:rPr lang="en-US" sz="3200" dirty="0" smtClean="0"/>
            </a:br>
            <a:r>
              <a:rPr lang="en-US" sz="3200" dirty="0" smtClean="0"/>
              <a:t>SLE: Meet or exceed NGSS </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Checkpoint Quiz on Waves: </a:t>
            </a:r>
          </a:p>
          <a:p>
            <a:pPr marL="514350" indent="-514350">
              <a:buAutoNum type="arabicPeriod"/>
            </a:pPr>
            <a:r>
              <a:rPr lang="en-US" dirty="0" smtClean="0"/>
              <a:t>What is a wave? </a:t>
            </a:r>
          </a:p>
          <a:p>
            <a:pPr marL="514350" indent="-514350">
              <a:buAutoNum type="arabicPeriod"/>
            </a:pPr>
            <a:r>
              <a:rPr lang="en-US" dirty="0" smtClean="0"/>
              <a:t>Draw and identify a transverse and a longitudinal wave. </a:t>
            </a:r>
          </a:p>
          <a:p>
            <a:pPr marL="0" indent="0">
              <a:buNone/>
            </a:pPr>
            <a:r>
              <a:rPr lang="en-US" dirty="0" smtClean="0"/>
              <a:t>Define: </a:t>
            </a:r>
          </a:p>
          <a:p>
            <a:pPr marL="0" indent="0">
              <a:buNone/>
            </a:pPr>
            <a:r>
              <a:rPr lang="en-US" dirty="0" smtClean="0"/>
              <a:t>3. Frequency</a:t>
            </a:r>
          </a:p>
          <a:p>
            <a:pPr marL="0" indent="0">
              <a:buNone/>
            </a:pPr>
            <a:r>
              <a:rPr lang="en-US" dirty="0" smtClean="0"/>
              <a:t>4. Amplitude </a:t>
            </a:r>
          </a:p>
          <a:p>
            <a:pPr marL="0" indent="0">
              <a:buNone/>
            </a:pPr>
            <a:r>
              <a:rPr lang="en-US" dirty="0" smtClean="0"/>
              <a:t>5. Refraction </a:t>
            </a:r>
            <a:endParaRPr lang="en-US" dirty="0"/>
          </a:p>
        </p:txBody>
      </p:sp>
    </p:spTree>
    <p:extLst>
      <p:ext uri="{BB962C8B-B14F-4D97-AF65-F5344CB8AC3E}">
        <p14:creationId xmlns:p14="http://schemas.microsoft.com/office/powerpoint/2010/main" val="36111048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LO: Compare transverse and longitudinal waves </a:t>
            </a:r>
            <a:br>
              <a:rPr lang="en-US" sz="3200" dirty="0" smtClean="0">
                <a:solidFill>
                  <a:srgbClr val="FF6600"/>
                </a:solidFill>
              </a:rPr>
            </a:br>
            <a:r>
              <a:rPr lang="en-US" sz="3200" dirty="0" smtClean="0">
                <a:solidFill>
                  <a:srgbClr val="FF6600"/>
                </a:solidFill>
              </a:rPr>
              <a:t>SLE: Work collaboratively </a:t>
            </a:r>
            <a:endParaRPr lang="en-US" sz="3200" dirty="0">
              <a:solidFill>
                <a:srgbClr val="FF66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rgbClr val="FFFF00"/>
                </a:solidFill>
              </a:rPr>
              <a:t>Comparing Types of Waves: </a:t>
            </a:r>
          </a:p>
          <a:p>
            <a:pPr marL="0" indent="0">
              <a:buNone/>
            </a:pPr>
            <a:r>
              <a:rPr lang="en-US" dirty="0" smtClean="0">
                <a:solidFill>
                  <a:srgbClr val="FF6600"/>
                </a:solidFill>
              </a:rPr>
              <a:t>Problem: </a:t>
            </a:r>
            <a:r>
              <a:rPr lang="en-US" dirty="0" smtClean="0"/>
              <a:t>given the same energy input (vibration), is a longitudinal wave faster than a transverse wave? </a:t>
            </a:r>
          </a:p>
          <a:p>
            <a:pPr marL="0" indent="0">
              <a:buNone/>
            </a:pPr>
            <a:r>
              <a:rPr lang="en-US" dirty="0" smtClean="0">
                <a:solidFill>
                  <a:srgbClr val="FF6600"/>
                </a:solidFill>
              </a:rPr>
              <a:t>Hypothesis: </a:t>
            </a:r>
          </a:p>
          <a:p>
            <a:pPr marL="0" indent="0">
              <a:buNone/>
            </a:pPr>
            <a:r>
              <a:rPr lang="en-US" dirty="0" smtClean="0">
                <a:solidFill>
                  <a:srgbClr val="FF6600"/>
                </a:solidFill>
              </a:rPr>
              <a:t>Independent variable: </a:t>
            </a:r>
          </a:p>
          <a:p>
            <a:pPr marL="0" indent="0">
              <a:buNone/>
            </a:pPr>
            <a:r>
              <a:rPr lang="en-US" dirty="0" smtClean="0">
                <a:solidFill>
                  <a:srgbClr val="FF6600"/>
                </a:solidFill>
              </a:rPr>
              <a:t>Dependent variable: </a:t>
            </a:r>
          </a:p>
          <a:p>
            <a:pPr marL="0" indent="0">
              <a:buNone/>
            </a:pPr>
            <a:r>
              <a:rPr lang="en-US" dirty="0" smtClean="0">
                <a:solidFill>
                  <a:srgbClr val="FF6600"/>
                </a:solidFill>
              </a:rPr>
              <a:t>3 Controls: </a:t>
            </a:r>
            <a:r>
              <a:rPr lang="en-US" dirty="0" smtClean="0"/>
              <a:t>(be sure to try to control size of initial vibration.)</a:t>
            </a:r>
          </a:p>
          <a:p>
            <a:pPr marL="0" indent="0">
              <a:buNone/>
            </a:pPr>
            <a:r>
              <a:rPr lang="en-US" dirty="0" smtClean="0">
                <a:solidFill>
                  <a:srgbClr val="FF6600"/>
                </a:solidFill>
              </a:rPr>
              <a:t>Procedure: </a:t>
            </a:r>
            <a:r>
              <a:rPr lang="en-US" dirty="0" smtClean="0"/>
              <a:t>(Show me procedure before continuing) </a:t>
            </a:r>
          </a:p>
          <a:p>
            <a:pPr marL="0" indent="0">
              <a:buNone/>
            </a:pPr>
            <a:r>
              <a:rPr lang="en-US" dirty="0" smtClean="0">
                <a:solidFill>
                  <a:srgbClr val="FF6600"/>
                </a:solidFill>
              </a:rPr>
              <a:t>Data: </a:t>
            </a:r>
            <a:r>
              <a:rPr lang="en-US" dirty="0" smtClean="0"/>
              <a:t>(must be quantitative) </a:t>
            </a:r>
          </a:p>
          <a:p>
            <a:pPr marL="0" indent="0">
              <a:buNone/>
            </a:pPr>
            <a:r>
              <a:rPr lang="en-US" dirty="0" smtClean="0">
                <a:solidFill>
                  <a:srgbClr val="FF6600"/>
                </a:solidFill>
              </a:rPr>
              <a:t>Conclusion:  </a:t>
            </a:r>
            <a:endParaRPr lang="en-US" dirty="0">
              <a:solidFill>
                <a:srgbClr val="FF6600"/>
              </a:solidFill>
            </a:endParaRPr>
          </a:p>
        </p:txBody>
      </p:sp>
    </p:spTree>
    <p:extLst>
      <p:ext uri="{BB962C8B-B14F-4D97-AF65-F5344CB8AC3E}">
        <p14:creationId xmlns:p14="http://schemas.microsoft.com/office/powerpoint/2010/main" val="58136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Electromagnetic Waves</a:t>
            </a:r>
            <a:endParaRPr lang="en-US" dirty="0">
              <a:solidFill>
                <a:srgbClr val="FF6600"/>
              </a:solidFill>
            </a:endParaRPr>
          </a:p>
        </p:txBody>
      </p:sp>
      <p:sp>
        <p:nvSpPr>
          <p:cNvPr id="5" name="Content Placeholder 4"/>
          <p:cNvSpPr>
            <a:spLocks noGrp="1"/>
          </p:cNvSpPr>
          <p:nvPr>
            <p:ph sz="half" idx="2"/>
          </p:nvPr>
        </p:nvSpPr>
        <p:spPr/>
        <p:txBody>
          <a:bodyPr/>
          <a:lstStyle/>
          <a:p>
            <a:pPr marL="0" indent="0">
              <a:buNone/>
            </a:pPr>
            <a:r>
              <a:rPr lang="en-US" dirty="0" smtClean="0">
                <a:solidFill>
                  <a:srgbClr val="FF6600"/>
                </a:solidFill>
              </a:rPr>
              <a:t>Electromagnetic wave</a:t>
            </a:r>
            <a:r>
              <a:rPr lang="en-US" dirty="0" smtClean="0"/>
              <a:t>: a wave that consists of disturbances in magnetic and electric fields, at right angles to one another. Unlike mechanical waves, EM waves do not need a physical medium to travel across space. </a:t>
            </a:r>
            <a:endParaRPr lang="en-US" dirty="0"/>
          </a:p>
        </p:txBody>
      </p:sp>
      <p:pic>
        <p:nvPicPr>
          <p:cNvPr id="13" name="wave_movie.gif">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457200" y="2347913"/>
            <a:ext cx="4038600" cy="3028950"/>
          </a:xfrm>
        </p:spPr>
      </p:pic>
    </p:spTree>
    <p:extLst>
      <p:ext uri="{BB962C8B-B14F-4D97-AF65-F5344CB8AC3E}">
        <p14:creationId xmlns:p14="http://schemas.microsoft.com/office/powerpoint/2010/main" val="226865966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How EM waves are produced: </a:t>
            </a:r>
            <a:endParaRPr lang="en-US" sz="3200" dirty="0">
              <a:solidFill>
                <a:srgbClr val="FF6600"/>
              </a:solidFill>
            </a:endParaRPr>
          </a:p>
        </p:txBody>
      </p:sp>
      <p:sp>
        <p:nvSpPr>
          <p:cNvPr id="5" name="Content Placeholder 4"/>
          <p:cNvSpPr>
            <a:spLocks noGrp="1"/>
          </p:cNvSpPr>
          <p:nvPr>
            <p:ph idx="1"/>
          </p:nvPr>
        </p:nvSpPr>
        <p:spPr/>
        <p:txBody>
          <a:bodyPr>
            <a:normAutofit fontScale="92500" lnSpcReduction="10000"/>
          </a:bodyPr>
          <a:lstStyle/>
          <a:p>
            <a:pPr marL="0" indent="0">
              <a:buNone/>
            </a:pPr>
            <a:r>
              <a:rPr lang="en-US" dirty="0" smtClean="0"/>
              <a:t>EM waves are disturbances in alternating electrical and magnetic fields. Within both magnetic and electric fields, oppositely-charged particles will be attracted to each other, and same-charged particles will repel each other. When subatomic particles (such as electrons) change energy levels, they produce </a:t>
            </a:r>
            <a:r>
              <a:rPr lang="en-US" dirty="0" smtClean="0">
                <a:solidFill>
                  <a:srgbClr val="FF6600"/>
                </a:solidFill>
              </a:rPr>
              <a:t>photons</a:t>
            </a:r>
            <a:r>
              <a:rPr lang="en-US" dirty="0" smtClean="0"/>
              <a:t> (particles of light). The disturbance produced by changes in the energy level causes waves to travel through the stream of photons. (The EM waves are their own medium.) </a:t>
            </a:r>
            <a:endParaRPr lang="en-US" dirty="0"/>
          </a:p>
        </p:txBody>
      </p:sp>
    </p:spTree>
    <p:extLst>
      <p:ext uri="{BB962C8B-B14F-4D97-AF65-F5344CB8AC3E}">
        <p14:creationId xmlns:p14="http://schemas.microsoft.com/office/powerpoint/2010/main" val="13682280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Speed of Light: </a:t>
            </a:r>
            <a:endParaRPr lang="en-US" sz="3200" dirty="0">
              <a:solidFill>
                <a:srgbClr val="FF6600"/>
              </a:solidFill>
            </a:endParaRPr>
          </a:p>
        </p:txBody>
      </p:sp>
      <p:sp>
        <p:nvSpPr>
          <p:cNvPr id="4" name="Content Placeholder 3"/>
          <p:cNvSpPr>
            <a:spLocks noGrp="1"/>
          </p:cNvSpPr>
          <p:nvPr>
            <p:ph sz="half" idx="1"/>
          </p:nvPr>
        </p:nvSpPr>
        <p:spPr/>
        <p:txBody>
          <a:bodyPr/>
          <a:lstStyle/>
          <a:p>
            <a:pPr marL="0" indent="0">
              <a:buNone/>
            </a:pPr>
            <a:r>
              <a:rPr lang="en-US" dirty="0" smtClean="0"/>
              <a:t>The speed of light is a constant: in a vacuum, it travels at about </a:t>
            </a:r>
            <a:r>
              <a:rPr lang="en-US" dirty="0" smtClean="0">
                <a:solidFill>
                  <a:srgbClr val="FF6600"/>
                </a:solidFill>
              </a:rPr>
              <a:t>300,000km/s (300,000,000m/s). </a:t>
            </a:r>
          </a:p>
          <a:p>
            <a:pPr marL="0" indent="0">
              <a:buNone/>
            </a:pPr>
            <a:endParaRPr lang="en-US" dirty="0"/>
          </a:p>
        </p:txBody>
      </p:sp>
      <p:pic>
        <p:nvPicPr>
          <p:cNvPr id="6" name="Content Placeholder 5" descr="speed-of-light-background-thumb3582667.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40346189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The Electromagnetic Spectrum: </a:t>
            </a:r>
            <a:endParaRPr lang="en-US" sz="3200" dirty="0">
              <a:solidFill>
                <a:srgbClr val="FF6600"/>
              </a:solidFill>
            </a:endParaRPr>
          </a:p>
        </p:txBody>
      </p:sp>
      <p:pic>
        <p:nvPicPr>
          <p:cNvPr id="6" name="Content Placeholder 5" descr="electromagnetic-spectrum.jpg"/>
          <p:cNvPicPr>
            <a:picLocks noGrp="1" noChangeAspect="1"/>
          </p:cNvPicPr>
          <p:nvPr>
            <p:ph idx="1"/>
          </p:nvPr>
        </p:nvPicPr>
        <p:blipFill>
          <a:blip r:embed="rId2">
            <a:extLst>
              <a:ext uri="{28A0092B-C50C-407E-A947-70E740481C1C}">
                <a14:useLocalDpi xmlns:a14="http://schemas.microsoft.com/office/drawing/2010/main" val="0"/>
              </a:ext>
            </a:extLst>
          </a:blip>
          <a:srcRect l="-12914" r="-12914"/>
          <a:stretch>
            <a:fillRect/>
          </a:stretch>
        </p:blipFill>
        <p:spPr/>
      </p:pic>
    </p:spTree>
    <p:extLst>
      <p:ext uri="{BB962C8B-B14F-4D97-AF65-F5344CB8AC3E}">
        <p14:creationId xmlns:p14="http://schemas.microsoft.com/office/powerpoint/2010/main" val="1711561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What Are Waves? </a:t>
            </a:r>
            <a:endParaRPr lang="en-US" dirty="0">
              <a:solidFill>
                <a:srgbClr val="FF6600"/>
              </a:solidFill>
            </a:endParaRPr>
          </a:p>
        </p:txBody>
      </p:sp>
      <p:sp>
        <p:nvSpPr>
          <p:cNvPr id="4" name="Content Placeholder 3"/>
          <p:cNvSpPr>
            <a:spLocks noGrp="1"/>
          </p:cNvSpPr>
          <p:nvPr>
            <p:ph sz="half" idx="1"/>
          </p:nvPr>
        </p:nvSpPr>
        <p:spPr/>
        <p:txBody>
          <a:bodyPr>
            <a:normAutofit fontScale="92500" lnSpcReduction="10000"/>
          </a:bodyPr>
          <a:lstStyle/>
          <a:p>
            <a:pPr marL="0" indent="0">
              <a:buNone/>
            </a:pPr>
            <a:r>
              <a:rPr lang="en-US" dirty="0" smtClean="0">
                <a:solidFill>
                  <a:srgbClr val="FF6600"/>
                </a:solidFill>
              </a:rPr>
              <a:t>Waves</a:t>
            </a:r>
            <a:r>
              <a:rPr lang="en-US" dirty="0" smtClean="0"/>
              <a:t> are disturbances in matter or energy fields that transmit energy from one location to another. </a:t>
            </a:r>
          </a:p>
          <a:p>
            <a:pPr marL="0" indent="0">
              <a:buNone/>
            </a:pPr>
            <a:r>
              <a:rPr lang="en-US" dirty="0" smtClean="0"/>
              <a:t>A </a:t>
            </a:r>
            <a:r>
              <a:rPr lang="en-US" dirty="0" smtClean="0">
                <a:solidFill>
                  <a:srgbClr val="FF6600"/>
                </a:solidFill>
              </a:rPr>
              <a:t>Medium</a:t>
            </a:r>
            <a:r>
              <a:rPr lang="en-US" dirty="0" smtClean="0"/>
              <a:t> is the thing the wave travels through; for example, if a water wave moves through water, the water is the medium.  Waves that need matter as a medium are called </a:t>
            </a:r>
            <a:r>
              <a:rPr lang="en-US" dirty="0" smtClean="0">
                <a:solidFill>
                  <a:srgbClr val="FF6600"/>
                </a:solidFill>
              </a:rPr>
              <a:t>mechanical waves. </a:t>
            </a:r>
            <a:endParaRPr lang="en-US" dirty="0">
              <a:solidFill>
                <a:srgbClr val="FF6600"/>
              </a:solidFill>
            </a:endParaRPr>
          </a:p>
        </p:txBody>
      </p:sp>
      <p:pic>
        <p:nvPicPr>
          <p:cNvPr id="6" name="Content Placeholder 5" descr="large-wave-curling-ron-dahlquist.jpg"/>
          <p:cNvPicPr>
            <a:picLocks noGrp="1" noChangeAspect="1"/>
          </p:cNvPicPr>
          <p:nvPr>
            <p:ph sz="half" idx="2"/>
          </p:nvPr>
        </p:nvPicPr>
        <p:blipFill>
          <a:blip r:embed="rId2">
            <a:extLst>
              <a:ext uri="{28A0092B-C50C-407E-A947-70E740481C1C}">
                <a14:useLocalDpi xmlns:a14="http://schemas.microsoft.com/office/drawing/2010/main" val="0"/>
              </a:ext>
            </a:extLst>
          </a:blip>
          <a:srcRect t="-33081" b="-33081"/>
          <a:stretch>
            <a:fillRect/>
          </a:stretch>
        </p:blipFill>
        <p:spPr/>
      </p:pic>
    </p:spTree>
    <p:extLst>
      <p:ext uri="{BB962C8B-B14F-4D97-AF65-F5344CB8AC3E}">
        <p14:creationId xmlns:p14="http://schemas.microsoft.com/office/powerpoint/2010/main" val="27076795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Please Note: </a:t>
            </a:r>
            <a:endParaRPr lang="en-US" sz="3200" dirty="0">
              <a:solidFill>
                <a:srgbClr val="FF66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speed of light is always the same throughout the entire EM spectrum. </a:t>
            </a:r>
            <a:r>
              <a:rPr lang="en-US" dirty="0"/>
              <a:t> </a:t>
            </a:r>
            <a:r>
              <a:rPr lang="en-US" dirty="0" smtClean="0"/>
              <a:t>Differences in the spectrum are produced by changes in the frequency of the light (amount of energy carried by photons). </a:t>
            </a:r>
          </a:p>
          <a:p>
            <a:pPr marL="0" indent="0">
              <a:buNone/>
            </a:pPr>
            <a:endParaRPr lang="en-US" dirty="0"/>
          </a:p>
          <a:p>
            <a:pPr marL="0" indent="0">
              <a:buNone/>
            </a:pPr>
            <a:r>
              <a:rPr lang="en-US" dirty="0" smtClean="0"/>
              <a:t>(Also, please remember that light is a stream of subatomic particles, but it</a:t>
            </a:r>
            <a:r>
              <a:rPr lang="fr-FR" dirty="0" smtClean="0"/>
              <a:t>’</a:t>
            </a:r>
            <a:r>
              <a:rPr lang="en-US" dirty="0" smtClean="0"/>
              <a:t>s also a wave. ) </a:t>
            </a:r>
          </a:p>
          <a:p>
            <a:pPr marL="0" indent="0">
              <a:buNone/>
            </a:pPr>
            <a:r>
              <a:rPr lang="en-US" dirty="0"/>
              <a:t>https://</a:t>
            </a:r>
            <a:r>
              <a:rPr lang="en-US" dirty="0" err="1"/>
              <a:t>www.youtube.com</a:t>
            </a:r>
            <a:r>
              <a:rPr lang="en-US" dirty="0"/>
              <a:t>/</a:t>
            </a:r>
            <a:r>
              <a:rPr lang="en-US" dirty="0" err="1"/>
              <a:t>watch?v</a:t>
            </a:r>
            <a:r>
              <a:rPr lang="en-US" dirty="0"/>
              <a:t>=dMNDdHK65RE</a:t>
            </a: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44483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Describe the waves of the electromagnetic spectrum </a:t>
            </a:r>
            <a:br>
              <a:rPr lang="en-US" sz="3200" dirty="0" smtClean="0">
                <a:solidFill>
                  <a:srgbClr val="FFFF00"/>
                </a:solidFill>
              </a:rPr>
            </a:br>
            <a:r>
              <a:rPr lang="en-US" sz="3200" dirty="0" smtClean="0">
                <a:solidFill>
                  <a:srgbClr val="FFFF00"/>
                </a:solidFill>
              </a:rPr>
              <a:t>SLE: Work independently </a:t>
            </a:r>
            <a:endParaRPr lang="en-US" sz="3200"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6600"/>
                </a:solidFill>
              </a:rPr>
              <a:t>Electromagnetic spectrum books: </a:t>
            </a:r>
          </a:p>
          <a:p>
            <a:pPr marL="0" indent="0">
              <a:buNone/>
            </a:pPr>
            <a:r>
              <a:rPr lang="en-US" dirty="0" smtClean="0"/>
              <a:t>Make a children’s book that describes the waves of the EM. Include one page for each part of the spectrum, each of which includes the following: </a:t>
            </a:r>
          </a:p>
          <a:p>
            <a:pPr marL="514350" indent="-514350">
              <a:buAutoNum type="arabicPeriod"/>
            </a:pPr>
            <a:r>
              <a:rPr lang="en-US" dirty="0" smtClean="0"/>
              <a:t>The name of the wave;</a:t>
            </a:r>
          </a:p>
          <a:p>
            <a:pPr marL="514350" indent="-514350">
              <a:buAutoNum type="arabicPeriod"/>
            </a:pPr>
            <a:r>
              <a:rPr lang="en-US" dirty="0" smtClean="0"/>
              <a:t>The wavelength; </a:t>
            </a:r>
          </a:p>
          <a:p>
            <a:pPr marL="514350" indent="-514350">
              <a:buAutoNum type="arabicPeriod"/>
            </a:pPr>
            <a:r>
              <a:rPr lang="en-US" dirty="0" smtClean="0"/>
              <a:t>Its use by humans; </a:t>
            </a:r>
          </a:p>
          <a:p>
            <a:pPr marL="514350" indent="-514350">
              <a:buAutoNum type="arabicPeriod"/>
            </a:pPr>
            <a:r>
              <a:rPr lang="en-US" dirty="0" smtClean="0"/>
              <a:t>A color illustration for </a:t>
            </a:r>
            <a:r>
              <a:rPr lang="en-US" smtClean="0"/>
              <a:t>that page.  </a:t>
            </a:r>
            <a:endParaRPr lang="en-US" dirty="0" smtClean="0"/>
          </a:p>
          <a:p>
            <a:pPr marL="0" indent="0">
              <a:buNone/>
            </a:pPr>
            <a:r>
              <a:rPr lang="en-US" dirty="0" smtClean="0"/>
              <a:t>Include a title page on the front and a full heading on the back. </a:t>
            </a:r>
          </a:p>
          <a:p>
            <a:pPr marL="0" indent="0">
              <a:buNone/>
            </a:pPr>
            <a:endParaRPr lang="en-US" dirty="0"/>
          </a:p>
        </p:txBody>
      </p:sp>
    </p:spTree>
    <p:extLst>
      <p:ext uri="{BB962C8B-B14F-4D97-AF65-F5344CB8AC3E}">
        <p14:creationId xmlns:p14="http://schemas.microsoft.com/office/powerpoint/2010/main" val="40644216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the nature of EM waves. </a:t>
            </a:r>
            <a:br>
              <a:rPr lang="en-US" sz="3200" dirty="0" smtClean="0">
                <a:solidFill>
                  <a:srgbClr val="FFFF00"/>
                </a:solidFill>
              </a:rPr>
            </a:br>
            <a:r>
              <a:rPr lang="en-US" sz="3200" dirty="0" smtClean="0">
                <a:solidFill>
                  <a:srgbClr val="FFFF00"/>
                </a:solidFill>
              </a:rPr>
              <a:t>SLE: Meet or exceed NGSS. </a:t>
            </a:r>
            <a:endParaRPr lang="en-US" sz="32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FF6600"/>
                </a:solidFill>
              </a:rPr>
              <a:t>Checkpoint quiz on EM Waves: </a:t>
            </a:r>
          </a:p>
          <a:p>
            <a:pPr marL="514350" indent="-514350">
              <a:buAutoNum type="arabicPeriod"/>
            </a:pPr>
            <a:r>
              <a:rPr lang="en-US" dirty="0" smtClean="0"/>
              <a:t>List the waves of the EMS, in order from longest to shortest waves. </a:t>
            </a:r>
          </a:p>
          <a:p>
            <a:pPr marL="514350" indent="-514350">
              <a:buAutoNum type="arabicPeriod"/>
            </a:pPr>
            <a:r>
              <a:rPr lang="en-US" dirty="0" smtClean="0"/>
              <a:t>What is the speed of light? </a:t>
            </a:r>
          </a:p>
          <a:p>
            <a:pPr marL="514350" indent="-514350">
              <a:buAutoNum type="arabicPeriod"/>
            </a:pPr>
            <a:r>
              <a:rPr lang="en-US" dirty="0" smtClean="0"/>
              <a:t>Which wavelength of visible light is the fastest? </a:t>
            </a:r>
          </a:p>
          <a:p>
            <a:pPr marL="514350" indent="-514350">
              <a:buAutoNum type="arabicPeriod"/>
            </a:pPr>
            <a:r>
              <a:rPr lang="en-US" dirty="0" smtClean="0"/>
              <a:t>When you look at a blue shirt, why does it look blue? </a:t>
            </a:r>
          </a:p>
          <a:p>
            <a:pPr marL="514350" indent="-514350">
              <a:buAutoNum type="arabicPeriod"/>
            </a:pPr>
            <a:r>
              <a:rPr lang="en-US" dirty="0" smtClean="0"/>
              <a:t>How are EM waves different from other (mechanical) waves? </a:t>
            </a:r>
            <a:endParaRPr lang="en-US" dirty="0"/>
          </a:p>
        </p:txBody>
      </p:sp>
    </p:spTree>
    <p:extLst>
      <p:ext uri="{BB962C8B-B14F-4D97-AF65-F5344CB8AC3E}">
        <p14:creationId xmlns:p14="http://schemas.microsoft.com/office/powerpoint/2010/main" val="3456588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3200" dirty="0" smtClean="0">
                <a:solidFill>
                  <a:srgbClr val="FFFF00"/>
                </a:solidFill>
              </a:rPr>
              <a:t>LO: Compare visible light spectra </a:t>
            </a:r>
            <a:br>
              <a:rPr lang="en-US" sz="3200" dirty="0" smtClean="0">
                <a:solidFill>
                  <a:srgbClr val="FFFF00"/>
                </a:solidFill>
              </a:rPr>
            </a:br>
            <a:r>
              <a:rPr lang="en-US" sz="3200" dirty="0" smtClean="0">
                <a:solidFill>
                  <a:srgbClr val="FFFF00"/>
                </a:solidFill>
              </a:rPr>
              <a:t>SLE: Work cooperatively </a:t>
            </a:r>
            <a:br>
              <a:rPr lang="en-US" sz="3200" dirty="0" smtClean="0">
                <a:solidFill>
                  <a:srgbClr val="FFFF00"/>
                </a:solidFill>
              </a:rPr>
            </a:br>
            <a:endParaRPr lang="en-US" sz="3200" dirty="0">
              <a:solidFill>
                <a:srgbClr val="FFFF00"/>
              </a:solidFill>
            </a:endParaRPr>
          </a:p>
        </p:txBody>
      </p:sp>
      <p:sp>
        <p:nvSpPr>
          <p:cNvPr id="5" name="Content Placeholder 4"/>
          <p:cNvSpPr>
            <a:spLocks noGrp="1"/>
          </p:cNvSpPr>
          <p:nvPr>
            <p:ph sz="half" idx="1"/>
          </p:nvPr>
        </p:nvSpPr>
        <p:spPr/>
        <p:txBody>
          <a:bodyPr>
            <a:normAutofit fontScale="62500" lnSpcReduction="20000"/>
          </a:bodyPr>
          <a:lstStyle/>
          <a:p>
            <a:pPr marL="0" indent="0">
              <a:buNone/>
            </a:pPr>
            <a:r>
              <a:rPr lang="en-US" dirty="0" smtClean="0">
                <a:solidFill>
                  <a:srgbClr val="FF6600"/>
                </a:solidFill>
              </a:rPr>
              <a:t>Problem: </a:t>
            </a:r>
            <a:r>
              <a:rPr lang="en-US" dirty="0" smtClean="0"/>
              <a:t>Do “full spectrum light bulbs” actually have more of the spectrum than regular incandescent light bulbs? </a:t>
            </a:r>
          </a:p>
          <a:p>
            <a:pPr marL="0" indent="0">
              <a:buNone/>
            </a:pPr>
            <a:r>
              <a:rPr lang="en-US" dirty="0" smtClean="0">
                <a:solidFill>
                  <a:srgbClr val="FF6600"/>
                </a:solidFill>
              </a:rPr>
              <a:t>Hypothesis: </a:t>
            </a:r>
          </a:p>
          <a:p>
            <a:pPr marL="0" indent="0">
              <a:buNone/>
            </a:pPr>
            <a:r>
              <a:rPr lang="en-US" dirty="0" smtClean="0">
                <a:solidFill>
                  <a:srgbClr val="FF6600"/>
                </a:solidFill>
              </a:rPr>
              <a:t>Independent variable: </a:t>
            </a:r>
          </a:p>
          <a:p>
            <a:pPr marL="0" indent="0">
              <a:buNone/>
            </a:pPr>
            <a:r>
              <a:rPr lang="en-US" dirty="0" smtClean="0">
                <a:solidFill>
                  <a:srgbClr val="FF6600"/>
                </a:solidFill>
              </a:rPr>
              <a:t>Dependent variable: </a:t>
            </a:r>
          </a:p>
          <a:p>
            <a:pPr marL="0" indent="0">
              <a:buNone/>
            </a:pPr>
            <a:r>
              <a:rPr lang="en-US" dirty="0" smtClean="0">
                <a:solidFill>
                  <a:srgbClr val="FF6600"/>
                </a:solidFill>
              </a:rPr>
              <a:t>3 Controls: </a:t>
            </a:r>
          </a:p>
          <a:p>
            <a:pPr marL="0" indent="0">
              <a:buNone/>
            </a:pPr>
            <a:r>
              <a:rPr lang="en-US" dirty="0" smtClean="0">
                <a:solidFill>
                  <a:srgbClr val="FF6600"/>
                </a:solidFill>
              </a:rPr>
              <a:t>Procedure: </a:t>
            </a:r>
          </a:p>
          <a:p>
            <a:pPr marL="514350" indent="-514350">
              <a:buAutoNum type="arabicPeriod"/>
            </a:pPr>
            <a:r>
              <a:rPr lang="en-US" dirty="0" smtClean="0"/>
              <a:t>Examine the spectrum of sunlight, light from a regular </a:t>
            </a:r>
            <a:r>
              <a:rPr lang="en-US" dirty="0" err="1" smtClean="0"/>
              <a:t>lightbulb</a:t>
            </a:r>
            <a:r>
              <a:rPr lang="en-US" dirty="0" smtClean="0"/>
              <a:t> and from a full-spectrum light bulb. </a:t>
            </a:r>
          </a:p>
          <a:p>
            <a:pPr marL="514350" indent="-514350">
              <a:buAutoNum type="arabicPeriod"/>
            </a:pPr>
            <a:r>
              <a:rPr lang="en-US" dirty="0" smtClean="0"/>
              <a:t>Compare the spectra to each other, and see which one is more similar to the spectrum of sunlight. </a:t>
            </a:r>
            <a:endParaRPr lang="en-US" dirty="0"/>
          </a:p>
        </p:txBody>
      </p:sp>
      <p:sp>
        <p:nvSpPr>
          <p:cNvPr id="6" name="Content Placeholder 5"/>
          <p:cNvSpPr>
            <a:spLocks noGrp="1"/>
          </p:cNvSpPr>
          <p:nvPr>
            <p:ph sz="half" idx="2"/>
          </p:nvPr>
        </p:nvSpPr>
        <p:spPr/>
        <p:txBody>
          <a:bodyPr>
            <a:normAutofit fontScale="62500" lnSpcReduction="20000"/>
          </a:bodyPr>
          <a:lstStyle/>
          <a:p>
            <a:pPr marL="0" indent="0">
              <a:buNone/>
            </a:pPr>
            <a:r>
              <a:rPr lang="en-US" dirty="0" smtClean="0">
                <a:solidFill>
                  <a:srgbClr val="FF6600"/>
                </a:solidFill>
              </a:rPr>
              <a:t>Data: </a:t>
            </a:r>
          </a:p>
          <a:p>
            <a:pPr marL="0" indent="0">
              <a:buNone/>
            </a:pPr>
            <a:endParaRPr lang="en-US" dirty="0"/>
          </a:p>
          <a:p>
            <a:pPr marL="0" indent="0">
              <a:buNone/>
            </a:pPr>
            <a:r>
              <a:rPr lang="en-US" dirty="0" smtClean="0">
                <a:solidFill>
                  <a:srgbClr val="CCFFCC"/>
                </a:solidFill>
              </a:rPr>
              <a:t>Light Source: </a:t>
            </a:r>
            <a:r>
              <a:rPr lang="en-US" dirty="0" smtClean="0"/>
              <a:t>		</a:t>
            </a:r>
            <a:r>
              <a:rPr lang="en-US" dirty="0" smtClean="0">
                <a:solidFill>
                  <a:srgbClr val="CCFFCC"/>
                </a:solidFill>
              </a:rPr>
              <a:t>Spectrum: </a:t>
            </a:r>
          </a:p>
          <a:p>
            <a:pPr marL="0" indent="0">
              <a:buNone/>
            </a:pPr>
            <a:endParaRPr lang="en-US" dirty="0"/>
          </a:p>
          <a:p>
            <a:pPr marL="0" indent="0">
              <a:buNone/>
            </a:pPr>
            <a:r>
              <a:rPr lang="en-US" dirty="0" smtClean="0"/>
              <a:t>Sunlight: </a:t>
            </a:r>
          </a:p>
          <a:p>
            <a:pPr marL="0" indent="0">
              <a:buNone/>
            </a:pPr>
            <a:endParaRPr lang="en-US" dirty="0"/>
          </a:p>
          <a:p>
            <a:pPr marL="0" indent="0">
              <a:buNone/>
            </a:pPr>
            <a:r>
              <a:rPr lang="en-US" dirty="0" smtClean="0"/>
              <a:t>Regular light:  </a:t>
            </a:r>
          </a:p>
          <a:p>
            <a:pPr marL="0" indent="0">
              <a:buNone/>
            </a:pPr>
            <a:endParaRPr lang="en-US" dirty="0"/>
          </a:p>
          <a:p>
            <a:pPr marL="0" indent="0">
              <a:buNone/>
            </a:pPr>
            <a:r>
              <a:rPr lang="en-US" dirty="0" smtClean="0"/>
              <a:t>Full Spectrum Light: </a:t>
            </a:r>
          </a:p>
          <a:p>
            <a:pPr marL="0" indent="0">
              <a:buNone/>
            </a:pPr>
            <a:endParaRPr lang="en-US" dirty="0"/>
          </a:p>
          <a:p>
            <a:pPr marL="0" indent="0">
              <a:buNone/>
            </a:pPr>
            <a:r>
              <a:rPr lang="en-US" dirty="0" smtClean="0">
                <a:solidFill>
                  <a:srgbClr val="FF6600"/>
                </a:solidFill>
              </a:rPr>
              <a:t>Conclusion: </a:t>
            </a:r>
            <a:endParaRPr lang="en-US" dirty="0">
              <a:solidFill>
                <a:srgbClr val="FF6600"/>
              </a:solidFill>
            </a:endParaRPr>
          </a:p>
        </p:txBody>
      </p:sp>
    </p:spTree>
    <p:extLst>
      <p:ext uri="{BB962C8B-B14F-4D97-AF65-F5344CB8AC3E}">
        <p14:creationId xmlns:p14="http://schemas.microsoft.com/office/powerpoint/2010/main" val="41843545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FFFF00"/>
                </a:solidFill>
              </a:rPr>
              <a:t>LO: Compare gas spectra </a:t>
            </a:r>
            <a:br>
              <a:rPr lang="en-US" dirty="0" smtClean="0">
                <a:solidFill>
                  <a:srgbClr val="FFFF00"/>
                </a:solidFill>
              </a:rPr>
            </a:br>
            <a:r>
              <a:rPr lang="en-US" dirty="0" smtClean="0">
                <a:solidFill>
                  <a:srgbClr val="FFFF00"/>
                </a:solidFill>
              </a:rPr>
              <a:t>SLE: Work collaboratively </a:t>
            </a:r>
            <a:br>
              <a:rPr lang="en-US" dirty="0" smtClean="0">
                <a:solidFill>
                  <a:srgbClr val="FFFF00"/>
                </a:solidFill>
              </a:rPr>
            </a:br>
            <a:endParaRPr lang="en-US" dirty="0">
              <a:solidFill>
                <a:srgbClr val="FFFF00"/>
              </a:solidFill>
            </a:endParaRPr>
          </a:p>
        </p:txBody>
      </p:sp>
      <p:sp>
        <p:nvSpPr>
          <p:cNvPr id="5" name="Content Placeholder 4"/>
          <p:cNvSpPr>
            <a:spLocks noGrp="1"/>
          </p:cNvSpPr>
          <p:nvPr>
            <p:ph idx="1"/>
          </p:nvPr>
        </p:nvSpPr>
        <p:spPr/>
        <p:txBody>
          <a:bodyPr>
            <a:normAutofit fontScale="92500" lnSpcReduction="10000"/>
          </a:bodyPr>
          <a:lstStyle/>
          <a:p>
            <a:pPr marL="0" indent="0">
              <a:buNone/>
            </a:pPr>
            <a:r>
              <a:rPr lang="en-US" dirty="0" smtClean="0">
                <a:solidFill>
                  <a:srgbClr val="FF6600"/>
                </a:solidFill>
              </a:rPr>
              <a:t>Draw these spectra: </a:t>
            </a:r>
          </a:p>
          <a:p>
            <a:pPr marL="0" indent="0">
              <a:buNone/>
            </a:pPr>
            <a:endParaRPr lang="en-US" dirty="0"/>
          </a:p>
          <a:p>
            <a:pPr marL="0" indent="0">
              <a:buNone/>
            </a:pPr>
            <a:r>
              <a:rPr lang="en-US" dirty="0" smtClean="0">
                <a:solidFill>
                  <a:srgbClr val="FF6600"/>
                </a:solidFill>
              </a:rPr>
              <a:t>Hydrogen </a:t>
            </a:r>
          </a:p>
          <a:p>
            <a:pPr marL="0" indent="0">
              <a:buNone/>
            </a:pPr>
            <a:r>
              <a:rPr lang="en-US" dirty="0" smtClean="0">
                <a:solidFill>
                  <a:srgbClr val="FF6600"/>
                </a:solidFill>
              </a:rPr>
              <a:t>Helium: </a:t>
            </a:r>
          </a:p>
          <a:p>
            <a:pPr marL="0" indent="0">
              <a:buNone/>
            </a:pPr>
            <a:r>
              <a:rPr lang="en-US" dirty="0" smtClean="0">
                <a:solidFill>
                  <a:srgbClr val="FF6600"/>
                </a:solidFill>
              </a:rPr>
              <a:t>Neon: </a:t>
            </a:r>
          </a:p>
          <a:p>
            <a:pPr marL="514350" indent="-514350">
              <a:buAutoNum type="arabicPeriod"/>
            </a:pPr>
            <a:r>
              <a:rPr lang="en-US" dirty="0" smtClean="0"/>
              <a:t>How do these spectra compare/contrast? </a:t>
            </a:r>
          </a:p>
          <a:p>
            <a:pPr marL="514350" indent="-514350">
              <a:buAutoNum type="arabicPeriod"/>
            </a:pPr>
            <a:r>
              <a:rPr lang="en-US" dirty="0" smtClean="0"/>
              <a:t>How are these spectra different from other light sources we’ve observed? </a:t>
            </a:r>
          </a:p>
          <a:p>
            <a:pPr marL="514350" indent="-514350">
              <a:buAutoNum type="arabicPeriod"/>
            </a:pPr>
            <a:r>
              <a:rPr lang="en-US" dirty="0" smtClean="0"/>
              <a:t>Why are they different? </a:t>
            </a:r>
            <a:endParaRPr lang="en-US" dirty="0"/>
          </a:p>
        </p:txBody>
      </p:sp>
    </p:spTree>
    <p:extLst>
      <p:ext uri="{BB962C8B-B14F-4D97-AF65-F5344CB8AC3E}">
        <p14:creationId xmlns:p14="http://schemas.microsoft.com/office/powerpoint/2010/main" val="31625585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Describe wave behaviors of light </a:t>
            </a:r>
            <a:br>
              <a:rPr lang="en-US" sz="3200" dirty="0" smtClean="0">
                <a:solidFill>
                  <a:srgbClr val="FFFF00"/>
                </a:solidFill>
              </a:rPr>
            </a:br>
            <a:r>
              <a:rPr lang="en-US" sz="3200" dirty="0" smtClean="0">
                <a:solidFill>
                  <a:srgbClr val="FFFF00"/>
                </a:solidFill>
              </a:rPr>
              <a:t>SLE: Work collaboratively </a:t>
            </a:r>
            <a:br>
              <a:rPr lang="en-US" sz="3200" dirty="0" smtClean="0">
                <a:solidFill>
                  <a:srgbClr val="FFFF00"/>
                </a:solidFill>
              </a:rPr>
            </a:br>
            <a:r>
              <a:rPr lang="en-US" sz="3200" dirty="0" smtClean="0">
                <a:solidFill>
                  <a:srgbClr val="3366FF"/>
                </a:solidFill>
              </a:rPr>
              <a:t>Light Reflection Experiment: </a:t>
            </a:r>
            <a:endParaRPr lang="en-US" sz="3200" dirty="0">
              <a:solidFill>
                <a:srgbClr val="3366FF"/>
              </a:solidFill>
            </a:endParaRPr>
          </a:p>
        </p:txBody>
      </p:sp>
      <p:sp>
        <p:nvSpPr>
          <p:cNvPr id="4" name="Content Placeholder 3"/>
          <p:cNvSpPr>
            <a:spLocks noGrp="1"/>
          </p:cNvSpPr>
          <p:nvPr>
            <p:ph sz="half" idx="1"/>
          </p:nvPr>
        </p:nvSpPr>
        <p:spPr/>
        <p:txBody>
          <a:bodyPr>
            <a:normAutofit fontScale="62500" lnSpcReduction="20000"/>
          </a:bodyPr>
          <a:lstStyle/>
          <a:p>
            <a:pPr marL="0" indent="0">
              <a:buNone/>
            </a:pPr>
            <a:r>
              <a:rPr lang="en-US" dirty="0" smtClean="0">
                <a:solidFill>
                  <a:srgbClr val="FF6600"/>
                </a:solidFill>
              </a:rPr>
              <a:t>Problem: </a:t>
            </a:r>
            <a:r>
              <a:rPr lang="en-US" dirty="0" smtClean="0"/>
              <a:t>Do mirrors reflect all of the light energy that hits them? </a:t>
            </a:r>
          </a:p>
          <a:p>
            <a:pPr marL="0" indent="0">
              <a:buNone/>
            </a:pPr>
            <a:r>
              <a:rPr lang="en-US" dirty="0" smtClean="0">
                <a:solidFill>
                  <a:srgbClr val="FF6600"/>
                </a:solidFill>
              </a:rPr>
              <a:t>Hypothesis: </a:t>
            </a:r>
          </a:p>
          <a:p>
            <a:pPr marL="0" indent="0">
              <a:buNone/>
            </a:pPr>
            <a:r>
              <a:rPr lang="en-US" dirty="0" smtClean="0">
                <a:solidFill>
                  <a:srgbClr val="FF6600"/>
                </a:solidFill>
              </a:rPr>
              <a:t>Independent variable: </a:t>
            </a:r>
          </a:p>
          <a:p>
            <a:pPr marL="0" indent="0">
              <a:buNone/>
            </a:pPr>
            <a:r>
              <a:rPr lang="en-US" dirty="0" smtClean="0">
                <a:solidFill>
                  <a:srgbClr val="FF6600"/>
                </a:solidFill>
              </a:rPr>
              <a:t>Dependent Variable: </a:t>
            </a:r>
          </a:p>
          <a:p>
            <a:pPr marL="0" indent="0">
              <a:buNone/>
            </a:pPr>
            <a:r>
              <a:rPr lang="en-US" dirty="0" smtClean="0">
                <a:solidFill>
                  <a:srgbClr val="FF6600"/>
                </a:solidFill>
              </a:rPr>
              <a:t>3 Controls: </a:t>
            </a:r>
          </a:p>
          <a:p>
            <a:pPr marL="0" indent="0">
              <a:buNone/>
            </a:pPr>
            <a:r>
              <a:rPr lang="en-US" dirty="0" smtClean="0">
                <a:solidFill>
                  <a:srgbClr val="FF6600"/>
                </a:solidFill>
              </a:rPr>
              <a:t>Procedure: </a:t>
            </a:r>
          </a:p>
          <a:p>
            <a:pPr marL="514350" indent="-514350">
              <a:buAutoNum type="arabicPeriod"/>
            </a:pPr>
            <a:r>
              <a:rPr lang="en-US" dirty="0" smtClean="0"/>
              <a:t>Download light meter onto your phone (</a:t>
            </a:r>
            <a:r>
              <a:rPr lang="en-US" dirty="0" err="1" smtClean="0"/>
              <a:t>Keuwlsoft</a:t>
            </a:r>
            <a:r>
              <a:rPr lang="en-US" dirty="0" smtClean="0"/>
              <a:t>) </a:t>
            </a:r>
          </a:p>
          <a:p>
            <a:pPr marL="514350" indent="-514350">
              <a:buAutoNum type="arabicPeriod"/>
            </a:pPr>
            <a:r>
              <a:rPr lang="en-US" dirty="0" smtClean="0"/>
              <a:t>Set up work light. From a distance of 2m, measure light amplitude</a:t>
            </a:r>
          </a:p>
          <a:p>
            <a:pPr marL="514350" indent="-514350">
              <a:buAutoNum type="arabicPeriod"/>
            </a:pPr>
            <a:r>
              <a:rPr lang="en-US" dirty="0" smtClean="0"/>
              <a:t>Reflect light from the mirror; from 2m away, measure amplitude of light being reflected. (Avoid background light if possible) </a:t>
            </a:r>
          </a:p>
          <a:p>
            <a:pPr marL="514350" indent="-514350">
              <a:buAutoNum type="arabicPeriod"/>
            </a:pPr>
            <a:r>
              <a:rPr lang="en-US" dirty="0" smtClean="0"/>
              <a:t>Compare the light amplitudes. </a:t>
            </a:r>
            <a:endParaRPr lang="en-US" dirty="0"/>
          </a:p>
        </p:txBody>
      </p:sp>
      <p:sp>
        <p:nvSpPr>
          <p:cNvPr id="5" name="Content Placeholder 4"/>
          <p:cNvSpPr>
            <a:spLocks noGrp="1"/>
          </p:cNvSpPr>
          <p:nvPr>
            <p:ph sz="half" idx="2"/>
          </p:nvPr>
        </p:nvSpPr>
        <p:spPr/>
        <p:txBody>
          <a:bodyPr>
            <a:normAutofit fontScale="62500" lnSpcReduction="20000"/>
          </a:bodyPr>
          <a:lstStyle/>
          <a:p>
            <a:pPr marL="0" indent="0">
              <a:buNone/>
            </a:pPr>
            <a:r>
              <a:rPr lang="en-US" sz="4000" dirty="0" smtClean="0">
                <a:solidFill>
                  <a:srgbClr val="FF6600"/>
                </a:solidFill>
              </a:rPr>
              <a:t>Data: </a:t>
            </a:r>
          </a:p>
          <a:p>
            <a:pPr marL="0" indent="0">
              <a:buNone/>
            </a:pPr>
            <a:r>
              <a:rPr lang="en-US" sz="4000" dirty="0" smtClean="0"/>
              <a:t>Light amplitude of non-reflected light (lx): _____</a:t>
            </a:r>
          </a:p>
          <a:p>
            <a:pPr marL="0" indent="0">
              <a:buNone/>
            </a:pPr>
            <a:endParaRPr lang="en-US" sz="4000" dirty="0"/>
          </a:p>
          <a:p>
            <a:pPr marL="0" indent="0">
              <a:buNone/>
            </a:pPr>
            <a:r>
              <a:rPr lang="en-US" sz="4000" dirty="0" smtClean="0"/>
              <a:t>Light amplitude of reflected light (lx):______</a:t>
            </a:r>
          </a:p>
          <a:p>
            <a:pPr marL="0" indent="0">
              <a:buNone/>
            </a:pPr>
            <a:endParaRPr lang="en-US" sz="4000" dirty="0"/>
          </a:p>
          <a:p>
            <a:pPr marL="0" indent="0">
              <a:buNone/>
            </a:pPr>
            <a:r>
              <a:rPr lang="en-US" sz="4000" dirty="0" smtClean="0">
                <a:solidFill>
                  <a:srgbClr val="FF6600"/>
                </a:solidFill>
              </a:rPr>
              <a:t>Conclusion: </a:t>
            </a:r>
            <a:endParaRPr lang="en-US" sz="4000" dirty="0">
              <a:solidFill>
                <a:srgbClr val="FF6600"/>
              </a:solidFill>
            </a:endParaRPr>
          </a:p>
        </p:txBody>
      </p:sp>
    </p:spTree>
    <p:extLst>
      <p:ext uri="{BB962C8B-B14F-4D97-AF65-F5344CB8AC3E}">
        <p14:creationId xmlns:p14="http://schemas.microsoft.com/office/powerpoint/2010/main" val="8752486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Homework: </a:t>
            </a:r>
            <a:endParaRPr lang="en-US" dirty="0">
              <a:solidFill>
                <a:srgbClr val="FFFF00"/>
              </a:solidFill>
            </a:endParaRPr>
          </a:p>
        </p:txBody>
      </p:sp>
      <p:sp>
        <p:nvSpPr>
          <p:cNvPr id="6" name="Content Placeholder 5"/>
          <p:cNvSpPr>
            <a:spLocks noGrp="1"/>
          </p:cNvSpPr>
          <p:nvPr>
            <p:ph idx="1"/>
          </p:nvPr>
        </p:nvSpPr>
        <p:spPr/>
        <p:txBody>
          <a:bodyPr/>
          <a:lstStyle/>
          <a:p>
            <a:pPr marL="0" indent="0">
              <a:buNone/>
            </a:pPr>
            <a:r>
              <a:rPr lang="en-US" dirty="0" smtClean="0">
                <a:solidFill>
                  <a:srgbClr val="FF6600"/>
                </a:solidFill>
              </a:rPr>
              <a:t>LO: Describe wave behaviors of light. </a:t>
            </a:r>
          </a:p>
          <a:p>
            <a:pPr marL="0" indent="0">
              <a:buNone/>
            </a:pPr>
            <a:r>
              <a:rPr lang="en-US" dirty="0" smtClean="0">
                <a:solidFill>
                  <a:srgbClr val="FF6600"/>
                </a:solidFill>
              </a:rPr>
              <a:t>SLE: Meet or exceed NGSS. </a:t>
            </a:r>
          </a:p>
          <a:p>
            <a:pPr marL="0" indent="0">
              <a:buNone/>
            </a:pPr>
            <a:r>
              <a:rPr lang="en-US" dirty="0" smtClean="0"/>
              <a:t>Write a 4-7 sentence paragraph that describes these wave behaviors of light: reflection, diffraction, refraction and interference. It’s a good idea to provide examples of each one of these behaviors. </a:t>
            </a:r>
            <a:endParaRPr lang="en-US" dirty="0"/>
          </a:p>
        </p:txBody>
      </p:sp>
    </p:spTree>
    <p:extLst>
      <p:ext uri="{BB962C8B-B14F-4D97-AF65-F5344CB8AC3E}">
        <p14:creationId xmlns:p14="http://schemas.microsoft.com/office/powerpoint/2010/main" val="4894860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the nature of light </a:t>
            </a:r>
            <a:br>
              <a:rPr lang="en-US" sz="3200" dirty="0" smtClean="0">
                <a:solidFill>
                  <a:srgbClr val="FFFF00"/>
                </a:solidFill>
              </a:rPr>
            </a:br>
            <a:r>
              <a:rPr lang="en-US" sz="3200" dirty="0" smtClean="0">
                <a:solidFill>
                  <a:srgbClr val="FFFF00"/>
                </a:solidFill>
              </a:rPr>
              <a:t>SLE: Articulate ideas clearly and effectively</a:t>
            </a:r>
            <a:endParaRPr lang="en-US" sz="3200"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rgbClr val="FF6600"/>
                </a:solidFill>
              </a:rPr>
              <a:t>Nature of Light Discussion: </a:t>
            </a:r>
          </a:p>
          <a:p>
            <a:pPr marL="514350" indent="-514350">
              <a:buAutoNum type="arabicPeriod"/>
            </a:pPr>
            <a:r>
              <a:rPr lang="en-US" dirty="0" smtClean="0"/>
              <a:t>Please summarize, in 1-2 complete sentences each, the ideas about light of: </a:t>
            </a:r>
          </a:p>
          <a:p>
            <a:pPr marL="514350" indent="-514350">
              <a:buAutoNum type="alphaLcPeriod"/>
            </a:pPr>
            <a:r>
              <a:rPr lang="en-US" dirty="0" smtClean="0"/>
              <a:t>Newton </a:t>
            </a:r>
          </a:p>
          <a:p>
            <a:pPr marL="514350" indent="-514350">
              <a:buAutoNum type="alphaLcPeriod"/>
            </a:pPr>
            <a:r>
              <a:rPr lang="en-US" dirty="0" smtClean="0"/>
              <a:t>Huygens</a:t>
            </a:r>
          </a:p>
          <a:p>
            <a:pPr marL="514350" indent="-514350">
              <a:buAutoNum type="alphaLcPeriod"/>
            </a:pPr>
            <a:r>
              <a:rPr lang="en-US" dirty="0" smtClean="0"/>
              <a:t>Young</a:t>
            </a:r>
          </a:p>
          <a:p>
            <a:pPr marL="514350" indent="-514350">
              <a:buAutoNum type="alphaLcPeriod"/>
            </a:pPr>
            <a:r>
              <a:rPr lang="en-US" dirty="0" smtClean="0"/>
              <a:t>Maxwell </a:t>
            </a:r>
          </a:p>
          <a:p>
            <a:pPr marL="514350" indent="-514350">
              <a:buAutoNum type="alphaLcPeriod"/>
            </a:pPr>
            <a:r>
              <a:rPr lang="en-US" dirty="0" smtClean="0"/>
              <a:t>Einstein </a:t>
            </a:r>
          </a:p>
          <a:p>
            <a:pPr marL="0" indent="0">
              <a:buNone/>
            </a:pPr>
            <a:r>
              <a:rPr lang="en-US" dirty="0" smtClean="0"/>
              <a:t>2. In your opinion, is light a particle or a wave? Justify your response in 3-5 sentences using specific evidence from </a:t>
            </a:r>
            <a:r>
              <a:rPr lang="en-US" i="1" dirty="0" smtClean="0"/>
              <a:t>Light: A Split Personality? </a:t>
            </a:r>
            <a:endParaRPr lang="en-US" i="1" dirty="0"/>
          </a:p>
        </p:txBody>
      </p:sp>
    </p:spTree>
    <p:extLst>
      <p:ext uri="{BB962C8B-B14F-4D97-AF65-F5344CB8AC3E}">
        <p14:creationId xmlns:p14="http://schemas.microsoft.com/office/powerpoint/2010/main" val="25418490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Demonstrate the wave properties of light. </a:t>
            </a:r>
            <a:br>
              <a:rPr lang="en-US" sz="3200" dirty="0" smtClean="0">
                <a:solidFill>
                  <a:srgbClr val="FFFF00"/>
                </a:solidFill>
              </a:rPr>
            </a:br>
            <a:r>
              <a:rPr lang="en-US" sz="3200" dirty="0" smtClean="0">
                <a:solidFill>
                  <a:srgbClr val="FFFF00"/>
                </a:solidFill>
              </a:rPr>
              <a:t>SLE: Work collaboratively. </a:t>
            </a:r>
            <a:endParaRPr lang="en-US" sz="3200" dirty="0">
              <a:solidFill>
                <a:srgbClr val="FFFF00"/>
              </a:solidFill>
            </a:endParaRPr>
          </a:p>
        </p:txBody>
      </p:sp>
      <p:sp>
        <p:nvSpPr>
          <p:cNvPr id="3" name="Content Placeholder 2"/>
          <p:cNvSpPr>
            <a:spLocks noGrp="1"/>
          </p:cNvSpPr>
          <p:nvPr>
            <p:ph sz="half" idx="1"/>
          </p:nvPr>
        </p:nvSpPr>
        <p:spPr/>
        <p:txBody>
          <a:bodyPr>
            <a:noAutofit/>
          </a:bodyPr>
          <a:lstStyle/>
          <a:p>
            <a:pPr marL="0" indent="0">
              <a:buNone/>
            </a:pPr>
            <a:r>
              <a:rPr lang="en-US" sz="1200" dirty="0" smtClean="0">
                <a:solidFill>
                  <a:srgbClr val="FF6600"/>
                </a:solidFill>
              </a:rPr>
              <a:t>Wave Interference of Light: </a:t>
            </a:r>
          </a:p>
          <a:p>
            <a:pPr marL="0" indent="0">
              <a:buNone/>
            </a:pPr>
            <a:r>
              <a:rPr lang="en-US" sz="1200" dirty="0" smtClean="0">
                <a:solidFill>
                  <a:srgbClr val="FF6600"/>
                </a:solidFill>
              </a:rPr>
              <a:t>Procedure: </a:t>
            </a:r>
          </a:p>
          <a:p>
            <a:pPr marL="514350" indent="-514350">
              <a:buAutoNum type="arabicPeriod"/>
            </a:pPr>
            <a:r>
              <a:rPr lang="en-US" sz="1200" dirty="0" smtClean="0"/>
              <a:t>Fold and unfold a sheet of printer paper so that it stands upright. </a:t>
            </a:r>
          </a:p>
          <a:p>
            <a:pPr marL="514350" indent="-514350">
              <a:buAutoNum type="arabicPeriod"/>
            </a:pPr>
            <a:r>
              <a:rPr lang="en-US" sz="1200" dirty="0" smtClean="0"/>
              <a:t>Poke a tiny hole in your paper with a tiny needle. </a:t>
            </a:r>
          </a:p>
          <a:p>
            <a:pPr marL="514350" indent="-514350">
              <a:buAutoNum type="arabicPeriod"/>
            </a:pPr>
            <a:r>
              <a:rPr lang="en-US" sz="1200" dirty="0" smtClean="0"/>
              <a:t>Stand your printer paper upright on a table that is at least 3m from the wall you project your laser onto. </a:t>
            </a:r>
          </a:p>
          <a:p>
            <a:pPr marL="514350" indent="-514350">
              <a:buAutoNum type="arabicPeriod"/>
            </a:pPr>
            <a:r>
              <a:rPr lang="en-US" sz="1200" dirty="0" smtClean="0"/>
              <a:t>Mount your laser to a stable object, like a heavy book. Place the mounted laser on the table. </a:t>
            </a:r>
          </a:p>
          <a:p>
            <a:pPr marL="514350" indent="-514350">
              <a:buAutoNum type="arabicPeriod"/>
            </a:pPr>
            <a:r>
              <a:rPr lang="en-US" sz="1200" dirty="0" smtClean="0"/>
              <a:t>Turn your laser on. Adjust the angle of the laser so that it passes through the hole in the printer paper and onto the wall. </a:t>
            </a:r>
          </a:p>
          <a:p>
            <a:pPr marL="514350" indent="-514350">
              <a:buAutoNum type="arabicPeriod"/>
            </a:pPr>
            <a:r>
              <a:rPr lang="en-US" sz="1200" dirty="0" smtClean="0"/>
              <a:t>Poke another hole in you in your paper as close as possible to the first hole without creating a single big hole. </a:t>
            </a:r>
          </a:p>
          <a:p>
            <a:pPr marL="514350" indent="-514350">
              <a:buAutoNum type="arabicPeriod"/>
            </a:pPr>
            <a:r>
              <a:rPr lang="en-US" sz="1200" dirty="0" smtClean="0"/>
              <a:t>Adjust your laser so that the light passes through both holes. Observe the shapes you see on the wall. </a:t>
            </a:r>
          </a:p>
          <a:p>
            <a:pPr marL="514350" indent="-514350">
              <a:buAutoNum type="arabicPeriod"/>
            </a:pPr>
            <a:r>
              <a:rPr lang="en-US" sz="1200" dirty="0" smtClean="0"/>
              <a:t>Cover one of the holes with a small piece of paper, and observe what happens. </a:t>
            </a:r>
            <a:endParaRPr lang="en-US" sz="1200"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solidFill>
                  <a:srgbClr val="FF6600"/>
                </a:solidFill>
              </a:rPr>
              <a:t>Questions: </a:t>
            </a:r>
          </a:p>
          <a:p>
            <a:pPr marL="514350" indent="-514350">
              <a:buAutoNum type="arabicPeriod"/>
            </a:pPr>
            <a:r>
              <a:rPr lang="en-US" dirty="0" smtClean="0"/>
              <a:t>What do you observe when light passes through a single hole? </a:t>
            </a:r>
          </a:p>
          <a:p>
            <a:pPr marL="514350" indent="-514350">
              <a:buAutoNum type="arabicPeriod"/>
            </a:pPr>
            <a:r>
              <a:rPr lang="en-US" dirty="0" smtClean="0"/>
              <a:t>What do you observe when light travels through two holes? </a:t>
            </a:r>
          </a:p>
          <a:p>
            <a:pPr marL="514350" indent="-514350">
              <a:buAutoNum type="arabicPeriod"/>
            </a:pPr>
            <a:r>
              <a:rPr lang="en-US" dirty="0" smtClean="0"/>
              <a:t>Do your observations match the wave or the particle model of light? Explain why you think this. </a:t>
            </a:r>
          </a:p>
          <a:p>
            <a:pPr marL="514350" indent="-514350">
              <a:buAutoNum type="arabicPeriod"/>
            </a:pPr>
            <a:r>
              <a:rPr lang="en-US" dirty="0" smtClean="0"/>
              <a:t>Which behavior of light does this activity demonstrate? </a:t>
            </a:r>
            <a:endParaRPr lang="en-US" dirty="0"/>
          </a:p>
        </p:txBody>
      </p:sp>
    </p:spTree>
    <p:extLst>
      <p:ext uri="{BB962C8B-B14F-4D97-AF65-F5344CB8AC3E}">
        <p14:creationId xmlns:p14="http://schemas.microsoft.com/office/powerpoint/2010/main" val="22005698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6600"/>
                </a:solidFill>
              </a:rPr>
              <a:t>LO: Compare the visible EM spectra of different artificial light sources</a:t>
            </a:r>
            <a:br>
              <a:rPr lang="en-US" sz="3200" dirty="0" smtClean="0">
                <a:solidFill>
                  <a:srgbClr val="FF6600"/>
                </a:solidFill>
              </a:rPr>
            </a:br>
            <a:r>
              <a:rPr lang="en-US" sz="3200" dirty="0" smtClean="0">
                <a:solidFill>
                  <a:srgbClr val="FF6600"/>
                </a:solidFill>
              </a:rPr>
              <a:t>SLE: Work collaboratively </a:t>
            </a:r>
            <a:endParaRPr lang="en-US" sz="3200" dirty="0">
              <a:solidFill>
                <a:srgbClr val="FF6600"/>
              </a:solidFill>
            </a:endParaRPr>
          </a:p>
        </p:txBody>
      </p:sp>
      <p:sp>
        <p:nvSpPr>
          <p:cNvPr id="5" name="Content Placeholder 4"/>
          <p:cNvSpPr>
            <a:spLocks noGrp="1"/>
          </p:cNvSpPr>
          <p:nvPr>
            <p:ph sz="half" idx="1"/>
          </p:nvPr>
        </p:nvSpPr>
        <p:spPr/>
        <p:txBody>
          <a:bodyPr>
            <a:normAutofit fontScale="70000" lnSpcReduction="20000"/>
          </a:bodyPr>
          <a:lstStyle/>
          <a:p>
            <a:pPr marL="0" indent="0">
              <a:buNone/>
            </a:pPr>
            <a:r>
              <a:rPr lang="en-US" dirty="0" smtClean="0">
                <a:solidFill>
                  <a:srgbClr val="FF6600"/>
                </a:solidFill>
              </a:rPr>
              <a:t>Problem: </a:t>
            </a:r>
            <a:r>
              <a:rPr lang="en-US" dirty="0" smtClean="0"/>
              <a:t>Which artificial light source has the most complete spectrum (closest to sunlight)? </a:t>
            </a:r>
          </a:p>
          <a:p>
            <a:pPr marL="0" indent="0">
              <a:buNone/>
            </a:pPr>
            <a:r>
              <a:rPr lang="en-US" dirty="0" smtClean="0">
                <a:solidFill>
                  <a:srgbClr val="FF6600"/>
                </a:solidFill>
              </a:rPr>
              <a:t>Hypothesis: </a:t>
            </a:r>
          </a:p>
          <a:p>
            <a:pPr marL="0" indent="0">
              <a:buNone/>
            </a:pPr>
            <a:r>
              <a:rPr lang="en-US" dirty="0" smtClean="0">
                <a:solidFill>
                  <a:srgbClr val="FF6600"/>
                </a:solidFill>
              </a:rPr>
              <a:t>Independent variable: </a:t>
            </a:r>
          </a:p>
          <a:p>
            <a:pPr marL="0" indent="0">
              <a:buNone/>
            </a:pPr>
            <a:r>
              <a:rPr lang="en-US" dirty="0" smtClean="0">
                <a:solidFill>
                  <a:srgbClr val="FF6600"/>
                </a:solidFill>
              </a:rPr>
              <a:t>Dependent variable: </a:t>
            </a:r>
          </a:p>
          <a:p>
            <a:pPr marL="0" indent="0">
              <a:buNone/>
            </a:pPr>
            <a:r>
              <a:rPr lang="en-US" dirty="0" smtClean="0">
                <a:solidFill>
                  <a:srgbClr val="FF6600"/>
                </a:solidFill>
              </a:rPr>
              <a:t>3 Controls: </a:t>
            </a:r>
          </a:p>
          <a:p>
            <a:pPr marL="0" indent="0">
              <a:buNone/>
            </a:pPr>
            <a:r>
              <a:rPr lang="en-US" dirty="0" smtClean="0">
                <a:solidFill>
                  <a:srgbClr val="FF6600"/>
                </a:solidFill>
              </a:rPr>
              <a:t>Procedure: </a:t>
            </a:r>
          </a:p>
          <a:p>
            <a:pPr marL="514350" indent="-514350">
              <a:buAutoNum type="arabicPeriod"/>
            </a:pPr>
            <a:r>
              <a:rPr lang="en-US" dirty="0" smtClean="0"/>
              <a:t>Observe the spectrum of natural light, candlelight, and incandescent, CFL , LED and quartz halogen light bulbs. </a:t>
            </a:r>
          </a:p>
          <a:p>
            <a:pPr marL="514350" indent="-514350">
              <a:buAutoNum type="arabicPeriod"/>
            </a:pPr>
            <a:r>
              <a:rPr lang="en-US" dirty="0" smtClean="0"/>
              <a:t>Compare spectra, and decide which spectrum is the closest to natural light. </a:t>
            </a:r>
          </a:p>
          <a:p>
            <a:pPr marL="0" indent="0">
              <a:buNone/>
            </a:pPr>
            <a:endParaRPr lang="en-US" dirty="0"/>
          </a:p>
        </p:txBody>
      </p:sp>
      <p:sp>
        <p:nvSpPr>
          <p:cNvPr id="6" name="Content Placeholder 5"/>
          <p:cNvSpPr>
            <a:spLocks noGrp="1"/>
          </p:cNvSpPr>
          <p:nvPr>
            <p:ph sz="half" idx="2"/>
          </p:nvPr>
        </p:nvSpPr>
        <p:spPr/>
        <p:txBody>
          <a:bodyPr>
            <a:normAutofit fontScale="70000" lnSpcReduction="20000"/>
          </a:bodyPr>
          <a:lstStyle/>
          <a:p>
            <a:pPr marL="0" indent="0">
              <a:buNone/>
            </a:pPr>
            <a:r>
              <a:rPr lang="en-US" dirty="0" smtClean="0">
                <a:solidFill>
                  <a:srgbClr val="FF6600"/>
                </a:solidFill>
              </a:rPr>
              <a:t>Data: </a:t>
            </a:r>
          </a:p>
          <a:p>
            <a:pPr marL="0" indent="0">
              <a:buNone/>
            </a:pPr>
            <a:r>
              <a:rPr lang="en-US" dirty="0" smtClean="0"/>
              <a:t>Draw the spectrum you observed for each light source: </a:t>
            </a:r>
          </a:p>
          <a:p>
            <a:pPr marL="0" indent="0">
              <a:buNone/>
            </a:pPr>
            <a:r>
              <a:rPr lang="en-US" dirty="0" smtClean="0"/>
              <a:t>Sunlight </a:t>
            </a:r>
            <a:r>
              <a:rPr lang="en-US" smtClean="0"/>
              <a:t>(Control):</a:t>
            </a:r>
            <a:endParaRPr lang="en-US" dirty="0" smtClean="0"/>
          </a:p>
          <a:p>
            <a:pPr marL="0" indent="0">
              <a:buNone/>
            </a:pPr>
            <a:r>
              <a:rPr lang="en-US" dirty="0" smtClean="0"/>
              <a:t>Candle: </a:t>
            </a:r>
          </a:p>
          <a:p>
            <a:pPr marL="0" indent="0">
              <a:buNone/>
            </a:pPr>
            <a:r>
              <a:rPr lang="en-US" dirty="0" smtClean="0"/>
              <a:t>Incandescent: </a:t>
            </a:r>
          </a:p>
          <a:p>
            <a:pPr marL="0" indent="0">
              <a:buNone/>
            </a:pPr>
            <a:r>
              <a:rPr lang="en-US" dirty="0" smtClean="0"/>
              <a:t>CFL: </a:t>
            </a:r>
          </a:p>
          <a:p>
            <a:pPr marL="0" indent="0">
              <a:buNone/>
            </a:pPr>
            <a:r>
              <a:rPr lang="en-US" dirty="0" smtClean="0"/>
              <a:t>LED: </a:t>
            </a:r>
          </a:p>
          <a:p>
            <a:pPr marL="0" indent="0">
              <a:buNone/>
            </a:pPr>
            <a:r>
              <a:rPr lang="en-US" dirty="0" smtClean="0"/>
              <a:t>Quartz halogen: </a:t>
            </a:r>
          </a:p>
          <a:p>
            <a:pPr marL="0" indent="0">
              <a:buNone/>
            </a:pPr>
            <a:endParaRPr lang="en-US" dirty="0"/>
          </a:p>
          <a:p>
            <a:pPr marL="0" indent="0">
              <a:buNone/>
            </a:pPr>
            <a:r>
              <a:rPr lang="en-US" dirty="0" smtClean="0">
                <a:solidFill>
                  <a:srgbClr val="FF6600"/>
                </a:solidFill>
              </a:rPr>
              <a:t>Conclusion: </a:t>
            </a:r>
            <a:endParaRPr lang="en-US" dirty="0">
              <a:solidFill>
                <a:srgbClr val="FF6600"/>
              </a:solidFill>
            </a:endParaRPr>
          </a:p>
        </p:txBody>
      </p:sp>
    </p:spTree>
    <p:extLst>
      <p:ext uri="{BB962C8B-B14F-4D97-AF65-F5344CB8AC3E}">
        <p14:creationId xmlns:p14="http://schemas.microsoft.com/office/powerpoint/2010/main" val="39976363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Types of  Waves: </a:t>
            </a:r>
            <a:endParaRPr lang="en-US" dirty="0"/>
          </a:p>
        </p:txBody>
      </p:sp>
      <p:pic>
        <p:nvPicPr>
          <p:cNvPr id="5" name="Content Placeholder 4" descr="wave-types.png"/>
          <p:cNvPicPr>
            <a:picLocks noGrp="1" noChangeAspect="1"/>
          </p:cNvPicPr>
          <p:nvPr>
            <p:ph sz="half" idx="1"/>
          </p:nvPr>
        </p:nvPicPr>
        <p:blipFill>
          <a:blip r:embed="rId2">
            <a:extLst>
              <a:ext uri="{28A0092B-C50C-407E-A947-70E740481C1C}">
                <a14:useLocalDpi xmlns:a14="http://schemas.microsoft.com/office/drawing/2010/main" val="0"/>
              </a:ext>
            </a:extLst>
          </a:blip>
          <a:srcRect t="-57398" b="-57398"/>
          <a:stretch>
            <a:fillRect/>
          </a:stretch>
        </p:blipFill>
        <p:spPr>
          <a:xfrm>
            <a:off x="457200" y="1139110"/>
            <a:ext cx="4038600" cy="5718890"/>
          </a:xfrm>
        </p:spPr>
      </p:pic>
      <p:sp>
        <p:nvSpPr>
          <p:cNvPr id="4" name="Content Placeholder 3"/>
          <p:cNvSpPr>
            <a:spLocks noGrp="1"/>
          </p:cNvSpPr>
          <p:nvPr>
            <p:ph sz="half" idx="2"/>
          </p:nvPr>
        </p:nvSpPr>
        <p:spPr/>
        <p:txBody>
          <a:bodyPr>
            <a:normAutofit fontScale="92500" lnSpcReduction="10000"/>
          </a:bodyPr>
          <a:lstStyle/>
          <a:p>
            <a:pPr marL="0" indent="0">
              <a:buNone/>
            </a:pPr>
            <a:r>
              <a:rPr lang="en-US" dirty="0" smtClean="0">
                <a:solidFill>
                  <a:srgbClr val="FF6600"/>
                </a:solidFill>
              </a:rPr>
              <a:t>Transverse waves </a:t>
            </a:r>
            <a:r>
              <a:rPr lang="en-US" dirty="0" smtClean="0"/>
              <a:t>vibrate in an up-down motion. The motion of the waves is perpendicular to the motion of the particles in the medium. </a:t>
            </a:r>
          </a:p>
          <a:p>
            <a:pPr marL="0" indent="0">
              <a:buNone/>
            </a:pPr>
            <a:r>
              <a:rPr lang="en-US" dirty="0" smtClean="0">
                <a:solidFill>
                  <a:srgbClr val="FF6600"/>
                </a:solidFill>
              </a:rPr>
              <a:t>Longitudinal (or compression) </a:t>
            </a:r>
            <a:r>
              <a:rPr lang="en-US" dirty="0" smtClean="0"/>
              <a:t>waves travel in a back-and-forth motion. The motion of the waves is in the same direction as the particles in the medium. </a:t>
            </a:r>
            <a:endParaRPr lang="en-US" dirty="0"/>
          </a:p>
        </p:txBody>
      </p:sp>
    </p:spTree>
    <p:extLst>
      <p:ext uri="{BB962C8B-B14F-4D97-AF65-F5344CB8AC3E}">
        <p14:creationId xmlns:p14="http://schemas.microsoft.com/office/powerpoint/2010/main" val="6241417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the particle/wave nature of light</a:t>
            </a:r>
            <a:br>
              <a:rPr lang="en-US" sz="3200" dirty="0" smtClean="0">
                <a:solidFill>
                  <a:srgbClr val="FFFF00"/>
                </a:solidFill>
              </a:rPr>
            </a:br>
            <a:r>
              <a:rPr lang="en-US" sz="3200" dirty="0" smtClean="0">
                <a:solidFill>
                  <a:srgbClr val="FFFF00"/>
                </a:solidFill>
              </a:rPr>
              <a:t>SLE: Meet or exceed NGSS</a:t>
            </a:r>
            <a:endParaRPr lang="en-US" sz="3200" dirty="0">
              <a:solidFill>
                <a:srgbClr val="FFFF00"/>
              </a:solidFill>
            </a:endParaRPr>
          </a:p>
        </p:txBody>
      </p:sp>
      <p:sp>
        <p:nvSpPr>
          <p:cNvPr id="5" name="Content Placeholder 4"/>
          <p:cNvSpPr>
            <a:spLocks noGrp="1"/>
          </p:cNvSpPr>
          <p:nvPr>
            <p:ph idx="1"/>
          </p:nvPr>
        </p:nvSpPr>
        <p:spPr/>
        <p:txBody>
          <a:bodyPr>
            <a:normAutofit fontScale="92500" lnSpcReduction="10000"/>
          </a:bodyPr>
          <a:lstStyle/>
          <a:p>
            <a:pPr marL="0" indent="0">
              <a:buNone/>
            </a:pPr>
            <a:r>
              <a:rPr lang="en-US" dirty="0" smtClean="0">
                <a:solidFill>
                  <a:srgbClr val="FF6600"/>
                </a:solidFill>
              </a:rPr>
              <a:t>Checkpoint Quiz on the Nature of Light: </a:t>
            </a:r>
          </a:p>
          <a:p>
            <a:pPr marL="0" indent="0">
              <a:buNone/>
            </a:pPr>
            <a:r>
              <a:rPr lang="en-US" dirty="0" smtClean="0"/>
              <a:t>1. Tell whether each of these scientists though light was a particle or a wave, and why they thought so: </a:t>
            </a:r>
          </a:p>
          <a:p>
            <a:pPr marL="0" indent="0">
              <a:buNone/>
            </a:pPr>
            <a:r>
              <a:rPr lang="en-US" dirty="0" smtClean="0"/>
              <a:t>a.) Newton</a:t>
            </a:r>
          </a:p>
          <a:p>
            <a:pPr marL="0" indent="0">
              <a:buNone/>
            </a:pPr>
            <a:r>
              <a:rPr lang="en-US" dirty="0" smtClean="0"/>
              <a:t>b.) Huygens</a:t>
            </a:r>
          </a:p>
          <a:p>
            <a:pPr marL="0" indent="0">
              <a:buNone/>
            </a:pPr>
            <a:r>
              <a:rPr lang="en-US" dirty="0" smtClean="0"/>
              <a:t>c.) Young</a:t>
            </a:r>
          </a:p>
          <a:p>
            <a:pPr marL="0" indent="0">
              <a:buNone/>
            </a:pPr>
            <a:r>
              <a:rPr lang="en-US" dirty="0" smtClean="0"/>
              <a:t>d.) Einstein </a:t>
            </a:r>
          </a:p>
          <a:p>
            <a:pPr marL="0" indent="0">
              <a:buNone/>
            </a:pPr>
            <a:r>
              <a:rPr lang="en-US" dirty="0" smtClean="0"/>
              <a:t>2. Is light a particle or a wave? Give at least one reason for your response. </a:t>
            </a:r>
            <a:endParaRPr lang="en-US" dirty="0"/>
          </a:p>
        </p:txBody>
      </p:sp>
    </p:spTree>
    <p:extLst>
      <p:ext uri="{BB962C8B-B14F-4D97-AF65-F5344CB8AC3E}">
        <p14:creationId xmlns:p14="http://schemas.microsoft.com/office/powerpoint/2010/main" val="7447213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200" dirty="0" smtClean="0">
                <a:solidFill>
                  <a:srgbClr val="FFFF00"/>
                </a:solidFill>
              </a:rPr>
              <a:t>LO: Describe the nature of EM waves</a:t>
            </a:r>
            <a:br>
              <a:rPr lang="en-US" sz="3200" dirty="0" smtClean="0">
                <a:solidFill>
                  <a:srgbClr val="FFFF00"/>
                </a:solidFill>
              </a:rPr>
            </a:br>
            <a:r>
              <a:rPr lang="en-US" sz="3200" dirty="0" smtClean="0">
                <a:solidFill>
                  <a:srgbClr val="FFFF00"/>
                </a:solidFill>
              </a:rPr>
              <a:t>SLE: Work collaboratively. </a:t>
            </a:r>
            <a:endParaRPr lang="en-US" sz="3200" dirty="0">
              <a:solidFill>
                <a:srgbClr val="FFFF00"/>
              </a:solidFill>
            </a:endParaRPr>
          </a:p>
        </p:txBody>
      </p:sp>
      <p:sp>
        <p:nvSpPr>
          <p:cNvPr id="6" name="Content Placeholder 5"/>
          <p:cNvSpPr>
            <a:spLocks noGrp="1"/>
          </p:cNvSpPr>
          <p:nvPr>
            <p:ph idx="1"/>
          </p:nvPr>
        </p:nvSpPr>
        <p:spPr/>
        <p:txBody>
          <a:bodyPr>
            <a:normAutofit fontScale="77500" lnSpcReduction="20000"/>
          </a:bodyPr>
          <a:lstStyle/>
          <a:p>
            <a:pPr marL="0" indent="0">
              <a:buNone/>
            </a:pPr>
            <a:r>
              <a:rPr lang="en-US" dirty="0" smtClean="0">
                <a:solidFill>
                  <a:srgbClr val="FF6600"/>
                </a:solidFill>
              </a:rPr>
              <a:t>Light </a:t>
            </a:r>
            <a:r>
              <a:rPr lang="en-US" smtClean="0">
                <a:solidFill>
                  <a:srgbClr val="FF6600"/>
                </a:solidFill>
              </a:rPr>
              <a:t>Diffusion Experiment #2: </a:t>
            </a:r>
          </a:p>
          <a:p>
            <a:pPr marL="0" indent="0">
              <a:buNone/>
            </a:pPr>
            <a:r>
              <a:rPr lang="en-US" dirty="0" smtClean="0">
                <a:solidFill>
                  <a:srgbClr val="FF6600"/>
                </a:solidFill>
              </a:rPr>
              <a:t>Problem: </a:t>
            </a:r>
            <a:r>
              <a:rPr lang="en-US" dirty="0" smtClean="0"/>
              <a:t>Do high-frequency light waves diffuse less quickly in air than low-frequency light waves? </a:t>
            </a:r>
          </a:p>
          <a:p>
            <a:pPr marL="0" indent="0">
              <a:buNone/>
            </a:pPr>
            <a:r>
              <a:rPr lang="en-US" dirty="0" smtClean="0">
                <a:solidFill>
                  <a:srgbClr val="FF6600"/>
                </a:solidFill>
              </a:rPr>
              <a:t>Hypothesis: </a:t>
            </a:r>
          </a:p>
          <a:p>
            <a:pPr marL="0" indent="0">
              <a:buNone/>
            </a:pPr>
            <a:r>
              <a:rPr lang="en-US" dirty="0" smtClean="0">
                <a:solidFill>
                  <a:srgbClr val="FF6600"/>
                </a:solidFill>
              </a:rPr>
              <a:t>Independent variable: </a:t>
            </a:r>
          </a:p>
          <a:p>
            <a:pPr marL="0" indent="0">
              <a:buNone/>
            </a:pPr>
            <a:r>
              <a:rPr lang="en-US" dirty="0" smtClean="0">
                <a:solidFill>
                  <a:srgbClr val="FF6600"/>
                </a:solidFill>
              </a:rPr>
              <a:t>Dependent variable: </a:t>
            </a:r>
          </a:p>
          <a:p>
            <a:pPr marL="0" indent="0">
              <a:buNone/>
            </a:pPr>
            <a:r>
              <a:rPr lang="en-US" dirty="0" smtClean="0">
                <a:solidFill>
                  <a:srgbClr val="FF6600"/>
                </a:solidFill>
              </a:rPr>
              <a:t>3 Controls: </a:t>
            </a:r>
          </a:p>
          <a:p>
            <a:pPr marL="0" indent="0">
              <a:buNone/>
            </a:pPr>
            <a:r>
              <a:rPr lang="en-US" dirty="0" smtClean="0">
                <a:solidFill>
                  <a:srgbClr val="FF6600"/>
                </a:solidFill>
              </a:rPr>
              <a:t>Procedure: </a:t>
            </a:r>
            <a:r>
              <a:rPr lang="en-US" dirty="0" smtClean="0"/>
              <a:t>(Hint: use light meters</a:t>
            </a:r>
            <a:r>
              <a:rPr lang="en-US" dirty="0"/>
              <a:t> </a:t>
            </a:r>
            <a:r>
              <a:rPr lang="en-US" dirty="0" smtClean="0"/>
              <a:t>for quantitative data; otherwise, use qualitative observations. </a:t>
            </a:r>
            <a:r>
              <a:rPr lang="en-US" dirty="0"/>
              <a:t>C</a:t>
            </a:r>
            <a:r>
              <a:rPr lang="en-US" dirty="0" smtClean="0"/>
              <a:t>heck with me before you start collecting data.) </a:t>
            </a:r>
          </a:p>
          <a:p>
            <a:pPr marL="0" indent="0">
              <a:buNone/>
            </a:pPr>
            <a:r>
              <a:rPr lang="en-US" dirty="0" smtClean="0">
                <a:solidFill>
                  <a:srgbClr val="FF6600"/>
                </a:solidFill>
              </a:rPr>
              <a:t>Data: </a:t>
            </a:r>
          </a:p>
          <a:p>
            <a:pPr marL="0" indent="0">
              <a:buNone/>
            </a:pPr>
            <a:r>
              <a:rPr lang="en-US" dirty="0" smtClean="0">
                <a:solidFill>
                  <a:srgbClr val="FF6600"/>
                </a:solidFill>
              </a:rPr>
              <a:t>Conclusion: </a:t>
            </a:r>
            <a:endParaRPr lang="en-US" dirty="0">
              <a:solidFill>
                <a:srgbClr val="FF6600"/>
              </a:solidFill>
            </a:endParaRPr>
          </a:p>
        </p:txBody>
      </p:sp>
    </p:spTree>
    <p:extLst>
      <p:ext uri="{BB962C8B-B14F-4D97-AF65-F5344CB8AC3E}">
        <p14:creationId xmlns:p14="http://schemas.microsoft.com/office/powerpoint/2010/main" val="20119704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Sound Waves: </a:t>
            </a:r>
            <a:endParaRPr lang="en-US" dirty="0">
              <a:solidFill>
                <a:srgbClr val="FFFF00"/>
              </a:solidFill>
            </a:endParaRPr>
          </a:p>
        </p:txBody>
      </p:sp>
      <p:sp>
        <p:nvSpPr>
          <p:cNvPr id="4" name="Content Placeholder 3"/>
          <p:cNvSpPr>
            <a:spLocks noGrp="1"/>
          </p:cNvSpPr>
          <p:nvPr>
            <p:ph sz="half" idx="1"/>
          </p:nvPr>
        </p:nvSpPr>
        <p:spPr/>
        <p:txBody>
          <a:bodyPr>
            <a:normAutofit fontScale="62500" lnSpcReduction="20000"/>
          </a:bodyPr>
          <a:lstStyle/>
          <a:p>
            <a:pPr marL="0" indent="0">
              <a:buNone/>
            </a:pPr>
            <a:r>
              <a:rPr lang="en-US" dirty="0" smtClean="0">
                <a:solidFill>
                  <a:srgbClr val="FF6600"/>
                </a:solidFill>
              </a:rPr>
              <a:t>Sound Waves </a:t>
            </a:r>
            <a:r>
              <a:rPr lang="en-US" dirty="0" smtClean="0"/>
              <a:t>are longitudinal waves caused by vibrations in matter and carried through a medium. </a:t>
            </a:r>
          </a:p>
          <a:p>
            <a:r>
              <a:rPr lang="en-US" dirty="0" smtClean="0"/>
              <a:t>Sound is a mechanical wave; it must travel through a physical medium</a:t>
            </a:r>
          </a:p>
          <a:p>
            <a:r>
              <a:rPr lang="en-US" dirty="0" smtClean="0"/>
              <a:t>The particles in the medium do not travel with the wave; they only collide with the particles next to them (back and forth) </a:t>
            </a:r>
          </a:p>
          <a:p>
            <a:r>
              <a:rPr lang="en-US" dirty="0" smtClean="0"/>
              <a:t>Sound cannot travel through a vacuum (no medium </a:t>
            </a:r>
            <a:r>
              <a:rPr lang="en-US" smtClean="0"/>
              <a:t>to transmit vibrations</a:t>
            </a:r>
            <a:r>
              <a:rPr lang="en-US" dirty="0" smtClean="0"/>
              <a:t>) </a:t>
            </a:r>
          </a:p>
          <a:p>
            <a:r>
              <a:rPr lang="en-US" dirty="0" smtClean="0"/>
              <a:t>We hear sounds because our ear drums vibrate when </a:t>
            </a:r>
            <a:r>
              <a:rPr lang="en-US" dirty="0" err="1" smtClean="0"/>
              <a:t>thry</a:t>
            </a:r>
            <a:r>
              <a:rPr lang="en-US" dirty="0" smtClean="0"/>
              <a:t> are disturbed by vibrations in the ear. These vibrations are turned into nerve messages that our brains interpret as sound. </a:t>
            </a:r>
            <a:endParaRPr lang="en-US" dirty="0"/>
          </a:p>
        </p:txBody>
      </p:sp>
      <p:pic>
        <p:nvPicPr>
          <p:cNvPr id="7" name="Content Placeholder 6" descr="sound dog .gif"/>
          <p:cNvPicPr>
            <a:picLocks noGrp="1" noChangeAspect="1"/>
          </p:cNvPicPr>
          <p:nvPr>
            <p:ph sz="half" idx="2"/>
          </p:nvPr>
        </p:nvPicPr>
        <p:blipFill>
          <a:blip r:embed="rId2">
            <a:extLst>
              <a:ext uri="{28A0092B-C50C-407E-A947-70E740481C1C}">
                <a14:useLocalDpi xmlns:a14="http://schemas.microsoft.com/office/drawing/2010/main" val="0"/>
              </a:ext>
            </a:extLst>
          </a:blip>
          <a:srcRect t="-73124" b="-73124"/>
          <a:stretch>
            <a:fillRect/>
          </a:stretch>
        </p:blipFill>
        <p:spPr/>
      </p:pic>
    </p:spTree>
    <p:extLst>
      <p:ext uri="{BB962C8B-B14F-4D97-AF65-F5344CB8AC3E}">
        <p14:creationId xmlns:p14="http://schemas.microsoft.com/office/powerpoint/2010/main" val="24488494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Properties of Sound: </a:t>
            </a:r>
            <a:endParaRPr lang="en-US" sz="3200" dirty="0">
              <a:solidFill>
                <a:srgbClr val="FFFF00"/>
              </a:solidFill>
            </a:endParaRPr>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Speed of Sound: </a:t>
            </a:r>
          </a:p>
          <a:p>
            <a:r>
              <a:rPr lang="en-US" dirty="0" smtClean="0"/>
              <a:t>The speed of sound waves depends on the medium they travel through. At a constant temperature, sound travels faster through denser materials than through less-dense materials. </a:t>
            </a:r>
          </a:p>
          <a:p>
            <a:r>
              <a:rPr lang="en-US" dirty="0" smtClean="0"/>
              <a:t>Temperature also affects the speed of sound. In the same medium, sound travels faster at higher temperatures, because the particles in the medium are moving faster. </a:t>
            </a:r>
            <a:endParaRPr lang="en-US" dirty="0"/>
          </a:p>
        </p:txBody>
      </p:sp>
      <p:pic>
        <p:nvPicPr>
          <p:cNvPr id="5" name="Content Placeholder 4" descr="speed of sound .jpeg"/>
          <p:cNvPicPr>
            <a:picLocks noGrp="1" noChangeAspect="1"/>
          </p:cNvPicPr>
          <p:nvPr>
            <p:ph sz="half" idx="2"/>
          </p:nvPr>
        </p:nvPicPr>
        <p:blipFill>
          <a:blip r:embed="rId2">
            <a:extLst>
              <a:ext uri="{28A0092B-C50C-407E-A947-70E740481C1C}">
                <a14:useLocalDpi xmlns:a14="http://schemas.microsoft.com/office/drawing/2010/main" val="0"/>
              </a:ext>
            </a:extLst>
          </a:blip>
          <a:srcRect t="-24634" b="-24634"/>
          <a:stretch>
            <a:fillRect/>
          </a:stretch>
        </p:blipFill>
        <p:spPr>
          <a:xfrm>
            <a:off x="4648200" y="274638"/>
            <a:ext cx="4038600" cy="6728505"/>
          </a:xfrm>
        </p:spPr>
      </p:pic>
    </p:spTree>
    <p:extLst>
      <p:ext uri="{BB962C8B-B14F-4D97-AF65-F5344CB8AC3E}">
        <p14:creationId xmlns:p14="http://schemas.microsoft.com/office/powerpoint/2010/main" val="12510200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solidFill>
                  <a:srgbClr val="FF6600"/>
                </a:solidFill>
              </a:rPr>
              <a:t>Frequency: </a:t>
            </a:r>
          </a:p>
          <a:p>
            <a:pPr marL="0" indent="0">
              <a:buNone/>
            </a:pPr>
            <a:r>
              <a:rPr lang="en-US" dirty="0" smtClean="0"/>
              <a:t>Sound waves with a high frequency (waves closer together) are perceived by humans to have a higher pitch than waves with a lower frequency. </a:t>
            </a:r>
            <a:endParaRPr lang="en-US" dirty="0"/>
          </a:p>
          <a:p>
            <a:pPr marL="0" indent="0">
              <a:buNone/>
            </a:pPr>
            <a:r>
              <a:rPr lang="en-US" dirty="0" smtClean="0"/>
              <a:t>Humans can hear sounds between 20-20,000Hz. </a:t>
            </a:r>
            <a:endParaRPr lang="en-US" dirty="0"/>
          </a:p>
        </p:txBody>
      </p:sp>
      <p:sp>
        <p:nvSpPr>
          <p:cNvPr id="4" name="Content Placeholder 3"/>
          <p:cNvSpPr>
            <a:spLocks noGrp="1"/>
          </p:cNvSpPr>
          <p:nvPr>
            <p:ph sz="half" idx="2"/>
          </p:nvPr>
        </p:nvSpPr>
        <p:spPr/>
        <p:txBody>
          <a:bodyPr/>
          <a:lstStyle/>
          <a:p>
            <a:pPr marL="0" indent="0">
              <a:buNone/>
            </a:pPr>
            <a:r>
              <a:rPr lang="en-US" dirty="0" smtClean="0">
                <a:solidFill>
                  <a:srgbClr val="FF6600"/>
                </a:solidFill>
              </a:rPr>
              <a:t>Amplitude: </a:t>
            </a:r>
          </a:p>
          <a:p>
            <a:pPr marL="0" indent="0">
              <a:buNone/>
            </a:pPr>
            <a:r>
              <a:rPr lang="en-US" dirty="0" smtClean="0"/>
              <a:t>Sound waves with higher energy levels (amplitude) make the particles in the medium vibrate more from their rest positions. Amplitude does not affect the speed or frequency of sound waves. </a:t>
            </a:r>
            <a:endParaRPr lang="en-US" dirty="0"/>
          </a:p>
        </p:txBody>
      </p:sp>
    </p:spTree>
    <p:extLst>
      <p:ext uri="{BB962C8B-B14F-4D97-AF65-F5344CB8AC3E}">
        <p14:creationId xmlns:p14="http://schemas.microsoft.com/office/powerpoint/2010/main" val="7207703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lnSpcReduction="10000"/>
          </a:bodyPr>
          <a:lstStyle/>
          <a:p>
            <a:pPr marL="0" indent="0">
              <a:buNone/>
            </a:pPr>
            <a:r>
              <a:rPr lang="en-US" dirty="0" smtClean="0">
                <a:hlinkClick r:id="rId2"/>
              </a:rPr>
              <a:t>Doppler Effect Explained </a:t>
            </a:r>
            <a:endParaRPr lang="en-US" dirty="0" smtClean="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dirty="0" smtClean="0">
                <a:solidFill>
                  <a:srgbClr val="FF6600"/>
                </a:solidFill>
              </a:rPr>
              <a:t>Doppler Effect: </a:t>
            </a:r>
          </a:p>
          <a:p>
            <a:pPr marL="0" indent="0">
              <a:buNone/>
            </a:pPr>
            <a:r>
              <a:rPr lang="en-US" dirty="0" smtClean="0"/>
              <a:t>The change in frequency caused by the motion of either the person hearing the sound or the object creating the sound. As the object gets nearer, the sound waves get closer together; as it moves away, the sound waves spread out.  </a:t>
            </a:r>
            <a:endParaRPr lang="en-US" dirty="0"/>
          </a:p>
        </p:txBody>
      </p:sp>
      <p:pic>
        <p:nvPicPr>
          <p:cNvPr id="5" name="Picture 4" descr="doppler effect .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69986"/>
            <a:ext cx="4152900" cy="2260600"/>
          </a:xfrm>
          <a:prstGeom prst="rect">
            <a:avLst/>
          </a:prstGeom>
        </p:spPr>
      </p:pic>
    </p:spTree>
    <p:extLst>
      <p:ext uri="{BB962C8B-B14F-4D97-AF65-F5344CB8AC3E}">
        <p14:creationId xmlns:p14="http://schemas.microsoft.com/office/powerpoint/2010/main" val="24758631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Homework: </a:t>
            </a:r>
            <a:endParaRPr lang="en-US" dirty="0">
              <a:solidFill>
                <a:srgbClr val="FFFF00"/>
              </a:solidFill>
            </a:endParaRPr>
          </a:p>
        </p:txBody>
      </p:sp>
      <p:sp>
        <p:nvSpPr>
          <p:cNvPr id="6" name="Content Placeholder 5"/>
          <p:cNvSpPr>
            <a:spLocks noGrp="1"/>
          </p:cNvSpPr>
          <p:nvPr>
            <p:ph idx="1"/>
          </p:nvPr>
        </p:nvSpPr>
        <p:spPr/>
        <p:txBody>
          <a:bodyPr/>
          <a:lstStyle/>
          <a:p>
            <a:pPr marL="0" indent="0">
              <a:buNone/>
            </a:pPr>
            <a:r>
              <a:rPr lang="en-US" dirty="0" smtClean="0">
                <a:solidFill>
                  <a:srgbClr val="FF6600"/>
                </a:solidFill>
              </a:rPr>
              <a:t>LO: Describe the properties of sound waves </a:t>
            </a:r>
          </a:p>
          <a:p>
            <a:pPr marL="0" indent="0">
              <a:buNone/>
            </a:pPr>
            <a:r>
              <a:rPr lang="en-US" dirty="0" smtClean="0">
                <a:solidFill>
                  <a:srgbClr val="FF6600"/>
                </a:solidFill>
              </a:rPr>
              <a:t>SLE: Articulate ideas clearly and effectively </a:t>
            </a:r>
          </a:p>
          <a:p>
            <a:pPr marL="514350" indent="-514350">
              <a:buAutoNum type="arabicPeriod"/>
            </a:pPr>
            <a:r>
              <a:rPr lang="en-US" dirty="0" smtClean="0"/>
              <a:t>Read p. 30-41 </a:t>
            </a:r>
          </a:p>
          <a:p>
            <a:pPr marL="514350" indent="-514350">
              <a:buAutoNum type="arabicPeriod"/>
            </a:pPr>
            <a:r>
              <a:rPr lang="en-US" dirty="0" smtClean="0"/>
              <a:t>Review questions p. 41 </a:t>
            </a:r>
            <a:endParaRPr lang="en-US" dirty="0"/>
          </a:p>
        </p:txBody>
      </p:sp>
    </p:spTree>
    <p:extLst>
      <p:ext uri="{BB962C8B-B14F-4D97-AF65-F5344CB8AC3E}">
        <p14:creationId xmlns:p14="http://schemas.microsoft.com/office/powerpoint/2010/main" val="10084141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the characteristics of sound waves </a:t>
            </a:r>
            <a:br>
              <a:rPr lang="en-US" sz="3200" dirty="0" smtClean="0">
                <a:solidFill>
                  <a:srgbClr val="FFFF00"/>
                </a:solidFill>
              </a:rPr>
            </a:br>
            <a:r>
              <a:rPr lang="en-US" sz="3200" dirty="0" smtClean="0">
                <a:solidFill>
                  <a:srgbClr val="FFFF00"/>
                </a:solidFill>
              </a:rPr>
              <a:t>SLE: Work collaboratively </a:t>
            </a:r>
            <a:endParaRPr lang="en-US" sz="3200" dirty="0">
              <a:solidFill>
                <a:srgbClr val="FFFF00"/>
              </a:solidFill>
            </a:endParaRP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solidFill>
                  <a:srgbClr val="FF6600"/>
                </a:solidFill>
              </a:rPr>
              <a:t>Problem: </a:t>
            </a:r>
            <a:r>
              <a:rPr lang="en-US" dirty="0" smtClean="0"/>
              <a:t>Does the frequency of sound waves produced by a “cup phone” increase if you lengthen  the string between the cups? </a:t>
            </a:r>
          </a:p>
          <a:p>
            <a:pPr marL="0" indent="0">
              <a:buNone/>
            </a:pPr>
            <a:r>
              <a:rPr lang="en-US" dirty="0" smtClean="0">
                <a:solidFill>
                  <a:srgbClr val="FF6600"/>
                </a:solidFill>
              </a:rPr>
              <a:t>Hypothesis: </a:t>
            </a:r>
          </a:p>
          <a:p>
            <a:pPr marL="0" indent="0">
              <a:buNone/>
            </a:pPr>
            <a:r>
              <a:rPr lang="en-US" dirty="0" smtClean="0">
                <a:solidFill>
                  <a:srgbClr val="FF6600"/>
                </a:solidFill>
              </a:rPr>
              <a:t>Independent variable: </a:t>
            </a:r>
          </a:p>
          <a:p>
            <a:pPr marL="0" indent="0">
              <a:buNone/>
            </a:pPr>
            <a:r>
              <a:rPr lang="en-US" dirty="0" smtClean="0">
                <a:solidFill>
                  <a:srgbClr val="FF6600"/>
                </a:solidFill>
              </a:rPr>
              <a:t>Dependent variable: </a:t>
            </a:r>
          </a:p>
          <a:p>
            <a:pPr marL="0" indent="0">
              <a:buNone/>
            </a:pPr>
            <a:r>
              <a:rPr lang="en-US" dirty="0" smtClean="0">
                <a:solidFill>
                  <a:srgbClr val="FF6600"/>
                </a:solidFill>
              </a:rPr>
              <a:t>3 Controls: </a:t>
            </a:r>
          </a:p>
          <a:p>
            <a:pPr marL="0" indent="0">
              <a:buNone/>
            </a:pPr>
            <a:r>
              <a:rPr lang="en-US" dirty="0" smtClean="0">
                <a:solidFill>
                  <a:srgbClr val="FF6600"/>
                </a:solidFill>
              </a:rPr>
              <a:t>Procedure: </a:t>
            </a:r>
          </a:p>
          <a:p>
            <a:pPr marL="514350" indent="-514350">
              <a:buAutoNum type="arabicPeriod"/>
            </a:pPr>
            <a:r>
              <a:rPr lang="en-US" dirty="0" smtClean="0"/>
              <a:t>Make a cup phone with a 2m long string</a:t>
            </a:r>
          </a:p>
          <a:p>
            <a:pPr marL="514350" indent="-514350">
              <a:buAutoNum type="arabicPeriod"/>
            </a:pPr>
            <a:r>
              <a:rPr lang="en-US" dirty="0" smtClean="0"/>
              <a:t>Measure sound frequency of a class mate as s/he talks into the phone</a:t>
            </a:r>
          </a:p>
          <a:p>
            <a:pPr marL="514350" indent="-514350">
              <a:buAutoNum type="arabicPeriod"/>
            </a:pPr>
            <a:r>
              <a:rPr lang="en-US" dirty="0" smtClean="0"/>
              <a:t>Lengthen </a:t>
            </a:r>
            <a:r>
              <a:rPr lang="en-US" smtClean="0"/>
              <a:t>the string </a:t>
            </a:r>
            <a:r>
              <a:rPr lang="en-US" dirty="0" smtClean="0"/>
              <a:t>to 4m. </a:t>
            </a:r>
          </a:p>
          <a:p>
            <a:pPr marL="514350" indent="-514350">
              <a:buAutoNum type="arabicPeriod"/>
            </a:pPr>
            <a:r>
              <a:rPr lang="en-US" dirty="0" smtClean="0"/>
              <a:t>Repeat step 2. </a:t>
            </a:r>
          </a:p>
          <a:p>
            <a:pPr marL="0" indent="0">
              <a:buNone/>
            </a:pPr>
            <a:endParaRPr lang="en-US" dirty="0"/>
          </a:p>
        </p:txBody>
      </p:sp>
      <p:sp>
        <p:nvSpPr>
          <p:cNvPr id="4" name="Content Placeholder 3"/>
          <p:cNvSpPr>
            <a:spLocks noGrp="1"/>
          </p:cNvSpPr>
          <p:nvPr>
            <p:ph sz="half" idx="2"/>
          </p:nvPr>
        </p:nvSpPr>
        <p:spPr/>
        <p:txBody>
          <a:bodyPr>
            <a:normAutofit fontScale="62500" lnSpcReduction="20000"/>
          </a:bodyPr>
          <a:lstStyle/>
          <a:p>
            <a:pPr marL="0" indent="0">
              <a:buNone/>
            </a:pPr>
            <a:r>
              <a:rPr lang="en-US" dirty="0" smtClean="0">
                <a:solidFill>
                  <a:srgbClr val="FF6600"/>
                </a:solidFill>
              </a:rPr>
              <a:t>Data: </a:t>
            </a:r>
          </a:p>
          <a:p>
            <a:pPr marL="0" indent="0">
              <a:buNone/>
            </a:pPr>
            <a:endParaRPr lang="en-US" dirty="0"/>
          </a:p>
          <a:p>
            <a:pPr marL="0" indent="0">
              <a:buNone/>
            </a:pPr>
            <a:r>
              <a:rPr lang="en-US" dirty="0" smtClean="0"/>
              <a:t>Frequency heard with 2m string  (Hz): </a:t>
            </a:r>
          </a:p>
          <a:p>
            <a:pPr marL="0" indent="0">
              <a:buNone/>
            </a:pPr>
            <a:endParaRPr lang="en-US" dirty="0"/>
          </a:p>
          <a:p>
            <a:pPr marL="0" indent="0">
              <a:buNone/>
            </a:pPr>
            <a:endParaRPr lang="en-US" dirty="0" smtClean="0"/>
          </a:p>
          <a:p>
            <a:pPr marL="0" indent="0">
              <a:buNone/>
            </a:pPr>
            <a:r>
              <a:rPr lang="en-US" dirty="0" smtClean="0"/>
              <a:t>Frequency heard with 4m string (Hz): </a:t>
            </a:r>
          </a:p>
          <a:p>
            <a:pPr marL="0" indent="0">
              <a:buNone/>
            </a:pPr>
            <a:endParaRPr lang="en-US" dirty="0"/>
          </a:p>
          <a:p>
            <a:pPr marL="0" indent="0">
              <a:buNone/>
            </a:pPr>
            <a:endParaRPr lang="en-US" dirty="0" smtClean="0"/>
          </a:p>
          <a:p>
            <a:pPr marL="0" indent="0">
              <a:buNone/>
            </a:pPr>
            <a:r>
              <a:rPr lang="en-US" dirty="0" smtClean="0"/>
              <a:t>Conclusion: </a:t>
            </a:r>
            <a:endParaRPr lang="en-US" dirty="0"/>
          </a:p>
        </p:txBody>
      </p:sp>
    </p:spTree>
    <p:extLst>
      <p:ext uri="{BB962C8B-B14F-4D97-AF65-F5344CB8AC3E}">
        <p14:creationId xmlns:p14="http://schemas.microsoft.com/office/powerpoint/2010/main" val="39227807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Describe how changes in density affect sound wave frequency. </a:t>
            </a:r>
            <a:br>
              <a:rPr lang="en-US" sz="3200" dirty="0" smtClean="0">
                <a:solidFill>
                  <a:srgbClr val="FFFF00"/>
                </a:solidFill>
              </a:rPr>
            </a:br>
            <a:r>
              <a:rPr lang="en-US" sz="3200" dirty="0" smtClean="0">
                <a:solidFill>
                  <a:srgbClr val="FFFF00"/>
                </a:solidFill>
              </a:rPr>
              <a:t>SLE: Work collaboratively. </a:t>
            </a:r>
            <a:br>
              <a:rPr lang="en-US" sz="3200" dirty="0" smtClean="0">
                <a:solidFill>
                  <a:srgbClr val="FFFF00"/>
                </a:solidFill>
              </a:rPr>
            </a:br>
            <a:endParaRPr lang="en-US" sz="3200" dirty="0">
              <a:solidFill>
                <a:srgbClr val="FFFF00"/>
              </a:solidFill>
            </a:endParaRP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solidFill>
                  <a:srgbClr val="FF6600"/>
                </a:solidFill>
              </a:rPr>
              <a:t>Problem: </a:t>
            </a:r>
            <a:r>
              <a:rPr lang="en-US" dirty="0" smtClean="0"/>
              <a:t>How does the amount of water in a bottle affect the frequency (pitch) of sound waves? </a:t>
            </a:r>
          </a:p>
          <a:p>
            <a:pPr marL="0" indent="0">
              <a:buNone/>
            </a:pPr>
            <a:r>
              <a:rPr lang="en-US" dirty="0" smtClean="0"/>
              <a:t>Hypothesis: </a:t>
            </a:r>
          </a:p>
          <a:p>
            <a:pPr marL="0" indent="0">
              <a:buNone/>
            </a:pPr>
            <a:r>
              <a:rPr lang="en-US" dirty="0" smtClean="0">
                <a:solidFill>
                  <a:srgbClr val="FF6600"/>
                </a:solidFill>
              </a:rPr>
              <a:t>Independent variable: </a:t>
            </a:r>
          </a:p>
          <a:p>
            <a:pPr marL="0" indent="0">
              <a:buNone/>
            </a:pPr>
            <a:r>
              <a:rPr lang="en-US" dirty="0" smtClean="0">
                <a:solidFill>
                  <a:srgbClr val="FF6600"/>
                </a:solidFill>
              </a:rPr>
              <a:t>Dependent variable: </a:t>
            </a:r>
          </a:p>
          <a:p>
            <a:pPr marL="0" indent="0">
              <a:buNone/>
            </a:pPr>
            <a:r>
              <a:rPr lang="en-US" dirty="0" smtClean="0">
                <a:solidFill>
                  <a:srgbClr val="FF6600"/>
                </a:solidFill>
              </a:rPr>
              <a:t>3 Controls: </a:t>
            </a:r>
          </a:p>
          <a:p>
            <a:pPr marL="0" indent="0">
              <a:buNone/>
            </a:pPr>
            <a:r>
              <a:rPr lang="en-US" dirty="0" smtClean="0">
                <a:solidFill>
                  <a:srgbClr val="FF6600"/>
                </a:solidFill>
              </a:rPr>
              <a:t>Procedure: </a:t>
            </a:r>
          </a:p>
          <a:p>
            <a:pPr marL="514350" indent="-514350">
              <a:buAutoNum type="arabicPeriod"/>
            </a:pPr>
            <a:r>
              <a:rPr lang="en-US" dirty="0" smtClean="0"/>
              <a:t>Fill three bottles with water (1/4, ½ ¾ full) </a:t>
            </a:r>
          </a:p>
          <a:p>
            <a:pPr marL="514350" indent="-514350">
              <a:buAutoNum type="arabicPeriod"/>
            </a:pPr>
            <a:r>
              <a:rPr lang="en-US" dirty="0" smtClean="0"/>
              <a:t>Measure the length of the air and water columns in each bottle. </a:t>
            </a:r>
          </a:p>
          <a:p>
            <a:pPr marL="514350" indent="-514350">
              <a:buAutoNum type="arabicPeriod"/>
            </a:pPr>
            <a:r>
              <a:rPr lang="en-US" dirty="0" smtClean="0"/>
              <a:t>Blow across the top of each bottle; record the pitch of each sound. </a:t>
            </a:r>
          </a:p>
          <a:p>
            <a:pPr marL="514350" indent="-514350">
              <a:buAutoNum type="arabicPeriod"/>
            </a:pPr>
            <a:r>
              <a:rPr lang="en-US" dirty="0" smtClean="0"/>
              <a:t>Tap the side of each bottle with a pen. Record the pitch of each sound. </a:t>
            </a:r>
            <a:endParaRPr lang="en-US" dirty="0"/>
          </a:p>
        </p:txBody>
      </p:sp>
      <p:sp>
        <p:nvSpPr>
          <p:cNvPr id="4" name="Content Placeholder 3"/>
          <p:cNvSpPr>
            <a:spLocks noGrp="1"/>
          </p:cNvSpPr>
          <p:nvPr>
            <p:ph sz="half" idx="2"/>
          </p:nvPr>
        </p:nvSpPr>
        <p:spPr/>
        <p:txBody>
          <a:bodyPr>
            <a:normAutofit fontScale="62500" lnSpcReduction="20000"/>
          </a:bodyPr>
          <a:lstStyle/>
          <a:p>
            <a:pPr marL="0" indent="0">
              <a:buNone/>
            </a:pPr>
            <a:r>
              <a:rPr lang="en-US" dirty="0" smtClean="0">
                <a:solidFill>
                  <a:srgbClr val="FF6600"/>
                </a:solidFill>
              </a:rPr>
              <a:t>Data: </a:t>
            </a:r>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46987869"/>
              </p:ext>
            </p:extLst>
          </p:nvPr>
        </p:nvGraphicFramePr>
        <p:xfrm>
          <a:off x="4648200" y="2057401"/>
          <a:ext cx="4394200" cy="3108959"/>
        </p:xfrm>
        <a:graphic>
          <a:graphicData uri="http://schemas.openxmlformats.org/drawingml/2006/table">
            <a:tbl>
              <a:tblPr firstRow="1" bandRow="1">
                <a:tableStyleId>{5C22544A-7EE6-4342-B048-85BDC9FD1C3A}</a:tableStyleId>
              </a:tblPr>
              <a:tblGrid>
                <a:gridCol w="853440"/>
                <a:gridCol w="853440"/>
                <a:gridCol w="739987"/>
                <a:gridCol w="966893"/>
                <a:gridCol w="980440"/>
              </a:tblGrid>
              <a:tr h="1997288">
                <a:tc>
                  <a:txBody>
                    <a:bodyPr/>
                    <a:lstStyle/>
                    <a:p>
                      <a:r>
                        <a:rPr lang="en-US" dirty="0" smtClean="0"/>
                        <a:t>Bottle </a:t>
                      </a:r>
                      <a:endParaRPr lang="en-US" dirty="0"/>
                    </a:p>
                  </a:txBody>
                  <a:tcPr/>
                </a:tc>
                <a:tc>
                  <a:txBody>
                    <a:bodyPr/>
                    <a:lstStyle/>
                    <a:p>
                      <a:r>
                        <a:rPr lang="en-US" dirty="0" smtClean="0"/>
                        <a:t>Length of air column</a:t>
                      </a:r>
                      <a:endParaRPr lang="en-US" dirty="0"/>
                    </a:p>
                  </a:txBody>
                  <a:tcPr/>
                </a:tc>
                <a:tc>
                  <a:txBody>
                    <a:bodyPr/>
                    <a:lstStyle/>
                    <a:p>
                      <a:r>
                        <a:rPr lang="en-US" dirty="0" smtClean="0"/>
                        <a:t>Length of water column </a:t>
                      </a:r>
                      <a:endParaRPr lang="en-US" dirty="0"/>
                    </a:p>
                  </a:txBody>
                  <a:tcPr/>
                </a:tc>
                <a:tc>
                  <a:txBody>
                    <a:bodyPr/>
                    <a:lstStyle/>
                    <a:p>
                      <a:r>
                        <a:rPr lang="en-US" dirty="0" smtClean="0"/>
                        <a:t>Pitch produced by blowing </a:t>
                      </a:r>
                    </a:p>
                    <a:p>
                      <a:r>
                        <a:rPr lang="en-US" dirty="0" smtClean="0"/>
                        <a:t>(High, medium low) </a:t>
                      </a:r>
                      <a:endParaRPr lang="en-US" dirty="0"/>
                    </a:p>
                  </a:txBody>
                  <a:tcPr/>
                </a:tc>
                <a:tc>
                  <a:txBody>
                    <a:bodyPr/>
                    <a:lstStyle/>
                    <a:p>
                      <a:r>
                        <a:rPr lang="en-US" dirty="0" smtClean="0"/>
                        <a:t>Pitch produced by tapping</a:t>
                      </a:r>
                    </a:p>
                    <a:p>
                      <a:r>
                        <a:rPr lang="en-US" dirty="0" smtClean="0"/>
                        <a:t>(High, medium low)  </a:t>
                      </a:r>
                      <a:endParaRPr lang="en-US" dirty="0"/>
                    </a:p>
                  </a:txBody>
                  <a:tcPr/>
                </a:tc>
              </a:tr>
              <a:tr h="285327">
                <a:tc>
                  <a:txBody>
                    <a:bodyPr/>
                    <a:lstStyle/>
                    <a:p>
                      <a:r>
                        <a:rPr lang="en-US" dirty="0" smtClean="0"/>
                        <a:t>¼ full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327">
                <a:tc>
                  <a:txBody>
                    <a:bodyPr/>
                    <a:lstStyle/>
                    <a:p>
                      <a:r>
                        <a:rPr lang="en-US" dirty="0" smtClean="0"/>
                        <a:t>½ full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327">
                <a:tc>
                  <a:txBody>
                    <a:bodyPr/>
                    <a:lstStyle/>
                    <a:p>
                      <a:r>
                        <a:rPr lang="en-US" dirty="0" smtClean="0"/>
                        <a:t>¾ full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4776800" y="5941497"/>
            <a:ext cx="1270638" cy="369332"/>
          </a:xfrm>
          <a:prstGeom prst="rect">
            <a:avLst/>
          </a:prstGeom>
          <a:noFill/>
        </p:spPr>
        <p:txBody>
          <a:bodyPr wrap="none" rtlCol="0">
            <a:spAutoFit/>
          </a:bodyPr>
          <a:lstStyle/>
          <a:p>
            <a:r>
              <a:rPr lang="en-US" dirty="0" smtClean="0">
                <a:solidFill>
                  <a:srgbClr val="FF6600"/>
                </a:solidFill>
              </a:rPr>
              <a:t>Conclusion: </a:t>
            </a:r>
            <a:endParaRPr lang="en-US" dirty="0">
              <a:solidFill>
                <a:srgbClr val="FF6600"/>
              </a:solidFill>
            </a:endParaRPr>
          </a:p>
        </p:txBody>
      </p:sp>
    </p:spTree>
    <p:extLst>
      <p:ext uri="{BB962C8B-B14F-4D97-AF65-F5344CB8AC3E}">
        <p14:creationId xmlns:p14="http://schemas.microsoft.com/office/powerpoint/2010/main" val="10261485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LO: Describe the nature of sound waves </a:t>
            </a:r>
            <a:br>
              <a:rPr lang="en-US" sz="3200" dirty="0" smtClean="0"/>
            </a:br>
            <a:r>
              <a:rPr lang="en-US" sz="3200" dirty="0" smtClean="0"/>
              <a:t>SLE: Meet or exceed NGSS </a:t>
            </a:r>
            <a:endParaRPr lang="en-US" sz="3200" dirty="0"/>
          </a:p>
        </p:txBody>
      </p:sp>
      <p:sp>
        <p:nvSpPr>
          <p:cNvPr id="5" name="Content Placeholder 4"/>
          <p:cNvSpPr>
            <a:spLocks noGrp="1"/>
          </p:cNvSpPr>
          <p:nvPr>
            <p:ph idx="1"/>
          </p:nvPr>
        </p:nvSpPr>
        <p:spPr/>
        <p:txBody>
          <a:bodyPr>
            <a:normAutofit fontScale="92500"/>
          </a:bodyPr>
          <a:lstStyle/>
          <a:p>
            <a:pPr marL="0" indent="0">
              <a:buNone/>
            </a:pPr>
            <a:r>
              <a:rPr lang="en-US" dirty="0" smtClean="0"/>
              <a:t>Checkpoint Quiz on Sound Waves: </a:t>
            </a:r>
          </a:p>
          <a:p>
            <a:pPr marL="514350" indent="-514350">
              <a:buAutoNum type="arabicPeriod"/>
            </a:pPr>
            <a:r>
              <a:rPr lang="en-US" dirty="0" smtClean="0"/>
              <a:t>Why do sound waves travel faster in water than in air? </a:t>
            </a:r>
          </a:p>
          <a:p>
            <a:pPr marL="514350" indent="-514350">
              <a:buAutoNum type="arabicPeriod"/>
            </a:pPr>
            <a:r>
              <a:rPr lang="en-US" dirty="0" smtClean="0"/>
              <a:t>How are sound waves produced? </a:t>
            </a:r>
          </a:p>
          <a:p>
            <a:pPr marL="514350" indent="-514350">
              <a:buAutoNum type="arabicPeriod"/>
            </a:pPr>
            <a:r>
              <a:rPr lang="en-US" dirty="0" smtClean="0"/>
              <a:t>Describe how the Doppler Effect works. </a:t>
            </a:r>
          </a:p>
          <a:p>
            <a:pPr marL="514350" indent="-514350">
              <a:buAutoNum type="arabicPeriod"/>
            </a:pPr>
            <a:r>
              <a:rPr lang="en-US" dirty="0" smtClean="0"/>
              <a:t>Describe the effect that the </a:t>
            </a:r>
            <a:r>
              <a:rPr lang="en-US" dirty="0" err="1" smtClean="0"/>
              <a:t>denisty</a:t>
            </a:r>
            <a:r>
              <a:rPr lang="en-US" dirty="0" smtClean="0"/>
              <a:t> of the medium has on the frequency of sound waves. </a:t>
            </a:r>
          </a:p>
          <a:p>
            <a:pPr marL="514350" indent="-514350">
              <a:buAutoNum type="arabicPeriod"/>
            </a:pPr>
            <a:r>
              <a:rPr lang="en-US" dirty="0" smtClean="0"/>
              <a:t>What kind of waves are </a:t>
            </a:r>
            <a:r>
              <a:rPr lang="en-US" smtClean="0"/>
              <a:t>sound waves? </a:t>
            </a:r>
            <a:endParaRPr lang="en-US"/>
          </a:p>
        </p:txBody>
      </p:sp>
    </p:spTree>
    <p:extLst>
      <p:ext uri="{BB962C8B-B14F-4D97-AF65-F5344CB8AC3E}">
        <p14:creationId xmlns:p14="http://schemas.microsoft.com/office/powerpoint/2010/main" val="31402944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Properties of Waves: </a:t>
            </a:r>
            <a:endParaRPr lang="en-US" dirty="0">
              <a:solidFill>
                <a:srgbClr val="FF66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6600"/>
                </a:solidFill>
              </a:rPr>
              <a:t>Amplitude: </a:t>
            </a:r>
            <a:r>
              <a:rPr lang="en-US" dirty="0" smtClean="0"/>
              <a:t>The size (height) of the wave. The amplitude is determined by the amount of energy that the wave carries. </a:t>
            </a:r>
          </a:p>
          <a:p>
            <a:pPr marL="0" indent="0">
              <a:buNone/>
            </a:pPr>
            <a:r>
              <a:rPr lang="en-US" dirty="0" smtClean="0">
                <a:solidFill>
                  <a:srgbClr val="FF6600"/>
                </a:solidFill>
              </a:rPr>
              <a:t>Wavelength: </a:t>
            </a:r>
            <a:r>
              <a:rPr lang="en-US" dirty="0" smtClean="0"/>
              <a:t>The length of the wave. </a:t>
            </a:r>
          </a:p>
          <a:p>
            <a:pPr marL="0" indent="0">
              <a:buNone/>
            </a:pPr>
            <a:r>
              <a:rPr lang="en-US" dirty="0" smtClean="0">
                <a:solidFill>
                  <a:srgbClr val="FF6600"/>
                </a:solidFill>
              </a:rPr>
              <a:t>Frequency: </a:t>
            </a:r>
            <a:r>
              <a:rPr lang="en-US" dirty="0" smtClean="0"/>
              <a:t>the number of waves that pass by a given point in a certain amount of time. Frequency is usually measured in </a:t>
            </a:r>
            <a:r>
              <a:rPr lang="en-US" dirty="0" smtClean="0">
                <a:solidFill>
                  <a:srgbClr val="FF6600"/>
                </a:solidFill>
              </a:rPr>
              <a:t>Hertz: </a:t>
            </a:r>
          </a:p>
          <a:p>
            <a:pPr marL="0" indent="0">
              <a:buNone/>
            </a:pPr>
            <a:r>
              <a:rPr lang="en-US" dirty="0" smtClean="0">
                <a:solidFill>
                  <a:srgbClr val="FF6600"/>
                </a:solidFill>
              </a:rPr>
              <a:t>1 hertz = 1 wave/second. </a:t>
            </a:r>
          </a:p>
          <a:p>
            <a:pPr marL="0" indent="0">
              <a:buNone/>
            </a:pPr>
            <a:r>
              <a:rPr lang="en-US" dirty="0" smtClean="0">
                <a:solidFill>
                  <a:srgbClr val="FF6600"/>
                </a:solidFill>
              </a:rPr>
              <a:t>Speed: </a:t>
            </a:r>
            <a:r>
              <a:rPr lang="en-US" dirty="0" smtClean="0"/>
              <a:t>How fast the wave is moving. </a:t>
            </a:r>
            <a:endParaRPr lang="en-US" dirty="0"/>
          </a:p>
          <a:p>
            <a:pPr marL="0" indent="0">
              <a:buNone/>
            </a:pPr>
            <a:r>
              <a:rPr lang="en-US" dirty="0" smtClean="0">
                <a:solidFill>
                  <a:srgbClr val="FF6600"/>
                </a:solidFill>
              </a:rPr>
              <a:t>Speed = wavelength x frequency </a:t>
            </a:r>
            <a:endParaRPr lang="en-US" dirty="0">
              <a:solidFill>
                <a:srgbClr val="FF6600"/>
              </a:solidFill>
            </a:endParaRPr>
          </a:p>
          <a:p>
            <a:pPr marL="0" indent="0">
              <a:buNone/>
            </a:pPr>
            <a:endParaRPr lang="en-US" dirty="0"/>
          </a:p>
        </p:txBody>
      </p:sp>
    </p:spTree>
    <p:extLst>
      <p:ext uri="{BB962C8B-B14F-4D97-AF65-F5344CB8AC3E}">
        <p14:creationId xmlns:p14="http://schemas.microsoft.com/office/powerpoint/2010/main" val="27595866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Describe relationships between wave characteristics </a:t>
            </a:r>
            <a:br>
              <a:rPr lang="en-US" sz="3200" dirty="0" smtClean="0">
                <a:solidFill>
                  <a:srgbClr val="FFFF00"/>
                </a:solidFill>
              </a:rPr>
            </a:br>
            <a:r>
              <a:rPr lang="en-US" sz="3200" dirty="0" smtClean="0">
                <a:solidFill>
                  <a:srgbClr val="FFFF00"/>
                </a:solidFill>
              </a:rPr>
              <a:t>SLE: Work collaboratively </a:t>
            </a:r>
            <a:endParaRPr lang="en-US" sz="3200"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6600"/>
                </a:solidFill>
              </a:rPr>
              <a:t>Problem: </a:t>
            </a:r>
            <a:r>
              <a:rPr lang="en-US" dirty="0" smtClean="0"/>
              <a:t>How do changes in wavelength and frequency affect the speed of transverse waves? </a:t>
            </a:r>
          </a:p>
          <a:p>
            <a:pPr marL="0" indent="0">
              <a:buNone/>
            </a:pPr>
            <a:r>
              <a:rPr lang="en-US" dirty="0" smtClean="0">
                <a:solidFill>
                  <a:srgbClr val="FF6600"/>
                </a:solidFill>
              </a:rPr>
              <a:t>Hypothesis: </a:t>
            </a:r>
          </a:p>
          <a:p>
            <a:pPr marL="0" indent="0">
              <a:buNone/>
            </a:pPr>
            <a:r>
              <a:rPr lang="en-US" dirty="0" smtClean="0">
                <a:solidFill>
                  <a:srgbClr val="FF6600"/>
                </a:solidFill>
              </a:rPr>
              <a:t>Procedure: </a:t>
            </a:r>
            <a:r>
              <a:rPr lang="en-US" dirty="0" smtClean="0"/>
              <a:t>see p. 124-125 in your textbook</a:t>
            </a:r>
          </a:p>
          <a:p>
            <a:pPr marL="0" indent="0">
              <a:buNone/>
            </a:pPr>
            <a:r>
              <a:rPr lang="en-US" dirty="0" smtClean="0">
                <a:solidFill>
                  <a:srgbClr val="FF6600"/>
                </a:solidFill>
              </a:rPr>
              <a:t>Data: </a:t>
            </a:r>
            <a:r>
              <a:rPr lang="en-US" dirty="0" smtClean="0"/>
              <a:t>Copy and complete data tables on p. 124 &amp; 125. </a:t>
            </a:r>
          </a:p>
          <a:p>
            <a:pPr marL="0" indent="0">
              <a:buNone/>
            </a:pPr>
            <a:r>
              <a:rPr lang="en-US" dirty="0" smtClean="0">
                <a:solidFill>
                  <a:srgbClr val="FF6600"/>
                </a:solidFill>
              </a:rPr>
              <a:t>Conclusion: </a:t>
            </a:r>
            <a:r>
              <a:rPr lang="en-US" dirty="0" smtClean="0"/>
              <a:t>respond to question #6 on p. 125 instead of writing a regular conclusion. </a:t>
            </a:r>
          </a:p>
        </p:txBody>
      </p:sp>
    </p:spTree>
    <p:extLst>
      <p:ext uri="{BB962C8B-B14F-4D97-AF65-F5344CB8AC3E}">
        <p14:creationId xmlns:p14="http://schemas.microsoft.com/office/powerpoint/2010/main" val="587717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6600"/>
                </a:solidFill>
              </a:rPr>
              <a:t>Wave Comparison: </a:t>
            </a:r>
            <a:endParaRPr lang="en-US" dirty="0">
              <a:solidFill>
                <a:srgbClr val="FF6600"/>
              </a:solidFill>
            </a:endParaRPr>
          </a:p>
        </p:txBody>
      </p:sp>
      <p:pic>
        <p:nvPicPr>
          <p:cNvPr id="7" name="Content Placeholder 6" descr="transverse-wave.gif"/>
          <p:cNvPicPr>
            <a:picLocks noGrp="1" noChangeAspect="1"/>
          </p:cNvPicPr>
          <p:nvPr>
            <p:ph sz="half" idx="1"/>
          </p:nvPr>
        </p:nvPicPr>
        <p:blipFill>
          <a:blip r:embed="rId2">
            <a:extLst>
              <a:ext uri="{28A0092B-C50C-407E-A947-70E740481C1C}">
                <a14:useLocalDpi xmlns:a14="http://schemas.microsoft.com/office/drawing/2010/main" val="0"/>
              </a:ext>
            </a:extLst>
          </a:blip>
          <a:srcRect t="-109638" b="-109638"/>
          <a:stretch>
            <a:fillRect/>
          </a:stretch>
        </p:blipFill>
        <p:spPr>
          <a:xfrm>
            <a:off x="457200" y="-560218"/>
            <a:ext cx="4038600" cy="7992441"/>
          </a:xfrm>
        </p:spPr>
      </p:pic>
      <p:pic>
        <p:nvPicPr>
          <p:cNvPr id="8" name="Content Placeholder 7" descr="Longitudinal Wave.png"/>
          <p:cNvPicPr>
            <a:picLocks noGrp="1" noChangeAspect="1"/>
          </p:cNvPicPr>
          <p:nvPr>
            <p:ph sz="half" idx="2"/>
          </p:nvPr>
        </p:nvPicPr>
        <p:blipFill>
          <a:blip r:embed="rId3">
            <a:extLst>
              <a:ext uri="{28A0092B-C50C-407E-A947-70E740481C1C}">
                <a14:useLocalDpi xmlns:a14="http://schemas.microsoft.com/office/drawing/2010/main" val="0"/>
              </a:ext>
            </a:extLst>
          </a:blip>
          <a:srcRect t="-30610" b="-30610"/>
          <a:stretch>
            <a:fillRect/>
          </a:stretch>
        </p:blipFill>
        <p:spPr>
          <a:xfrm>
            <a:off x="4648200" y="1133352"/>
            <a:ext cx="4038600" cy="4525963"/>
          </a:xfrm>
        </p:spPr>
      </p:pic>
    </p:spTree>
    <p:extLst>
      <p:ext uri="{BB962C8B-B14F-4D97-AF65-F5344CB8AC3E}">
        <p14:creationId xmlns:p14="http://schemas.microsoft.com/office/powerpoint/2010/main" val="36786022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600"/>
                </a:solidFill>
              </a:rPr>
              <a:t>Wavelength/Frequency Relationships: </a:t>
            </a:r>
            <a:endParaRPr lang="en-US" dirty="0">
              <a:solidFill>
                <a:srgbClr val="FF6600"/>
              </a:solidFill>
            </a:endParaRPr>
          </a:p>
        </p:txBody>
      </p:sp>
      <p:sp>
        <p:nvSpPr>
          <p:cNvPr id="5" name="Content Placeholder 4"/>
          <p:cNvSpPr>
            <a:spLocks noGrp="1"/>
          </p:cNvSpPr>
          <p:nvPr>
            <p:ph idx="1"/>
          </p:nvPr>
        </p:nvSpPr>
        <p:spPr/>
        <p:txBody>
          <a:bodyPr/>
          <a:lstStyle/>
          <a:p>
            <a:r>
              <a:rPr lang="en-US" dirty="0" smtClean="0"/>
              <a:t>In any wave, at the same speed, if a wave’s frequency increases, the wavelength decreases. </a:t>
            </a:r>
          </a:p>
          <a:p>
            <a:r>
              <a:rPr lang="en-US" dirty="0" smtClean="0"/>
              <a:t>Given the same amplitude, if the frequency of a wave is high, that means that the wave will transfer more energy in the same period of time than a wave with a lower frequency. </a:t>
            </a:r>
            <a:endParaRPr lang="en-US" dirty="0"/>
          </a:p>
        </p:txBody>
      </p:sp>
    </p:spTree>
    <p:extLst>
      <p:ext uri="{BB962C8B-B14F-4D97-AF65-F5344CB8AC3E}">
        <p14:creationId xmlns:p14="http://schemas.microsoft.com/office/powerpoint/2010/main" val="32880112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endParaRPr lang="en-US" dirty="0"/>
          </a:p>
        </p:txBody>
      </p:sp>
      <p:sp>
        <p:nvSpPr>
          <p:cNvPr id="3" name="Content Placeholder 2"/>
          <p:cNvSpPr>
            <a:spLocks noGrp="1"/>
          </p:cNvSpPr>
          <p:nvPr>
            <p:ph idx="1"/>
          </p:nvPr>
        </p:nvSpPr>
        <p:spPr/>
        <p:txBody>
          <a:bodyPr/>
          <a:lstStyle/>
          <a:p>
            <a:pPr marL="0" indent="0">
              <a:buNone/>
            </a:pPr>
            <a:r>
              <a:rPr lang="en-US" dirty="0" smtClean="0"/>
              <a:t>LO: Describe the characteristics of waves </a:t>
            </a:r>
          </a:p>
          <a:p>
            <a:pPr marL="0" indent="0">
              <a:buNone/>
            </a:pPr>
            <a:r>
              <a:rPr lang="en-US" dirty="0" smtClean="0"/>
              <a:t>SLE: Articulate ideas clearly and effectively </a:t>
            </a:r>
          </a:p>
          <a:p>
            <a:pPr marL="514350" indent="-514350">
              <a:buAutoNum type="arabicPeriod"/>
            </a:pPr>
            <a:r>
              <a:rPr lang="en-US" dirty="0" smtClean="0"/>
              <a:t>Read p. 4-13</a:t>
            </a:r>
          </a:p>
          <a:p>
            <a:pPr marL="514350" indent="-514350">
              <a:buAutoNum type="arabicPeriod"/>
            </a:pPr>
            <a:r>
              <a:rPr lang="en-US" dirty="0" smtClean="0"/>
              <a:t>Review questions, p. 13 </a:t>
            </a:r>
            <a:endParaRPr lang="en-US" dirty="0"/>
          </a:p>
        </p:txBody>
      </p:sp>
    </p:spTree>
    <p:extLst>
      <p:ext uri="{BB962C8B-B14F-4D97-AF65-F5344CB8AC3E}">
        <p14:creationId xmlns:p14="http://schemas.microsoft.com/office/powerpoint/2010/main" val="6181599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3200" dirty="0" smtClean="0">
                <a:solidFill>
                  <a:srgbClr val="FF6600"/>
                </a:solidFill>
              </a:rPr>
              <a:t>LO: Describe the relationship of amplitude and wave speed in transverse waves </a:t>
            </a:r>
            <a:br>
              <a:rPr lang="en-US" sz="3200" dirty="0" smtClean="0">
                <a:solidFill>
                  <a:srgbClr val="FF6600"/>
                </a:solidFill>
              </a:rPr>
            </a:br>
            <a:r>
              <a:rPr lang="en-US" sz="3200" dirty="0" smtClean="0">
                <a:solidFill>
                  <a:srgbClr val="FF6600"/>
                </a:solidFill>
              </a:rPr>
              <a:t>SLE: Work collaboratively </a:t>
            </a:r>
            <a:br>
              <a:rPr lang="en-US" sz="3200" dirty="0" smtClean="0">
                <a:solidFill>
                  <a:srgbClr val="FF6600"/>
                </a:solidFill>
              </a:rPr>
            </a:br>
            <a:endParaRPr lang="en-US" sz="3200" dirty="0">
              <a:solidFill>
                <a:srgbClr val="FF6600"/>
              </a:solidFill>
            </a:endParaRPr>
          </a:p>
        </p:txBody>
      </p:sp>
      <p:sp>
        <p:nvSpPr>
          <p:cNvPr id="5" name="Content Placeholder 4"/>
          <p:cNvSpPr>
            <a:spLocks noGrp="1"/>
          </p:cNvSpPr>
          <p:nvPr>
            <p:ph sz="half" idx="1"/>
          </p:nvPr>
        </p:nvSpPr>
        <p:spPr/>
        <p:txBody>
          <a:bodyPr>
            <a:normAutofit fontScale="25000" lnSpcReduction="20000"/>
          </a:bodyPr>
          <a:lstStyle/>
          <a:p>
            <a:pPr marL="0" indent="0">
              <a:buNone/>
            </a:pPr>
            <a:r>
              <a:rPr lang="en-US" sz="7400" dirty="0" smtClean="0">
                <a:solidFill>
                  <a:srgbClr val="FF6600"/>
                </a:solidFill>
              </a:rPr>
              <a:t>Problem: </a:t>
            </a:r>
            <a:r>
              <a:rPr lang="en-US" sz="7400" dirty="0" smtClean="0"/>
              <a:t>What happens to the speed of a transverse wave if you increase the amplitude of the wave? </a:t>
            </a:r>
          </a:p>
          <a:p>
            <a:pPr marL="0" indent="0">
              <a:buNone/>
            </a:pPr>
            <a:r>
              <a:rPr lang="en-US" sz="7400" dirty="0" smtClean="0">
                <a:solidFill>
                  <a:srgbClr val="FF6600"/>
                </a:solidFill>
              </a:rPr>
              <a:t>Hypothesis: </a:t>
            </a:r>
          </a:p>
          <a:p>
            <a:pPr marL="0" indent="0">
              <a:buNone/>
            </a:pPr>
            <a:r>
              <a:rPr lang="en-US" sz="7400" dirty="0" smtClean="0">
                <a:solidFill>
                  <a:srgbClr val="FF6600"/>
                </a:solidFill>
              </a:rPr>
              <a:t>Independent variable: </a:t>
            </a:r>
          </a:p>
          <a:p>
            <a:pPr marL="0" indent="0">
              <a:buNone/>
            </a:pPr>
            <a:r>
              <a:rPr lang="en-US" sz="7400" dirty="0" smtClean="0">
                <a:solidFill>
                  <a:srgbClr val="FF6600"/>
                </a:solidFill>
              </a:rPr>
              <a:t>Dependent variable: </a:t>
            </a:r>
          </a:p>
          <a:p>
            <a:pPr marL="0" indent="0">
              <a:buNone/>
            </a:pPr>
            <a:r>
              <a:rPr lang="en-US" sz="7400" dirty="0" smtClean="0">
                <a:solidFill>
                  <a:srgbClr val="FF6600"/>
                </a:solidFill>
              </a:rPr>
              <a:t>3 controls: </a:t>
            </a:r>
          </a:p>
          <a:p>
            <a:pPr marL="0" indent="0">
              <a:buNone/>
            </a:pPr>
            <a:r>
              <a:rPr lang="en-US" sz="7400" dirty="0" smtClean="0">
                <a:solidFill>
                  <a:srgbClr val="FF6600"/>
                </a:solidFill>
              </a:rPr>
              <a:t>Procedure: </a:t>
            </a:r>
          </a:p>
          <a:p>
            <a:pPr marL="514350" indent="-514350">
              <a:buAutoNum type="arabicPeriod"/>
            </a:pPr>
            <a:r>
              <a:rPr lang="en-US" sz="7400" dirty="0" smtClean="0"/>
              <a:t>Using a Slinky, and a marker, create a transverse wave with an amplitude of 10cm that travels over a distance of 2m. </a:t>
            </a:r>
          </a:p>
          <a:p>
            <a:pPr marL="514350" indent="-514350">
              <a:buAutoNum type="arabicPeriod"/>
            </a:pPr>
            <a:r>
              <a:rPr lang="en-US" sz="7400" dirty="0" smtClean="0"/>
              <a:t>Measure the time the wave travels the 2m. </a:t>
            </a:r>
          </a:p>
          <a:p>
            <a:pPr marL="514350" indent="-514350">
              <a:buAutoNum type="arabicPeriod"/>
            </a:pPr>
            <a:r>
              <a:rPr lang="en-US" sz="7400" dirty="0" smtClean="0"/>
              <a:t>Repeat steps 1-2 with a wave </a:t>
            </a:r>
            <a:r>
              <a:rPr lang="en-US" sz="7400" smtClean="0"/>
              <a:t>amplitude  </a:t>
            </a:r>
            <a:r>
              <a:rPr lang="en-US" sz="7400" dirty="0" smtClean="0"/>
              <a:t>of 20cm </a:t>
            </a:r>
          </a:p>
          <a:p>
            <a:pPr marL="514350" indent="-514350">
              <a:buAutoNum type="arabicPeriod"/>
            </a:pPr>
            <a:r>
              <a:rPr lang="en-US" sz="7400" dirty="0" smtClean="0"/>
              <a:t>Repeat steps 1-2 with a wave amplitude of 30 cm. </a:t>
            </a:r>
          </a:p>
          <a:p>
            <a:pPr marL="514350" indent="-514350">
              <a:buAutoNum type="arabicPeriod"/>
            </a:pPr>
            <a:r>
              <a:rPr lang="en-US" sz="7400" dirty="0" smtClean="0"/>
              <a:t>Compare wave speeds. </a:t>
            </a:r>
          </a:p>
          <a:p>
            <a:pPr marL="0" indent="0">
              <a:buNone/>
            </a:pPr>
            <a:endParaRPr lang="en-US" dirty="0"/>
          </a:p>
        </p:txBody>
      </p:sp>
      <p:sp>
        <p:nvSpPr>
          <p:cNvPr id="6" name="Content Placeholder 5"/>
          <p:cNvSpPr>
            <a:spLocks noGrp="1"/>
          </p:cNvSpPr>
          <p:nvPr>
            <p:ph sz="half" idx="2"/>
          </p:nvPr>
        </p:nvSpPr>
        <p:spPr/>
        <p:txBody>
          <a:bodyPr>
            <a:normAutofit fontScale="25000" lnSpcReduction="20000"/>
          </a:bodyPr>
          <a:lstStyle/>
          <a:p>
            <a:pPr marL="0" indent="0">
              <a:buNone/>
            </a:pPr>
            <a:r>
              <a:rPr lang="en-US" sz="8000" dirty="0" smtClean="0">
                <a:solidFill>
                  <a:srgbClr val="FF6600"/>
                </a:solidFill>
              </a:rPr>
              <a:t>Data: </a:t>
            </a:r>
          </a:p>
          <a:p>
            <a:pPr marL="0" indent="0">
              <a:buNone/>
            </a:pPr>
            <a:endParaRPr lang="en-US" sz="8000" dirty="0"/>
          </a:p>
        </p:txBody>
      </p:sp>
      <p:graphicFrame>
        <p:nvGraphicFramePr>
          <p:cNvPr id="7" name="Table 6"/>
          <p:cNvGraphicFramePr>
            <a:graphicFrameLocks noGrp="1"/>
          </p:cNvGraphicFramePr>
          <p:nvPr>
            <p:extLst>
              <p:ext uri="{D42A27DB-BD31-4B8C-83A1-F6EECF244321}">
                <p14:modId xmlns:p14="http://schemas.microsoft.com/office/powerpoint/2010/main" val="426745873"/>
              </p:ext>
            </p:extLst>
          </p:nvPr>
        </p:nvGraphicFramePr>
        <p:xfrm>
          <a:off x="4495800" y="2260576"/>
          <a:ext cx="4461855" cy="2011679"/>
        </p:xfrm>
        <a:graphic>
          <a:graphicData uri="http://schemas.openxmlformats.org/drawingml/2006/table">
            <a:tbl>
              <a:tblPr firstRow="1" bandRow="1">
                <a:tableStyleId>{5C22544A-7EE6-4342-B048-85BDC9FD1C3A}</a:tableStyleId>
              </a:tblPr>
              <a:tblGrid>
                <a:gridCol w="1219200"/>
                <a:gridCol w="671286"/>
                <a:gridCol w="786627"/>
                <a:gridCol w="892371"/>
                <a:gridCol w="892371"/>
              </a:tblGrid>
              <a:tr h="293857">
                <a:tc>
                  <a:txBody>
                    <a:bodyPr/>
                    <a:lstStyle/>
                    <a:p>
                      <a:r>
                        <a:rPr lang="en-US" dirty="0" smtClean="0"/>
                        <a:t>Wave Amplitude (cm)</a:t>
                      </a:r>
                      <a:endParaRPr lang="en-US" dirty="0"/>
                    </a:p>
                  </a:txBody>
                  <a:tcPr/>
                </a:tc>
                <a:tc>
                  <a:txBody>
                    <a:bodyPr/>
                    <a:lstStyle/>
                    <a:p>
                      <a:r>
                        <a:rPr lang="en-US" dirty="0" smtClean="0"/>
                        <a:t>Time (s) </a:t>
                      </a:r>
                      <a:endParaRPr lang="en-US" dirty="0"/>
                    </a:p>
                  </a:txBody>
                  <a:tcPr/>
                </a:tc>
                <a:tc>
                  <a:txBody>
                    <a:bodyPr/>
                    <a:lstStyle/>
                    <a:p>
                      <a:r>
                        <a:rPr lang="en-US" dirty="0" smtClean="0"/>
                        <a:t>Time</a:t>
                      </a:r>
                    </a:p>
                    <a:p>
                      <a:r>
                        <a:rPr lang="en-US" dirty="0" smtClean="0"/>
                        <a:t>(s)</a:t>
                      </a:r>
                      <a:endParaRPr lang="en-US" dirty="0"/>
                    </a:p>
                  </a:txBody>
                  <a:tcPr/>
                </a:tc>
                <a:tc>
                  <a:txBody>
                    <a:bodyPr/>
                    <a:lstStyle/>
                    <a:p>
                      <a:r>
                        <a:rPr lang="en-US" dirty="0" smtClean="0"/>
                        <a:t>Time</a:t>
                      </a:r>
                    </a:p>
                    <a:p>
                      <a:r>
                        <a:rPr lang="en-US" dirty="0" smtClean="0"/>
                        <a:t>(s)</a:t>
                      </a:r>
                      <a:endParaRPr lang="en-US" dirty="0"/>
                    </a:p>
                  </a:txBody>
                  <a:tcPr/>
                </a:tc>
                <a:tc>
                  <a:txBody>
                    <a:bodyPr/>
                    <a:lstStyle/>
                    <a:p>
                      <a:r>
                        <a:rPr lang="en-US" dirty="0" smtClean="0"/>
                        <a:t>Avg. </a:t>
                      </a:r>
                    </a:p>
                    <a:p>
                      <a:r>
                        <a:rPr lang="en-US" dirty="0" smtClean="0"/>
                        <a:t>Time</a:t>
                      </a:r>
                    </a:p>
                    <a:p>
                      <a:r>
                        <a:rPr lang="en-US" smtClean="0"/>
                        <a:t>(s) </a:t>
                      </a:r>
                      <a:endParaRPr lang="en-US" dirty="0"/>
                    </a:p>
                  </a:txBody>
                  <a:tcPr/>
                </a:tc>
              </a:tr>
              <a:tr h="293857">
                <a:tc>
                  <a:txBody>
                    <a:bodyPr/>
                    <a:lstStyle/>
                    <a:p>
                      <a:r>
                        <a:rPr lang="en-US" dirty="0" smtClean="0"/>
                        <a:t>10cm</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93857">
                <a:tc>
                  <a:txBody>
                    <a:bodyPr/>
                    <a:lstStyle/>
                    <a:p>
                      <a:r>
                        <a:rPr lang="en-US" dirty="0" smtClean="0"/>
                        <a:t>20cm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3857">
                <a:tc>
                  <a:txBody>
                    <a:bodyPr/>
                    <a:lstStyle/>
                    <a:p>
                      <a:r>
                        <a:rPr lang="en-US" dirty="0" smtClean="0"/>
                        <a:t>30cm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8" name="TextBox 7"/>
          <p:cNvSpPr txBox="1"/>
          <p:nvPr/>
        </p:nvSpPr>
        <p:spPr>
          <a:xfrm>
            <a:off x="5005039" y="4593786"/>
            <a:ext cx="1612040" cy="461665"/>
          </a:xfrm>
          <a:prstGeom prst="rect">
            <a:avLst/>
          </a:prstGeom>
          <a:noFill/>
        </p:spPr>
        <p:txBody>
          <a:bodyPr wrap="none" rtlCol="0">
            <a:spAutoFit/>
          </a:bodyPr>
          <a:lstStyle/>
          <a:p>
            <a:r>
              <a:rPr lang="en-US" sz="2400" dirty="0" smtClean="0">
                <a:solidFill>
                  <a:srgbClr val="FF6600"/>
                </a:solidFill>
              </a:rPr>
              <a:t>Conclusion</a:t>
            </a:r>
            <a:r>
              <a:rPr lang="en-US" dirty="0" smtClean="0"/>
              <a:t>: </a:t>
            </a:r>
            <a:endParaRPr lang="en-US" dirty="0"/>
          </a:p>
        </p:txBody>
      </p:sp>
    </p:spTree>
    <p:extLst>
      <p:ext uri="{BB962C8B-B14F-4D97-AF65-F5344CB8AC3E}">
        <p14:creationId xmlns:p14="http://schemas.microsoft.com/office/powerpoint/2010/main" val="39669724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Behavior of Waves: </a:t>
            </a:r>
            <a:endParaRPr lang="en-US" dirty="0">
              <a:solidFill>
                <a:srgbClr val="FF6600"/>
              </a:solidFill>
            </a:endParaRPr>
          </a:p>
        </p:txBody>
      </p:sp>
      <p:sp>
        <p:nvSpPr>
          <p:cNvPr id="3" name="Content Placeholder 2"/>
          <p:cNvSpPr>
            <a:spLocks noGrp="1"/>
          </p:cNvSpPr>
          <p:nvPr>
            <p:ph sz="half" idx="1"/>
          </p:nvPr>
        </p:nvSpPr>
        <p:spPr/>
        <p:txBody>
          <a:bodyPr/>
          <a:lstStyle/>
          <a:p>
            <a:pPr marL="0" indent="0">
              <a:buNone/>
            </a:pPr>
            <a:r>
              <a:rPr lang="en-US" dirty="0" smtClean="0">
                <a:solidFill>
                  <a:srgbClr val="FF6600"/>
                </a:solidFill>
              </a:rPr>
              <a:t>Reflection: </a:t>
            </a:r>
            <a:r>
              <a:rPr lang="en-US" dirty="0" smtClean="0"/>
              <a:t>When waves hit a barrier and bounce off in a different direction. </a:t>
            </a:r>
          </a:p>
          <a:p>
            <a:pPr marL="0" indent="0">
              <a:buNone/>
            </a:pPr>
            <a:endParaRPr lang="en-US" dirty="0"/>
          </a:p>
          <a:p>
            <a:pPr marL="0" indent="0">
              <a:buNone/>
            </a:pPr>
            <a:r>
              <a:rPr lang="en-US" dirty="0" smtClean="0"/>
              <a:t>Not all waves are reflected from the same surface. If some waves pass through a barrier, they are </a:t>
            </a:r>
            <a:r>
              <a:rPr lang="en-US" dirty="0" smtClean="0">
                <a:solidFill>
                  <a:srgbClr val="FF6600"/>
                </a:solidFill>
              </a:rPr>
              <a:t>transmitted. </a:t>
            </a:r>
            <a:endParaRPr lang="en-US" dirty="0">
              <a:solidFill>
                <a:srgbClr val="FF6600"/>
              </a:solidFill>
            </a:endParaRPr>
          </a:p>
        </p:txBody>
      </p:sp>
      <p:pic>
        <p:nvPicPr>
          <p:cNvPr id="5" name="Content Placeholder 4" descr="wave reflection "/>
          <p:cNvPicPr>
            <a:picLocks noGrp="1" noChangeAspect="1"/>
          </p:cNvPicPr>
          <p:nvPr>
            <p:ph sz="half" idx="2"/>
          </p:nvPr>
        </p:nvPicPr>
        <p:blipFill>
          <a:blip r:embed="rId2">
            <a:extLst>
              <a:ext uri="{28A0092B-C50C-407E-A947-70E740481C1C}">
                <a14:useLocalDpi xmlns:a14="http://schemas.microsoft.com/office/drawing/2010/main" val="0"/>
              </a:ext>
            </a:extLst>
          </a:blip>
          <a:srcRect l="-12976" r="-12976"/>
          <a:stretch>
            <a:fillRect/>
          </a:stretch>
        </p:blipFill>
        <p:spPr/>
      </p:pic>
    </p:spTree>
    <p:extLst>
      <p:ext uri="{BB962C8B-B14F-4D97-AF65-F5344CB8AC3E}">
        <p14:creationId xmlns:p14="http://schemas.microsoft.com/office/powerpoint/2010/main" val="38355693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2043</TotalTime>
  <Words>2684</Words>
  <Application>Microsoft Macintosh PowerPoint</Application>
  <PresentationFormat>On-screen Show (4:3)</PresentationFormat>
  <Paragraphs>305</Paragraphs>
  <Slides>40</Slides>
  <Notes>0</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 Black </vt:lpstr>
      <vt:lpstr>Wave Energy Unit: </vt:lpstr>
      <vt:lpstr>What Are Waves? </vt:lpstr>
      <vt:lpstr>Main Types of  Waves: </vt:lpstr>
      <vt:lpstr>Properties of Waves: </vt:lpstr>
      <vt:lpstr>Wave Comparison: </vt:lpstr>
      <vt:lpstr>Wavelength/Frequency Relationships: </vt:lpstr>
      <vt:lpstr>Homework: </vt:lpstr>
      <vt:lpstr>LO: Describe the relationship of amplitude and wave speed in transverse waves  SLE: Work collaboratively  </vt:lpstr>
      <vt:lpstr>Behavior of Waves: </vt:lpstr>
      <vt:lpstr>PowerPoint Presentation</vt:lpstr>
      <vt:lpstr>PowerPoint Presentation</vt:lpstr>
      <vt:lpstr>PowerPoint Presentation</vt:lpstr>
      <vt:lpstr>Homework: </vt:lpstr>
      <vt:lpstr>LO: Describe properties of waves.  SLE: Meet or exceed NGSS </vt:lpstr>
      <vt:lpstr>LO: Compare transverse and longitudinal waves  SLE: Work collaboratively </vt:lpstr>
      <vt:lpstr>Electromagnetic Waves</vt:lpstr>
      <vt:lpstr>How EM waves are produced: </vt:lpstr>
      <vt:lpstr>Speed of Light: </vt:lpstr>
      <vt:lpstr>The Electromagnetic Spectrum: </vt:lpstr>
      <vt:lpstr>Please Note: </vt:lpstr>
      <vt:lpstr>LO: Describe the waves of the electromagnetic spectrum  SLE: Work independently </vt:lpstr>
      <vt:lpstr>LO: Describe the nature of EM waves.  SLE: Meet or exceed NGSS. </vt:lpstr>
      <vt:lpstr>LO: Compare visible light spectra  SLE: Work cooperatively  </vt:lpstr>
      <vt:lpstr>LO: Compare gas spectra  SLE: Work collaboratively  </vt:lpstr>
      <vt:lpstr>LO: Describe wave behaviors of light  SLE: Work collaboratively  Light Reflection Experiment: </vt:lpstr>
      <vt:lpstr>Homework: </vt:lpstr>
      <vt:lpstr>LO: Describe the nature of light  SLE: Articulate ideas clearly and effectively</vt:lpstr>
      <vt:lpstr>LO: Demonstrate the wave properties of light.  SLE: Work collaboratively. </vt:lpstr>
      <vt:lpstr>LO: Compare the visible EM spectra of different artificial light sources SLE: Work collaboratively </vt:lpstr>
      <vt:lpstr>LO: Describe the particle/wave nature of light SLE: Meet or exceed NGSS</vt:lpstr>
      <vt:lpstr>LO: Describe the nature of EM waves SLE: Work collaboratively. </vt:lpstr>
      <vt:lpstr>Sound Waves: </vt:lpstr>
      <vt:lpstr>Properties of Sound: </vt:lpstr>
      <vt:lpstr>PowerPoint Presentation</vt:lpstr>
      <vt:lpstr>PowerPoint Presentation</vt:lpstr>
      <vt:lpstr>Homework: </vt:lpstr>
      <vt:lpstr>LO: Describe the characteristics of sound waves  SLE: Work collaboratively </vt:lpstr>
      <vt:lpstr>LO: Describe how changes in density affect sound wave frequency.  SLE: Work collaboratively.  </vt:lpstr>
      <vt:lpstr>LO: Describe the nature of sound waves  SLE: Meet or exceed NGSS </vt:lpstr>
      <vt:lpstr>LO: Describe relationships between wave characteristics  SLE: Work collaboratively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 Energy Unit: </dc:title>
  <dc:creator>St. John  School </dc:creator>
  <cp:lastModifiedBy>St. John  School </cp:lastModifiedBy>
  <cp:revision>74</cp:revision>
  <cp:lastPrinted>2017-02-07T22:46:36Z</cp:lastPrinted>
  <dcterms:created xsi:type="dcterms:W3CDTF">2016-01-10T20:30:07Z</dcterms:created>
  <dcterms:modified xsi:type="dcterms:W3CDTF">2017-02-11T21:35:07Z</dcterms:modified>
</cp:coreProperties>
</file>