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71" r:id="rId31"/>
    <p:sldId id="272" r:id="rId32"/>
    <p:sldId id="273" r:id="rId33"/>
    <p:sldId id="274" r:id="rId34"/>
    <p:sldId id="275" r:id="rId35"/>
    <p:sldId id="276"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21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3/7/17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3/7/17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rgbClr val="FFFF00"/>
                </a:solidFill>
              </a:rPr>
              <a:t>The Universe </a:t>
            </a:r>
          </a:p>
        </p:txBody>
      </p:sp>
      <p:pic>
        <p:nvPicPr>
          <p:cNvPr id="6" name="Content Placeholder 5" descr="spiral galaxy "/>
          <p:cNvPicPr>
            <a:picLocks noGrp="1" noChangeAspect="1"/>
          </p:cNvPicPr>
          <p:nvPr>
            <p:ph idx="1"/>
          </p:nvPr>
        </p:nvPicPr>
        <p:blipFill>
          <a:blip r:embed="rId2" cstate="email">
            <a:extLst>
              <a:ext uri="{28A0092B-C50C-407E-A947-70E740481C1C}">
                <a14:useLocalDpi xmlns:a14="http://schemas.microsoft.com/office/drawing/2010/main" val="0"/>
              </a:ext>
            </a:extLst>
          </a:blip>
          <a:srcRect l="-10004" r="-10004"/>
          <a:stretch>
            <a:fillRect/>
          </a:stretch>
        </p:blipFill>
        <p:spPr/>
      </p:pic>
    </p:spTree>
    <p:extLst>
      <p:ext uri="{BB962C8B-B14F-4D97-AF65-F5344CB8AC3E}">
        <p14:creationId xmlns:p14="http://schemas.microsoft.com/office/powerpoint/2010/main" val="32832114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6600"/>
                </a:solidFill>
              </a:rPr>
              <a:t>The origin of the moon: </a:t>
            </a:r>
          </a:p>
        </p:txBody>
      </p:sp>
      <p:pic>
        <p:nvPicPr>
          <p:cNvPr id="5" name="Content Placeholder 4" descr="moon-formation-theories-debated_69202_990x742-640x480.jpg"/>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24712" b="-24712"/>
          <a:stretch>
            <a:fillRect/>
          </a:stretch>
        </p:blipFill>
        <p:spPr/>
      </p:pic>
      <p:sp>
        <p:nvSpPr>
          <p:cNvPr id="4" name="Content Placeholder 3"/>
          <p:cNvSpPr>
            <a:spLocks noGrp="1"/>
          </p:cNvSpPr>
          <p:nvPr>
            <p:ph sz="half" idx="2"/>
          </p:nvPr>
        </p:nvSpPr>
        <p:spPr/>
        <p:txBody>
          <a:bodyPr>
            <a:normAutofit fontScale="92500"/>
          </a:bodyPr>
          <a:lstStyle/>
          <a:p>
            <a:pPr marL="0" indent="0">
              <a:buNone/>
            </a:pPr>
            <a:r>
              <a:rPr lang="en-US" dirty="0"/>
              <a:t>The rock found on the moon is chemically identical to the rock on Earth. Scientists currently believe that, early in Earth’s history, a massive asteroid collided with Earth. Some of Earth’s molten material was ejected into orbit around Earth, and when it cooled it became our moon. </a:t>
            </a:r>
          </a:p>
        </p:txBody>
      </p:sp>
    </p:spTree>
    <p:extLst>
      <p:ext uri="{BB962C8B-B14F-4D97-AF65-F5344CB8AC3E}">
        <p14:creationId xmlns:p14="http://schemas.microsoft.com/office/powerpoint/2010/main" val="22850503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6600"/>
                </a:solidFill>
              </a:rPr>
              <a:t>Phases of the moon: </a:t>
            </a:r>
          </a:p>
        </p:txBody>
      </p:sp>
      <p:pic>
        <p:nvPicPr>
          <p:cNvPr id="6" name="Content Placeholder 5" descr="moon_phases_diagram.jpg"/>
          <p:cNvPicPr>
            <a:picLocks noGrp="1" noChangeAspect="1"/>
          </p:cNvPicPr>
          <p:nvPr>
            <p:ph idx="1"/>
          </p:nvPr>
        </p:nvPicPr>
        <p:blipFill>
          <a:blip r:embed="rId2" cstate="email">
            <a:extLst>
              <a:ext uri="{28A0092B-C50C-407E-A947-70E740481C1C}">
                <a14:useLocalDpi xmlns:a14="http://schemas.microsoft.com/office/drawing/2010/main" val="0"/>
              </a:ext>
            </a:extLst>
          </a:blip>
          <a:srcRect l="-31824" r="-31824"/>
          <a:stretch>
            <a:fillRect/>
          </a:stretch>
        </p:blipFill>
        <p:spPr/>
      </p:pic>
    </p:spTree>
    <p:extLst>
      <p:ext uri="{BB962C8B-B14F-4D97-AF65-F5344CB8AC3E}">
        <p14:creationId xmlns:p14="http://schemas.microsoft.com/office/powerpoint/2010/main" val="5920888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a:solidFill>
                  <a:srgbClr val="FF6600"/>
                </a:solidFill>
              </a:rPr>
              <a:t>Eclipses: </a:t>
            </a:r>
          </a:p>
        </p:txBody>
      </p:sp>
      <p:sp>
        <p:nvSpPr>
          <p:cNvPr id="5" name="Content Placeholder 4"/>
          <p:cNvSpPr>
            <a:spLocks noGrp="1"/>
          </p:cNvSpPr>
          <p:nvPr>
            <p:ph sz="half" idx="1"/>
          </p:nvPr>
        </p:nvSpPr>
        <p:spPr/>
        <p:txBody>
          <a:bodyPr/>
          <a:lstStyle/>
          <a:p>
            <a:pPr marL="0" indent="0">
              <a:buNone/>
            </a:pPr>
            <a:r>
              <a:rPr lang="en-US" dirty="0">
                <a:solidFill>
                  <a:srgbClr val="FF6600"/>
                </a:solidFill>
              </a:rPr>
              <a:t>Lunar Eclipse: </a:t>
            </a:r>
            <a:r>
              <a:rPr lang="en-US" dirty="0"/>
              <a:t>When the earth comes between the sun and the moon and casts its shadow on the surface of the moon. </a:t>
            </a:r>
          </a:p>
          <a:p>
            <a:pPr marL="0" indent="0">
              <a:buNone/>
            </a:pPr>
            <a:r>
              <a:rPr lang="en-US" dirty="0">
                <a:solidFill>
                  <a:srgbClr val="FF6600"/>
                </a:solidFill>
              </a:rPr>
              <a:t>Solar Eclipse:  </a:t>
            </a:r>
            <a:r>
              <a:rPr lang="en-US" dirty="0"/>
              <a:t>When the moon comes between the earth and sun and casts its shadow on part of the earth. </a:t>
            </a:r>
          </a:p>
        </p:txBody>
      </p:sp>
      <p:pic>
        <p:nvPicPr>
          <p:cNvPr id="7" name="Content Placeholder 6" descr="eclipse_diagram_lunar_vs_solar.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39654" b="-39654"/>
          <a:stretch>
            <a:fillRect/>
          </a:stretch>
        </p:blipFill>
        <p:spPr/>
      </p:pic>
    </p:spTree>
    <p:extLst>
      <p:ext uri="{BB962C8B-B14F-4D97-AF65-F5344CB8AC3E}">
        <p14:creationId xmlns:p14="http://schemas.microsoft.com/office/powerpoint/2010/main" val="10820798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6600"/>
                </a:solidFill>
              </a:rPr>
              <a:t>Moons of other planets: </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solidFill>
                  <a:srgbClr val="FF6600"/>
                </a:solidFill>
              </a:rPr>
              <a:t>Mars: </a:t>
            </a:r>
            <a:r>
              <a:rPr lang="en-US" dirty="0"/>
              <a:t>2 moons, </a:t>
            </a:r>
            <a:r>
              <a:rPr lang="en-US" dirty="0" err="1"/>
              <a:t>Phobos</a:t>
            </a:r>
            <a:r>
              <a:rPr lang="en-US" dirty="0"/>
              <a:t> and </a:t>
            </a:r>
            <a:r>
              <a:rPr lang="en-US" dirty="0" err="1"/>
              <a:t>Deimos</a:t>
            </a:r>
            <a:r>
              <a:rPr lang="en-US" dirty="0"/>
              <a:t> </a:t>
            </a:r>
          </a:p>
          <a:p>
            <a:pPr marL="0" indent="0">
              <a:buNone/>
            </a:pPr>
            <a:r>
              <a:rPr lang="en-US" dirty="0">
                <a:solidFill>
                  <a:srgbClr val="FF6600"/>
                </a:solidFill>
              </a:rPr>
              <a:t>Jupiter: </a:t>
            </a:r>
            <a:r>
              <a:rPr lang="en-US" dirty="0"/>
              <a:t>67 at last count. The most massive of these, Ganymede, </a:t>
            </a:r>
            <a:r>
              <a:rPr lang="en-US" dirty="0" err="1"/>
              <a:t>Callisto</a:t>
            </a:r>
            <a:r>
              <a:rPr lang="en-US" dirty="0"/>
              <a:t>, Io and Europa, were discovered by Galileo and are called Galilean satellites. Io is very close to Jupiter, and the gravitational tug causes it have almost constant volcanic eruptions. </a:t>
            </a:r>
          </a:p>
        </p:txBody>
      </p:sp>
      <p:pic>
        <p:nvPicPr>
          <p:cNvPr id="5" name="Content Placeholder 4" descr="jupiter moons "/>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32717" r="32717"/>
          <a:stretch>
            <a:fillRect/>
          </a:stretch>
        </p:blipFill>
        <p:spPr/>
      </p:pic>
    </p:spTree>
    <p:extLst>
      <p:ext uri="{BB962C8B-B14F-4D97-AF65-F5344CB8AC3E}">
        <p14:creationId xmlns:p14="http://schemas.microsoft.com/office/powerpoint/2010/main" val="1424189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a:solidFill>
                  <a:srgbClr val="FF6600"/>
                </a:solidFill>
              </a:rPr>
              <a:t>Saturn: </a:t>
            </a:r>
            <a:r>
              <a:rPr lang="en-US" dirty="0"/>
              <a:t>62 moons at last count.  One of them, Titan, is the largest moon in the solar system.  Another moon, </a:t>
            </a:r>
            <a:r>
              <a:rPr lang="en-US" dirty="0" err="1"/>
              <a:t>Enceladus</a:t>
            </a:r>
            <a:r>
              <a:rPr lang="en-US" dirty="0"/>
              <a:t>, is covered in frozen water. Methane eruptions from </a:t>
            </a:r>
            <a:r>
              <a:rPr lang="en-US" dirty="0" err="1"/>
              <a:t>Enceladus</a:t>
            </a:r>
            <a:r>
              <a:rPr lang="en-US" dirty="0"/>
              <a:t> is probably the cause of Saturn’s rings. </a:t>
            </a:r>
          </a:p>
        </p:txBody>
      </p:sp>
      <p:pic>
        <p:nvPicPr>
          <p:cNvPr id="5" name="Content Placeholder 4" descr="Enceladus-Titan-3-12-12-JMajor.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24170455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Homework: </a:t>
            </a:r>
          </a:p>
        </p:txBody>
      </p:sp>
      <p:sp>
        <p:nvSpPr>
          <p:cNvPr id="5" name="Content Placeholder 4"/>
          <p:cNvSpPr>
            <a:spLocks noGrp="1"/>
          </p:cNvSpPr>
          <p:nvPr>
            <p:ph idx="1"/>
          </p:nvPr>
        </p:nvSpPr>
        <p:spPr/>
        <p:txBody>
          <a:bodyPr/>
          <a:lstStyle/>
          <a:p>
            <a:pPr marL="0" indent="0">
              <a:buNone/>
            </a:pPr>
            <a:r>
              <a:rPr lang="en-US" dirty="0">
                <a:solidFill>
                  <a:srgbClr val="FF6600"/>
                </a:solidFill>
              </a:rPr>
              <a:t>LO: Describe moons of our solar system </a:t>
            </a:r>
          </a:p>
          <a:p>
            <a:pPr marL="0" indent="0">
              <a:buNone/>
            </a:pPr>
            <a:r>
              <a:rPr lang="en-US" dirty="0">
                <a:solidFill>
                  <a:srgbClr val="FF6600"/>
                </a:solidFill>
              </a:rPr>
              <a:t>SLE: Meet or exceed NGSS </a:t>
            </a:r>
          </a:p>
          <a:p>
            <a:pPr marL="514350" indent="-514350">
              <a:buAutoNum type="arabicPeriod"/>
            </a:pPr>
            <a:r>
              <a:rPr lang="en-US" dirty="0"/>
              <a:t>Read p. 110-116 </a:t>
            </a:r>
          </a:p>
          <a:p>
            <a:pPr marL="514350" indent="-514350">
              <a:buAutoNum type="arabicPeriod"/>
            </a:pPr>
            <a:r>
              <a:rPr lang="en-US" dirty="0"/>
              <a:t>Review questions p. 117 </a:t>
            </a:r>
          </a:p>
        </p:txBody>
      </p:sp>
    </p:spTree>
    <p:extLst>
      <p:ext uri="{BB962C8B-B14F-4D97-AF65-F5344CB8AC3E}">
        <p14:creationId xmlns:p14="http://schemas.microsoft.com/office/powerpoint/2010/main" val="25592605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FF00"/>
                </a:solidFill>
              </a:rPr>
              <a:t>LO: Describe the planets of our solar system. </a:t>
            </a:r>
            <a:br>
              <a:rPr lang="en-US" sz="3200" dirty="0">
                <a:solidFill>
                  <a:srgbClr val="FFFF00"/>
                </a:solidFill>
              </a:rPr>
            </a:br>
            <a:r>
              <a:rPr lang="en-US" sz="3200" dirty="0">
                <a:solidFill>
                  <a:srgbClr val="FFFF00"/>
                </a:solidFill>
              </a:rPr>
              <a:t>SLE: Meet or exceed NGSS </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FF6600"/>
                </a:solidFill>
              </a:rPr>
              <a:t>Checkpoint quiz on </a:t>
            </a:r>
            <a:r>
              <a:rPr lang="en-US" dirty="0" smtClean="0">
                <a:solidFill>
                  <a:srgbClr val="FF6600"/>
                </a:solidFill>
              </a:rPr>
              <a:t>moons and the solar system: </a:t>
            </a:r>
            <a:endParaRPr lang="en-US" dirty="0">
              <a:solidFill>
                <a:srgbClr val="FF6600"/>
              </a:solidFill>
            </a:endParaRPr>
          </a:p>
          <a:p>
            <a:pPr marL="514350" indent="-514350">
              <a:buAutoNum type="arabicPeriod"/>
            </a:pPr>
            <a:r>
              <a:rPr lang="en-US" dirty="0"/>
              <a:t>List the planets in order, starting from the sun and going outwards. </a:t>
            </a:r>
          </a:p>
          <a:p>
            <a:pPr marL="514350" indent="-514350">
              <a:buAutoNum type="arabicPeriod"/>
            </a:pPr>
            <a:r>
              <a:rPr lang="en-US" dirty="0"/>
              <a:t>Which </a:t>
            </a:r>
            <a:r>
              <a:rPr lang="en-US" dirty="0" smtClean="0"/>
              <a:t>planets of the solar system are gas giants? </a:t>
            </a:r>
            <a:endParaRPr lang="en-US" dirty="0"/>
          </a:p>
          <a:p>
            <a:pPr marL="514350" indent="-514350">
              <a:buAutoNum type="arabicPeriod"/>
            </a:pPr>
            <a:r>
              <a:rPr lang="en-US" dirty="0" smtClean="0"/>
              <a:t>Draw and label all the phases of the moon, starting with a new moon and ending with a full moon. </a:t>
            </a:r>
            <a:endParaRPr lang="en-US" dirty="0"/>
          </a:p>
          <a:p>
            <a:pPr marL="514350" indent="-514350">
              <a:buAutoNum type="arabicPeriod"/>
            </a:pPr>
            <a:r>
              <a:rPr lang="en-US" dirty="0" smtClean="0"/>
              <a:t>Why can we never see the “back” side of the moon? </a:t>
            </a:r>
            <a:endParaRPr lang="en-US" dirty="0"/>
          </a:p>
          <a:p>
            <a:pPr marL="514350" indent="-514350">
              <a:buAutoNum type="arabicPeriod"/>
            </a:pPr>
            <a:r>
              <a:rPr lang="en-US" dirty="0"/>
              <a:t>Describe the origins of the moon (the one that goes around the earth). </a:t>
            </a:r>
          </a:p>
        </p:txBody>
      </p:sp>
    </p:spTree>
    <p:extLst>
      <p:ext uri="{BB962C8B-B14F-4D97-AF65-F5344CB8AC3E}">
        <p14:creationId xmlns:p14="http://schemas.microsoft.com/office/powerpoint/2010/main" val="19100424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planets of our solar system: </a:t>
            </a:r>
            <a:br>
              <a:rPr lang="en-US" sz="3200" dirty="0" smtClean="0">
                <a:solidFill>
                  <a:srgbClr val="FFFF00"/>
                </a:solidFill>
              </a:rPr>
            </a:br>
            <a:r>
              <a:rPr lang="en-US" sz="3200" dirty="0" smtClean="0">
                <a:solidFill>
                  <a:srgbClr val="FFFF00"/>
                </a:solidFill>
              </a:rPr>
              <a:t>SLE: Meet or exceed NGSS </a:t>
            </a:r>
            <a:endParaRPr lang="en-US" sz="3200" dirty="0">
              <a:solidFill>
                <a:srgbClr val="FFFF00"/>
              </a:solidFill>
            </a:endParaRPr>
          </a:p>
        </p:txBody>
      </p:sp>
      <p:sp>
        <p:nvSpPr>
          <p:cNvPr id="3" name="Content Placeholder 2"/>
          <p:cNvSpPr>
            <a:spLocks noGrp="1"/>
          </p:cNvSpPr>
          <p:nvPr>
            <p:ph idx="1"/>
          </p:nvPr>
        </p:nvSpPr>
        <p:spPr/>
        <p:txBody>
          <a:bodyPr/>
          <a:lstStyle/>
          <a:p>
            <a:pPr marL="0" indent="0">
              <a:buNone/>
            </a:pPr>
            <a:r>
              <a:rPr lang="en-US" dirty="0" smtClean="0">
                <a:solidFill>
                  <a:srgbClr val="FF6600"/>
                </a:solidFill>
              </a:rPr>
              <a:t>Checkpoint Quiz on the Planets: </a:t>
            </a:r>
          </a:p>
          <a:p>
            <a:pPr marL="514350" indent="-514350">
              <a:buAutoNum type="arabicPeriod"/>
            </a:pPr>
            <a:r>
              <a:rPr lang="en-US" dirty="0" smtClean="0"/>
              <a:t>Name the planets in order, starting from the sun and moving outward. </a:t>
            </a:r>
          </a:p>
          <a:p>
            <a:pPr marL="514350" indent="-514350">
              <a:buAutoNum type="arabicPeriod"/>
            </a:pPr>
            <a:r>
              <a:rPr lang="en-US" dirty="0" smtClean="0"/>
              <a:t>What terrestrial planet is the largest? </a:t>
            </a:r>
          </a:p>
          <a:p>
            <a:pPr marL="514350" indent="-514350">
              <a:buAutoNum type="arabicPeriod"/>
            </a:pPr>
            <a:r>
              <a:rPr lang="en-US" dirty="0" smtClean="0"/>
              <a:t>What is the main gas in Mars’s atmosphere? </a:t>
            </a:r>
          </a:p>
          <a:p>
            <a:pPr marL="514350" indent="-514350">
              <a:buAutoNum type="arabicPeriod"/>
            </a:pPr>
            <a:r>
              <a:rPr lang="en-US" dirty="0" smtClean="0"/>
              <a:t>What gas is Neptune mostly made of? </a:t>
            </a:r>
          </a:p>
          <a:p>
            <a:pPr marL="514350" indent="-514350">
              <a:buAutoNum type="arabicPeriod"/>
            </a:pPr>
            <a:r>
              <a:rPr lang="en-US" dirty="0" smtClean="0"/>
              <a:t>Which planet has no moons?  </a:t>
            </a:r>
            <a:endParaRPr lang="en-US" dirty="0"/>
          </a:p>
        </p:txBody>
      </p:sp>
    </p:spTree>
    <p:extLst>
      <p:ext uri="{BB962C8B-B14F-4D97-AF65-F5344CB8AC3E}">
        <p14:creationId xmlns:p14="http://schemas.microsoft.com/office/powerpoint/2010/main" val="16108081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Cause of Seasons on Earth: </a:t>
            </a:r>
            <a:endParaRPr lang="en-US" dirty="0"/>
          </a:p>
        </p:txBody>
      </p:sp>
      <p:pic>
        <p:nvPicPr>
          <p:cNvPr id="4" name="Content Placeholder 3" descr="seasons.png"/>
          <p:cNvPicPr>
            <a:picLocks noGrp="1" noChangeAspect="1"/>
          </p:cNvPicPr>
          <p:nvPr>
            <p:ph idx="1"/>
          </p:nvPr>
        </p:nvPicPr>
        <p:blipFill>
          <a:blip r:embed="rId2">
            <a:extLst>
              <a:ext uri="{28A0092B-C50C-407E-A947-70E740481C1C}">
                <a14:useLocalDpi xmlns:a14="http://schemas.microsoft.com/office/drawing/2010/main" val="0"/>
              </a:ext>
            </a:extLst>
          </a:blip>
          <a:srcRect l="-10610" r="-10610"/>
          <a:stretch>
            <a:fillRect/>
          </a:stretch>
        </p:blipFill>
        <p:spPr/>
      </p:pic>
    </p:spTree>
    <p:extLst>
      <p:ext uri="{BB962C8B-B14F-4D97-AF65-F5344CB8AC3E}">
        <p14:creationId xmlns:p14="http://schemas.microsoft.com/office/powerpoint/2010/main" val="19049041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Model features of the Earth-Moon-Sun planetary system </a:t>
            </a:r>
            <a:br>
              <a:rPr lang="en-US" sz="3200" dirty="0" smtClean="0">
                <a:solidFill>
                  <a:srgbClr val="FFFF00"/>
                </a:solidFill>
              </a:rPr>
            </a:br>
            <a:r>
              <a:rPr lang="en-US" sz="3200" dirty="0" smtClean="0">
                <a:solidFill>
                  <a:srgbClr val="FFFF00"/>
                </a:solidFill>
              </a:rPr>
              <a:t>SLE: Meet or exceed NGSS </a:t>
            </a:r>
            <a:endParaRPr lang="en-US" sz="3200"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solidFill>
                  <a:srgbClr val="FF6600"/>
                </a:solidFill>
              </a:rPr>
              <a:t>Modeling the motion of the Earth: </a:t>
            </a:r>
          </a:p>
          <a:p>
            <a:pPr marL="514350" indent="-514350">
              <a:buAutoNum type="arabicPeriod"/>
            </a:pPr>
            <a:r>
              <a:rPr lang="en-US" dirty="0" smtClean="0"/>
              <a:t>Draw a color diagram that shows the Earth’s motion around the sun. Place the earth’s axis correctly in its orbit, and show which part of the earth is in sunlight or darkness. Include the dates of the solstices and equinoxes. </a:t>
            </a:r>
          </a:p>
          <a:p>
            <a:pPr marL="514350" indent="-514350">
              <a:buAutoNum type="arabicPeriod"/>
            </a:pPr>
            <a:r>
              <a:rPr lang="en-US" dirty="0" smtClean="0"/>
              <a:t>Answer these questions about this model: </a:t>
            </a:r>
          </a:p>
          <a:p>
            <a:pPr marL="514350" indent="-514350">
              <a:buAutoNum type="alphaLcPeriod"/>
            </a:pPr>
            <a:r>
              <a:rPr lang="en-US" dirty="0" smtClean="0"/>
              <a:t>During what part of the year is the north pole in total darkness? </a:t>
            </a:r>
          </a:p>
          <a:p>
            <a:pPr marL="514350" indent="-514350">
              <a:buAutoNum type="alphaLcPeriod"/>
            </a:pPr>
            <a:r>
              <a:rPr lang="en-US" dirty="0" smtClean="0"/>
              <a:t>During what part of the year does the northern hemisphere have the greatest number of daylight hours? </a:t>
            </a:r>
          </a:p>
          <a:p>
            <a:pPr marL="514350" indent="-514350">
              <a:buAutoNum type="alphaLcPeriod"/>
            </a:pPr>
            <a:r>
              <a:rPr lang="en-US" dirty="0" smtClean="0"/>
              <a:t>On June 22, which city has shorter days, Mexico City, Seattle, or San Francisco? Why? </a:t>
            </a:r>
          </a:p>
          <a:p>
            <a:pPr marL="514350" indent="-514350">
              <a:buAutoNum type="alphaLcPeriod"/>
            </a:pPr>
            <a:r>
              <a:rPr lang="en-US" dirty="0" smtClean="0"/>
              <a:t>During which part of the year does the whole earth have about the same number of daylight hours? </a:t>
            </a:r>
          </a:p>
          <a:p>
            <a:pPr marL="514350" indent="-514350">
              <a:buAutoNum type="alphaLcPeriod"/>
            </a:pPr>
            <a:r>
              <a:rPr lang="en-US" dirty="0" smtClean="0"/>
              <a:t>On what day does Seattle have its shortest day? </a:t>
            </a:r>
            <a:endParaRPr lang="en-US" dirty="0"/>
          </a:p>
        </p:txBody>
      </p:sp>
    </p:spTree>
    <p:extLst>
      <p:ext uri="{BB962C8B-B14F-4D97-AF65-F5344CB8AC3E}">
        <p14:creationId xmlns:p14="http://schemas.microsoft.com/office/powerpoint/2010/main" val="23343262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dirty="0" smtClean="0">
                <a:solidFill>
                  <a:srgbClr val="FFFF00"/>
                </a:solidFill>
              </a:rPr>
              <a:t>LO: Describe historical models of the solar system</a:t>
            </a:r>
            <a:br>
              <a:rPr lang="en-US" sz="3200" dirty="0" smtClean="0">
                <a:solidFill>
                  <a:srgbClr val="FFFF00"/>
                </a:solidFill>
              </a:rPr>
            </a:br>
            <a:r>
              <a:rPr lang="en-US" sz="3200" dirty="0" smtClean="0">
                <a:solidFill>
                  <a:srgbClr val="FFFF00"/>
                </a:solidFill>
              </a:rPr>
              <a:t>SLE: Meet or exceed NGSS</a:t>
            </a:r>
            <a:endParaRPr lang="en-US" sz="3200" dirty="0">
              <a:solidFill>
                <a:srgbClr val="FFFF00"/>
              </a:solidFill>
            </a:endParaRPr>
          </a:p>
        </p:txBody>
      </p:sp>
      <p:sp>
        <p:nvSpPr>
          <p:cNvPr id="3" name="Content Placeholder 2"/>
          <p:cNvSpPr>
            <a:spLocks noGrp="1"/>
          </p:cNvSpPr>
          <p:nvPr>
            <p:ph idx="1"/>
          </p:nvPr>
        </p:nvSpPr>
        <p:spPr>
          <a:xfrm>
            <a:off x="457200" y="1600200"/>
            <a:ext cx="8229600" cy="4525963"/>
          </a:xfrm>
        </p:spPr>
        <p:txBody>
          <a:bodyPr>
            <a:normAutofit fontScale="77500" lnSpcReduction="20000"/>
          </a:bodyPr>
          <a:lstStyle/>
          <a:p>
            <a:pPr marL="0" indent="0">
              <a:buNone/>
            </a:pPr>
            <a:r>
              <a:rPr lang="en-US" dirty="0" smtClean="0">
                <a:solidFill>
                  <a:srgbClr val="FF6600"/>
                </a:solidFill>
              </a:rPr>
              <a:t>Checkpoint Quiz on Models of the solar system: </a:t>
            </a:r>
          </a:p>
          <a:p>
            <a:pPr marL="514350" indent="-514350">
              <a:buAutoNum type="arabicPeriod"/>
            </a:pPr>
            <a:r>
              <a:rPr lang="en-US" dirty="0" smtClean="0"/>
              <a:t>What motivated ancient astronomers before the Greeks to study the stars and planets? </a:t>
            </a:r>
          </a:p>
          <a:p>
            <a:pPr marL="514350" indent="-514350">
              <a:buAutoNum type="arabicPeriod"/>
            </a:pPr>
            <a:r>
              <a:rPr lang="en-US" dirty="0" smtClean="0"/>
              <a:t>Who first proposed a geocentric model of the solar system? </a:t>
            </a:r>
          </a:p>
          <a:p>
            <a:pPr marL="514350" indent="-514350">
              <a:buAutoNum type="arabicPeriod"/>
            </a:pPr>
            <a:r>
              <a:rPr lang="en-US" dirty="0" smtClean="0"/>
              <a:t>Why did the Greeks reject Aristarchus’ model of the solar system? </a:t>
            </a:r>
          </a:p>
          <a:p>
            <a:pPr marL="514350" indent="-514350">
              <a:buAutoNum type="arabicPeriod"/>
            </a:pPr>
            <a:r>
              <a:rPr lang="en-US" dirty="0" smtClean="0"/>
              <a:t>List two of Galileo’s discoveries that provided evidence for the heliocentric model of the solar system. </a:t>
            </a:r>
          </a:p>
          <a:p>
            <a:pPr marL="514350" indent="-514350">
              <a:buAutoNum type="arabicPeriod"/>
            </a:pPr>
            <a:r>
              <a:rPr lang="en-US" dirty="0" smtClean="0"/>
              <a:t>Draw a basic diagram of </a:t>
            </a:r>
            <a:r>
              <a:rPr lang="en-US" dirty="0" err="1" smtClean="0"/>
              <a:t>Artistotle’s</a:t>
            </a:r>
            <a:r>
              <a:rPr lang="en-US" dirty="0" smtClean="0"/>
              <a:t> model of the solar system. Label the sun, the earth, the moon, and </a:t>
            </a:r>
            <a:r>
              <a:rPr lang="en-US" smtClean="0"/>
              <a:t>the stars.  </a:t>
            </a:r>
            <a:r>
              <a:rPr lang="en-US" dirty="0" smtClean="0"/>
              <a:t>(The other planets don’t have to be in any particular order for this question.) </a:t>
            </a:r>
            <a:endParaRPr lang="en-US" dirty="0"/>
          </a:p>
        </p:txBody>
      </p:sp>
    </p:spTree>
    <p:extLst>
      <p:ext uri="{BB962C8B-B14F-4D97-AF65-F5344CB8AC3E}">
        <p14:creationId xmlns:p14="http://schemas.microsoft.com/office/powerpoint/2010/main" val="11844912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FFFF00"/>
                </a:solidFill>
              </a:rPr>
              <a:t>Human Space Exploration: </a:t>
            </a:r>
            <a:endParaRPr lang="en-US" dirty="0">
              <a:solidFill>
                <a:srgbClr val="FFFF00"/>
              </a:solidFill>
            </a:endParaRPr>
          </a:p>
        </p:txBody>
      </p:sp>
      <p:sp>
        <p:nvSpPr>
          <p:cNvPr id="5" name="Content Placeholder 4"/>
          <p:cNvSpPr>
            <a:spLocks noGrp="1"/>
          </p:cNvSpPr>
          <p:nvPr>
            <p:ph sz="half" idx="1"/>
          </p:nvPr>
        </p:nvSpPr>
        <p:spPr/>
        <p:txBody>
          <a:bodyPr>
            <a:normAutofit fontScale="92500"/>
          </a:bodyPr>
          <a:lstStyle/>
          <a:p>
            <a:pPr marL="0" indent="0">
              <a:buNone/>
            </a:pPr>
            <a:r>
              <a:rPr lang="en-US" dirty="0" smtClean="0">
                <a:solidFill>
                  <a:srgbClr val="FF6600"/>
                </a:solidFill>
              </a:rPr>
              <a:t>Rockets: </a:t>
            </a:r>
          </a:p>
          <a:p>
            <a:pPr marL="0" indent="0">
              <a:buNone/>
            </a:pPr>
            <a:r>
              <a:rPr lang="en-US" dirty="0" smtClean="0"/>
              <a:t>So far, rockets are the only vehicles that humans have made that can produce enough acceleration (for its mass) to escape Earth’s gravity. </a:t>
            </a:r>
          </a:p>
          <a:p>
            <a:pPr marL="0" indent="0">
              <a:buNone/>
            </a:pPr>
            <a:endParaRPr lang="en-US" dirty="0" smtClean="0"/>
          </a:p>
          <a:p>
            <a:pPr marL="0" indent="0">
              <a:buNone/>
            </a:pPr>
            <a:endParaRPr lang="en-US" dirty="0"/>
          </a:p>
        </p:txBody>
      </p:sp>
      <p:sp>
        <p:nvSpPr>
          <p:cNvPr id="6" name="Content Placeholder 5"/>
          <p:cNvSpPr>
            <a:spLocks noGrp="1"/>
          </p:cNvSpPr>
          <p:nvPr>
            <p:ph sz="half" idx="2"/>
          </p:nvPr>
        </p:nvSpPr>
        <p:spPr/>
        <p:txBody>
          <a:bodyPr>
            <a:normAutofit fontScale="92500"/>
          </a:bodyPr>
          <a:lstStyle/>
          <a:p>
            <a:pPr marL="0" indent="0">
              <a:buNone/>
            </a:pPr>
            <a:r>
              <a:rPr lang="en-US" dirty="0" smtClean="0">
                <a:solidFill>
                  <a:srgbClr val="FF6600"/>
                </a:solidFill>
              </a:rPr>
              <a:t>Escape Velocity: </a:t>
            </a:r>
            <a:endParaRPr lang="en-US" dirty="0">
              <a:solidFill>
                <a:srgbClr val="FF6600"/>
              </a:solidFill>
            </a:endParaRPr>
          </a:p>
          <a:p>
            <a:pPr marL="0" indent="0">
              <a:buNone/>
            </a:pPr>
            <a:r>
              <a:rPr lang="en-US" dirty="0" smtClean="0"/>
              <a:t>To escape the gravitational pull of the earth, an object must travel at a velocity of 11 km/s.</a:t>
            </a:r>
          </a:p>
          <a:p>
            <a:pPr marL="0" indent="0">
              <a:buNone/>
            </a:pPr>
            <a:r>
              <a:rPr lang="en-US" dirty="0" smtClean="0">
                <a:solidFill>
                  <a:srgbClr val="FF6600"/>
                </a:solidFill>
              </a:rPr>
              <a:t>Orbital Velocity: </a:t>
            </a:r>
          </a:p>
          <a:p>
            <a:pPr marL="0" indent="0">
              <a:buNone/>
            </a:pPr>
            <a:r>
              <a:rPr lang="en-US" dirty="0" smtClean="0"/>
              <a:t>To maintain a sustainable orbit around the earth, an object must be traveling at a velocity of at least 8 km/s.</a:t>
            </a:r>
          </a:p>
          <a:p>
            <a:pPr marL="0" indent="0">
              <a:buNone/>
            </a:pPr>
            <a:endParaRPr lang="en-US" dirty="0"/>
          </a:p>
        </p:txBody>
      </p:sp>
      <p:pic>
        <p:nvPicPr>
          <p:cNvPr id="7" name="Picture 6" descr="Soyuz-21-A-rocket-launc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 y="4548726"/>
            <a:ext cx="2225660" cy="1483773"/>
          </a:xfrm>
          <a:prstGeom prst="rect">
            <a:avLst/>
          </a:prstGeom>
        </p:spPr>
      </p:pic>
    </p:spTree>
    <p:extLst>
      <p:ext uri="{BB962C8B-B14F-4D97-AF65-F5344CB8AC3E}">
        <p14:creationId xmlns:p14="http://schemas.microsoft.com/office/powerpoint/2010/main" val="12957204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How Rockets Work (Thank you, Isaac Newton): </a:t>
            </a:r>
            <a:endParaRPr lang="en-US" sz="3200" dirty="0">
              <a:solidFill>
                <a:srgbClr val="FF6600"/>
              </a:solidFill>
            </a:endParaRPr>
          </a:p>
        </p:txBody>
      </p:sp>
      <p:pic>
        <p:nvPicPr>
          <p:cNvPr id="6" name="Content Placeholder 5" descr="rocket_captioned.jpeg"/>
          <p:cNvPicPr>
            <a:picLocks noGrp="1" noChangeAspect="1"/>
          </p:cNvPicPr>
          <p:nvPr>
            <p:ph idx="1"/>
          </p:nvPr>
        </p:nvPicPr>
        <p:blipFill>
          <a:blip r:embed="rId2">
            <a:extLst>
              <a:ext uri="{28A0092B-C50C-407E-A947-70E740481C1C}">
                <a14:useLocalDpi xmlns:a14="http://schemas.microsoft.com/office/drawing/2010/main" val="0"/>
              </a:ext>
            </a:extLst>
          </a:blip>
          <a:srcRect l="-4297" r="-4297"/>
          <a:stretch>
            <a:fillRect/>
          </a:stretch>
        </p:blipFill>
        <p:spPr/>
      </p:pic>
    </p:spTree>
    <p:extLst>
      <p:ext uri="{BB962C8B-B14F-4D97-AF65-F5344CB8AC3E}">
        <p14:creationId xmlns:p14="http://schemas.microsoft.com/office/powerpoint/2010/main" val="294887847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3200" dirty="0" smtClean="0">
                <a:solidFill>
                  <a:srgbClr val="FF6600"/>
                </a:solidFill>
              </a:rPr>
              <a:t>Artificial Satellites: </a:t>
            </a:r>
            <a:endParaRPr lang="en-US" sz="3200" dirty="0">
              <a:solidFill>
                <a:srgbClr val="FF6600"/>
              </a:solidFill>
            </a:endParaRPr>
          </a:p>
        </p:txBody>
      </p:sp>
      <p:pic>
        <p:nvPicPr>
          <p:cNvPr id="7" name="Content Placeholder 6" descr="Global Sats Graphic.jpe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36649" b="-36649"/>
          <a:stretch>
            <a:fillRect/>
          </a:stretch>
        </p:blipFill>
        <p:spPr/>
      </p:pic>
      <p:sp>
        <p:nvSpPr>
          <p:cNvPr id="6" name="Content Placeholder 5"/>
          <p:cNvSpPr>
            <a:spLocks noGrp="1"/>
          </p:cNvSpPr>
          <p:nvPr>
            <p:ph sz="half" idx="2"/>
          </p:nvPr>
        </p:nvSpPr>
        <p:spPr/>
        <p:txBody>
          <a:bodyPr>
            <a:normAutofit fontScale="77500" lnSpcReduction="20000"/>
          </a:bodyPr>
          <a:lstStyle/>
          <a:p>
            <a:pPr marL="0" indent="0">
              <a:buNone/>
            </a:pPr>
            <a:r>
              <a:rPr lang="en-US" dirty="0" smtClean="0"/>
              <a:t>Human-made satellites are launched into space by rockets, and perform many useful tasks: </a:t>
            </a:r>
          </a:p>
          <a:p>
            <a:r>
              <a:rPr lang="en-US" dirty="0" smtClean="0"/>
              <a:t>Monitor weather patterns</a:t>
            </a:r>
          </a:p>
          <a:p>
            <a:r>
              <a:rPr lang="en-US" dirty="0" smtClean="0"/>
              <a:t>Track movement of tectonic plates </a:t>
            </a:r>
          </a:p>
          <a:p>
            <a:r>
              <a:rPr lang="en-US" dirty="0" smtClean="0"/>
              <a:t>GPS</a:t>
            </a:r>
          </a:p>
          <a:p>
            <a:r>
              <a:rPr lang="en-US" dirty="0" smtClean="0"/>
              <a:t>Communications </a:t>
            </a:r>
          </a:p>
          <a:p>
            <a:r>
              <a:rPr lang="en-US" dirty="0" smtClean="0"/>
              <a:t>Military surveillance</a:t>
            </a:r>
          </a:p>
          <a:p>
            <a:r>
              <a:rPr lang="en-US" dirty="0" smtClean="0"/>
              <a:t>Monitor health of crops, forests and ocean ecosystems</a:t>
            </a:r>
          </a:p>
          <a:p>
            <a:r>
              <a:rPr lang="en-US" dirty="0" smtClean="0"/>
              <a:t>Space Telescopes </a:t>
            </a:r>
            <a:endParaRPr lang="en-US" dirty="0"/>
          </a:p>
        </p:txBody>
      </p:sp>
    </p:spTree>
    <p:extLst>
      <p:ext uri="{BB962C8B-B14F-4D97-AF65-F5344CB8AC3E}">
        <p14:creationId xmlns:p14="http://schemas.microsoft.com/office/powerpoint/2010/main" val="20517725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indent="0">
              <a:buNone/>
            </a:pPr>
            <a:r>
              <a:rPr lang="en-US" dirty="0" smtClean="0">
                <a:solidFill>
                  <a:srgbClr val="FFFF00"/>
                </a:solidFill>
              </a:rPr>
              <a:t>Types of Satellite Orbits: </a:t>
            </a:r>
          </a:p>
          <a:p>
            <a:r>
              <a:rPr lang="en-US" dirty="0" smtClean="0">
                <a:solidFill>
                  <a:srgbClr val="FF6600"/>
                </a:solidFill>
              </a:rPr>
              <a:t>Low Earth Orbit (LEO): </a:t>
            </a:r>
            <a:r>
              <a:rPr lang="en-US" dirty="0" smtClean="0"/>
              <a:t>The satellite travels a few hundred Km above the earth. This allows satellites to get clear images of Earth, but they are out of communication much of the time. </a:t>
            </a:r>
            <a:endParaRPr lang="en-US" dirty="0"/>
          </a:p>
        </p:txBody>
      </p:sp>
      <p:pic>
        <p:nvPicPr>
          <p:cNvPr id="5" name="Content Placeholder 4" descr="LEO.jpe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20788" b="-20788"/>
          <a:stretch>
            <a:fillRect/>
          </a:stretch>
        </p:blipFill>
        <p:spPr/>
      </p:pic>
    </p:spTree>
    <p:extLst>
      <p:ext uri="{BB962C8B-B14F-4D97-AF65-F5344CB8AC3E}">
        <p14:creationId xmlns:p14="http://schemas.microsoft.com/office/powerpoint/2010/main" val="28849199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geo orbit .png"/>
          <p:cNvPicPr>
            <a:picLocks noGrp="1" noChangeAspect="1"/>
          </p:cNvPicPr>
          <p:nvPr>
            <p:ph sz="half" idx="1"/>
          </p:nvPr>
        </p:nvPicPr>
        <p:blipFill>
          <a:blip r:embed="rId2">
            <a:extLst>
              <a:ext uri="{28A0092B-C50C-407E-A947-70E740481C1C}">
                <a14:useLocalDpi xmlns:a14="http://schemas.microsoft.com/office/drawing/2010/main" val="0"/>
              </a:ext>
            </a:extLst>
          </a:blip>
          <a:srcRect t="-49460" b="-49460"/>
          <a:stretch>
            <a:fillRect/>
          </a:stretch>
        </p:blipFill>
        <p:spPr/>
      </p:pic>
      <p:sp>
        <p:nvSpPr>
          <p:cNvPr id="4" name="Content Placeholder 3"/>
          <p:cNvSpPr>
            <a:spLocks noGrp="1"/>
          </p:cNvSpPr>
          <p:nvPr>
            <p:ph sz="half" idx="2"/>
          </p:nvPr>
        </p:nvSpPr>
        <p:spPr/>
        <p:txBody>
          <a:bodyPr>
            <a:normAutofit lnSpcReduction="10000"/>
          </a:bodyPr>
          <a:lstStyle/>
          <a:p>
            <a:pPr marL="0" indent="0">
              <a:buNone/>
            </a:pPr>
            <a:r>
              <a:rPr lang="en-US" dirty="0" smtClean="0">
                <a:solidFill>
                  <a:srgbClr val="FF6600"/>
                </a:solidFill>
              </a:rPr>
              <a:t>Polar Orbit: </a:t>
            </a:r>
            <a:r>
              <a:rPr lang="en-US" dirty="0" smtClean="0"/>
              <a:t>A LEO that goes around the earth over the poles</a:t>
            </a:r>
          </a:p>
          <a:p>
            <a:pPr marL="0" indent="0">
              <a:buNone/>
            </a:pPr>
            <a:r>
              <a:rPr lang="en-US" dirty="0" smtClean="0">
                <a:solidFill>
                  <a:srgbClr val="FF6600"/>
                </a:solidFill>
              </a:rPr>
              <a:t>Geostationary Orbit (GSO): </a:t>
            </a:r>
            <a:r>
              <a:rPr lang="en-US" dirty="0" smtClean="0"/>
              <a:t>The satellite orbits the earth at the same speed as the earth’s rotation, so that it stays over the same spot all the time. GSOs are much higher than LEOs. </a:t>
            </a:r>
            <a:endParaRPr lang="en-US" dirty="0"/>
          </a:p>
        </p:txBody>
      </p:sp>
    </p:spTree>
    <p:extLst>
      <p:ext uri="{BB962C8B-B14F-4D97-AF65-F5344CB8AC3E}">
        <p14:creationId xmlns:p14="http://schemas.microsoft.com/office/powerpoint/2010/main" val="34881254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FFFF00"/>
                </a:solidFill>
              </a:rPr>
              <a:t>Deep Space Probes: </a:t>
            </a:r>
            <a:endParaRPr lang="en-US" sz="3600" dirty="0">
              <a:solidFill>
                <a:srgbClr val="FFFF00"/>
              </a:solidFill>
            </a:endParaRPr>
          </a:p>
        </p:txBody>
      </p:sp>
      <p:sp>
        <p:nvSpPr>
          <p:cNvPr id="3" name="Content Placeholder 2"/>
          <p:cNvSpPr>
            <a:spLocks noGrp="1"/>
          </p:cNvSpPr>
          <p:nvPr>
            <p:ph sz="half" idx="1"/>
          </p:nvPr>
        </p:nvSpPr>
        <p:spPr/>
        <p:txBody>
          <a:bodyPr/>
          <a:lstStyle/>
          <a:p>
            <a:pPr marL="0" indent="0">
              <a:buNone/>
            </a:pPr>
            <a:r>
              <a:rPr lang="en-US" dirty="0" smtClean="0"/>
              <a:t>Except for the moon, all human exploration of space so far has been with robotic space probes. The first space probe was sent to the moon in 1959. By 2012, space probes had been sent to every planet in the solar system.</a:t>
            </a:r>
            <a:endParaRPr lang="en-US" dirty="0"/>
          </a:p>
        </p:txBody>
      </p:sp>
      <p:pic>
        <p:nvPicPr>
          <p:cNvPr id="5" name="Content Placeholder 4" descr="curiosity-selfie.jpeg"/>
          <p:cNvPicPr>
            <a:picLocks noGrp="1" noChangeAspect="1"/>
          </p:cNvPicPr>
          <p:nvPr>
            <p:ph sz="half" idx="2"/>
          </p:nvPr>
        </p:nvPicPr>
        <p:blipFill>
          <a:blip r:embed="rId2">
            <a:extLst>
              <a:ext uri="{28A0092B-C50C-407E-A947-70E740481C1C}">
                <a14:useLocalDpi xmlns:a14="http://schemas.microsoft.com/office/drawing/2010/main" val="0"/>
              </a:ext>
            </a:extLst>
          </a:blip>
          <a:srcRect t="-104716" b="-104716"/>
          <a:stretch>
            <a:fillRect/>
          </a:stretch>
        </p:blipFill>
        <p:spPr/>
      </p:pic>
    </p:spTree>
    <p:extLst>
      <p:ext uri="{BB962C8B-B14F-4D97-AF65-F5344CB8AC3E}">
        <p14:creationId xmlns:p14="http://schemas.microsoft.com/office/powerpoint/2010/main" val="264974430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6600"/>
                </a:solidFill>
              </a:rPr>
              <a:t>Timeline of Human Space Exploration: </a:t>
            </a:r>
            <a:endParaRPr lang="en-US" sz="3200" dirty="0">
              <a:solidFill>
                <a:srgbClr val="FF6600"/>
              </a:solidFill>
            </a:endParaRPr>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6600"/>
                </a:solidFill>
              </a:rPr>
              <a:t>1926: </a:t>
            </a:r>
            <a:r>
              <a:rPr lang="en-US" dirty="0" smtClean="0"/>
              <a:t>Robert Goddard (USA) launches first successful liquid fuel Rocket. </a:t>
            </a:r>
          </a:p>
          <a:p>
            <a:r>
              <a:rPr lang="en-US" dirty="0" smtClean="0">
                <a:solidFill>
                  <a:srgbClr val="FF6600"/>
                </a:solidFill>
              </a:rPr>
              <a:t>1944: </a:t>
            </a:r>
            <a:r>
              <a:rPr lang="en-US" dirty="0" smtClean="0"/>
              <a:t>German V2 rocket becomes first manmade object to leave Earth’s atmosphere</a:t>
            </a:r>
          </a:p>
          <a:p>
            <a:r>
              <a:rPr lang="en-US" dirty="0" smtClean="0">
                <a:solidFill>
                  <a:srgbClr val="FF6600"/>
                </a:solidFill>
              </a:rPr>
              <a:t>1957: </a:t>
            </a:r>
            <a:r>
              <a:rPr lang="en-US" dirty="0" smtClean="0"/>
              <a:t>USSR launches Sputnik, first artificial satellite into orbit around Earth. </a:t>
            </a:r>
            <a:endParaRPr lang="en-US" dirty="0"/>
          </a:p>
        </p:txBody>
      </p:sp>
      <p:pic>
        <p:nvPicPr>
          <p:cNvPr id="5" name="Content Placeholder 4" descr="Sputnik-1c.jpeg"/>
          <p:cNvPicPr>
            <a:picLocks noGrp="1" noChangeAspect="1"/>
          </p:cNvPicPr>
          <p:nvPr>
            <p:ph sz="half" idx="2"/>
          </p:nvPr>
        </p:nvPicPr>
        <p:blipFill>
          <a:blip r:embed="rId2">
            <a:extLst>
              <a:ext uri="{28A0092B-C50C-407E-A947-70E740481C1C}">
                <a14:useLocalDpi xmlns:a14="http://schemas.microsoft.com/office/drawing/2010/main" val="0"/>
              </a:ext>
            </a:extLst>
          </a:blip>
          <a:srcRect t="-10517" b="-10517"/>
          <a:stretch>
            <a:fillRect/>
          </a:stretch>
        </p:blipFill>
        <p:spPr/>
      </p:pic>
    </p:spTree>
    <p:extLst>
      <p:ext uri="{BB962C8B-B14F-4D97-AF65-F5344CB8AC3E}">
        <p14:creationId xmlns:p14="http://schemas.microsoft.com/office/powerpoint/2010/main" val="41431889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r>
              <a:rPr lang="en-US" dirty="0" smtClean="0">
                <a:solidFill>
                  <a:srgbClr val="FF6600"/>
                </a:solidFill>
              </a:rPr>
              <a:t>1957: </a:t>
            </a:r>
            <a:r>
              <a:rPr lang="en-US" dirty="0" smtClean="0"/>
              <a:t>USSR launches first animal into orbit, the dog </a:t>
            </a:r>
            <a:r>
              <a:rPr lang="en-US" dirty="0" err="1" smtClean="0"/>
              <a:t>Laika</a:t>
            </a:r>
            <a:endParaRPr lang="en-US" dirty="0" smtClean="0"/>
          </a:p>
          <a:p>
            <a:r>
              <a:rPr lang="en-US" dirty="0" smtClean="0">
                <a:solidFill>
                  <a:srgbClr val="FF6600"/>
                </a:solidFill>
              </a:rPr>
              <a:t>1959: </a:t>
            </a:r>
            <a:r>
              <a:rPr lang="en-US" dirty="0" smtClean="0"/>
              <a:t>First space probe to the Moon, Luna 1 (also the first object to leave Earth orbit) </a:t>
            </a:r>
          </a:p>
          <a:p>
            <a:r>
              <a:rPr lang="en-US" dirty="0" smtClean="0">
                <a:solidFill>
                  <a:srgbClr val="FF6600"/>
                </a:solidFill>
              </a:rPr>
              <a:t>1961: </a:t>
            </a:r>
            <a:r>
              <a:rPr lang="en-US" dirty="0" smtClean="0"/>
              <a:t>US launches first primate into space (Ham, a chimp) </a:t>
            </a:r>
          </a:p>
          <a:p>
            <a:r>
              <a:rPr lang="en-US" dirty="0" smtClean="0">
                <a:solidFill>
                  <a:srgbClr val="FF6600"/>
                </a:solidFill>
              </a:rPr>
              <a:t>1961: </a:t>
            </a:r>
            <a:r>
              <a:rPr lang="en-US" dirty="0" smtClean="0"/>
              <a:t>USSR launches first human into orbit </a:t>
            </a:r>
          </a:p>
          <a:p>
            <a:r>
              <a:rPr lang="en-US" dirty="0" smtClean="0">
                <a:solidFill>
                  <a:srgbClr val="FF6600"/>
                </a:solidFill>
              </a:rPr>
              <a:t>1963: </a:t>
            </a:r>
            <a:r>
              <a:rPr lang="en-US" dirty="0" smtClean="0"/>
              <a:t>First woman in space (USSR) </a:t>
            </a:r>
            <a:endParaRPr lang="en-US" dirty="0"/>
          </a:p>
        </p:txBody>
      </p:sp>
      <p:pic>
        <p:nvPicPr>
          <p:cNvPr id="5" name="Content Placeholder 4" descr="Yuri .jpe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31476" b="-31476"/>
          <a:stretch>
            <a:fillRect/>
          </a:stretch>
        </p:blipFill>
        <p:spPr/>
      </p:pic>
    </p:spTree>
    <p:extLst>
      <p:ext uri="{BB962C8B-B14F-4D97-AF65-F5344CB8AC3E}">
        <p14:creationId xmlns:p14="http://schemas.microsoft.com/office/powerpoint/2010/main" val="236161997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galileo.jpeg"/>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t="-39620" b="-39620"/>
          <a:stretch>
            <a:fillRect/>
          </a:stretch>
        </p:blipFill>
        <p:spPr/>
      </p:pic>
      <p:sp>
        <p:nvSpPr>
          <p:cNvPr id="4" name="Content Placeholder 3"/>
          <p:cNvSpPr>
            <a:spLocks noGrp="1"/>
          </p:cNvSpPr>
          <p:nvPr>
            <p:ph sz="half" idx="2"/>
          </p:nvPr>
        </p:nvSpPr>
        <p:spPr/>
        <p:txBody>
          <a:bodyPr>
            <a:normAutofit fontScale="62500" lnSpcReduction="20000"/>
          </a:bodyPr>
          <a:lstStyle/>
          <a:p>
            <a:pPr marL="0" indent="0">
              <a:buNone/>
            </a:pPr>
            <a:r>
              <a:rPr lang="en-US" dirty="0" smtClean="0">
                <a:solidFill>
                  <a:srgbClr val="FF6600"/>
                </a:solidFill>
              </a:rPr>
              <a:t>1969: </a:t>
            </a:r>
            <a:r>
              <a:rPr lang="en-US" dirty="0" smtClean="0"/>
              <a:t>First human on Moon (USA) </a:t>
            </a:r>
          </a:p>
          <a:p>
            <a:pPr marL="0" indent="0">
              <a:buNone/>
            </a:pPr>
            <a:r>
              <a:rPr lang="en-US" dirty="0" smtClean="0">
                <a:solidFill>
                  <a:srgbClr val="FF6600"/>
                </a:solidFill>
              </a:rPr>
              <a:t>1971: </a:t>
            </a:r>
            <a:r>
              <a:rPr lang="en-US" dirty="0" smtClean="0"/>
              <a:t>First probe to Orbit Mars (Mariner 9, USA) </a:t>
            </a:r>
          </a:p>
          <a:p>
            <a:pPr marL="0" indent="0">
              <a:buNone/>
            </a:pPr>
            <a:r>
              <a:rPr lang="en-US" dirty="0" smtClean="0">
                <a:solidFill>
                  <a:srgbClr val="FF6600"/>
                </a:solidFill>
              </a:rPr>
              <a:t>1974: </a:t>
            </a:r>
            <a:r>
              <a:rPr lang="en-US" dirty="0" smtClean="0"/>
              <a:t>First probe to Venus and Mercury (Mariner 10, USA) </a:t>
            </a:r>
          </a:p>
          <a:p>
            <a:pPr marL="0" indent="0">
              <a:buNone/>
            </a:pPr>
            <a:r>
              <a:rPr lang="en-US" dirty="0" smtClean="0">
                <a:solidFill>
                  <a:srgbClr val="FF6600"/>
                </a:solidFill>
              </a:rPr>
              <a:t>1976: </a:t>
            </a:r>
            <a:r>
              <a:rPr lang="en-US" dirty="0" smtClean="0"/>
              <a:t>First probe lands on Mars (Viking, USA) </a:t>
            </a:r>
          </a:p>
          <a:p>
            <a:pPr marL="0" indent="0">
              <a:buNone/>
            </a:pPr>
            <a:r>
              <a:rPr lang="en-US" dirty="0" smtClean="0">
                <a:solidFill>
                  <a:srgbClr val="FF6600"/>
                </a:solidFill>
              </a:rPr>
              <a:t>1986: </a:t>
            </a:r>
            <a:r>
              <a:rPr lang="en-US" dirty="0" smtClean="0"/>
              <a:t>First space station (Mir, USSR) </a:t>
            </a:r>
          </a:p>
          <a:p>
            <a:pPr marL="0" indent="0">
              <a:buNone/>
            </a:pPr>
            <a:r>
              <a:rPr lang="en-US" dirty="0" smtClean="0">
                <a:solidFill>
                  <a:srgbClr val="FF6600"/>
                </a:solidFill>
              </a:rPr>
              <a:t>1991: </a:t>
            </a:r>
            <a:r>
              <a:rPr lang="en-US" dirty="0" smtClean="0"/>
              <a:t>First orbit of Jupiter (Galileo, USA) </a:t>
            </a:r>
          </a:p>
          <a:p>
            <a:pPr marL="0" indent="0">
              <a:buNone/>
            </a:pPr>
            <a:r>
              <a:rPr lang="en-US" dirty="0" smtClean="0">
                <a:solidFill>
                  <a:srgbClr val="FF6600"/>
                </a:solidFill>
              </a:rPr>
              <a:t>1998: </a:t>
            </a:r>
            <a:r>
              <a:rPr lang="en-US" dirty="0" smtClean="0"/>
              <a:t>International space station launched</a:t>
            </a:r>
          </a:p>
          <a:p>
            <a:pPr marL="0" indent="0">
              <a:buNone/>
            </a:pPr>
            <a:r>
              <a:rPr lang="en-US" dirty="0" smtClean="0">
                <a:solidFill>
                  <a:srgbClr val="FF6600"/>
                </a:solidFill>
              </a:rPr>
              <a:t>2012: </a:t>
            </a:r>
            <a:r>
              <a:rPr lang="en-US" dirty="0" smtClean="0"/>
              <a:t>First human-made object to leave the solar system (Voyager 1, USA) </a:t>
            </a:r>
          </a:p>
          <a:p>
            <a:pPr marL="0" indent="0">
              <a:buNone/>
            </a:pPr>
            <a:r>
              <a:rPr lang="en-US" dirty="0" smtClean="0">
                <a:solidFill>
                  <a:srgbClr val="FF6600"/>
                </a:solidFill>
              </a:rPr>
              <a:t>2015: </a:t>
            </a:r>
            <a:r>
              <a:rPr lang="en-US" dirty="0" smtClean="0"/>
              <a:t>First probe to Pluto (New Horizons, USA) </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506658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sz="3200" dirty="0" smtClean="0">
                <a:solidFill>
                  <a:srgbClr val="FFFF00"/>
                </a:solidFill>
              </a:rPr>
              <a:t>LO: Identify ways that humans have explored space </a:t>
            </a:r>
            <a:br>
              <a:rPr lang="en-US" sz="3200" dirty="0" smtClean="0">
                <a:solidFill>
                  <a:srgbClr val="FFFF00"/>
                </a:solidFill>
              </a:rPr>
            </a:br>
            <a:r>
              <a:rPr lang="en-US" sz="3200" dirty="0" smtClean="0">
                <a:solidFill>
                  <a:srgbClr val="FFFF00"/>
                </a:solidFill>
              </a:rPr>
              <a:t>SLE: Meet or exceed NGSS</a:t>
            </a:r>
            <a:endParaRPr lang="en-US" sz="3200" dirty="0">
              <a:solidFill>
                <a:srgbClr val="FFFF00"/>
              </a:solidFill>
            </a:endParaRPr>
          </a:p>
        </p:txBody>
      </p:sp>
      <p:sp>
        <p:nvSpPr>
          <p:cNvPr id="6" name="Content Placeholder 5"/>
          <p:cNvSpPr>
            <a:spLocks noGrp="1"/>
          </p:cNvSpPr>
          <p:nvPr>
            <p:ph idx="1"/>
          </p:nvPr>
        </p:nvSpPr>
        <p:spPr/>
        <p:txBody>
          <a:bodyPr/>
          <a:lstStyle/>
          <a:p>
            <a:pPr marL="0" indent="0">
              <a:buNone/>
            </a:pPr>
            <a:r>
              <a:rPr lang="en-US" dirty="0" smtClean="0">
                <a:solidFill>
                  <a:srgbClr val="FF6600"/>
                </a:solidFill>
              </a:rPr>
              <a:t>Homework: </a:t>
            </a:r>
          </a:p>
          <a:p>
            <a:pPr marL="514350" indent="-514350">
              <a:buAutoNum type="arabicPeriod"/>
            </a:pPr>
            <a:r>
              <a:rPr lang="en-US" dirty="0" smtClean="0"/>
              <a:t>Read and take notes on p. 134-143 </a:t>
            </a:r>
          </a:p>
          <a:p>
            <a:pPr marL="514350" indent="-514350">
              <a:buAutoNum type="arabicPeriod"/>
            </a:pPr>
            <a:r>
              <a:rPr lang="en-US" dirty="0" smtClean="0"/>
              <a:t>Review questions p. 137 (due Monday) </a:t>
            </a:r>
            <a:endParaRPr lang="en-US" dirty="0"/>
          </a:p>
        </p:txBody>
      </p:sp>
    </p:spTree>
    <p:extLst>
      <p:ext uri="{BB962C8B-B14F-4D97-AF65-F5344CB8AC3E}">
        <p14:creationId xmlns:p14="http://schemas.microsoft.com/office/powerpoint/2010/main" val="191415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Tools of Astronomy: </a:t>
            </a:r>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a:solidFill>
                  <a:srgbClr val="FF6600"/>
                </a:solidFill>
              </a:rPr>
              <a:t>Optical Telescopes: </a:t>
            </a:r>
            <a:r>
              <a:rPr lang="en-US" dirty="0"/>
              <a:t>Use visible light to examine objects not visible to the naked eye. </a:t>
            </a:r>
          </a:p>
          <a:p>
            <a:pPr marL="0" indent="0">
              <a:buNone/>
            </a:pPr>
            <a:r>
              <a:rPr lang="en-US" dirty="0">
                <a:solidFill>
                  <a:srgbClr val="FF6600"/>
                </a:solidFill>
              </a:rPr>
              <a:t>Types of optical telescopes: </a:t>
            </a:r>
          </a:p>
          <a:p>
            <a:pPr marL="514350" indent="-514350">
              <a:buAutoNum type="arabicPeriod"/>
            </a:pPr>
            <a:r>
              <a:rPr lang="en-US" dirty="0">
                <a:solidFill>
                  <a:srgbClr val="FF6600"/>
                </a:solidFill>
              </a:rPr>
              <a:t>Refracting: </a:t>
            </a:r>
            <a:r>
              <a:rPr lang="en-US" dirty="0"/>
              <a:t>Uses two glass lenses connected by a tube. </a:t>
            </a:r>
          </a:p>
          <a:p>
            <a:pPr marL="514350" indent="-514350">
              <a:buAutoNum type="arabicPeriod"/>
            </a:pPr>
            <a:r>
              <a:rPr lang="en-US" dirty="0">
                <a:solidFill>
                  <a:srgbClr val="FF6600"/>
                </a:solidFill>
              </a:rPr>
              <a:t>Reflecting: </a:t>
            </a:r>
            <a:r>
              <a:rPr lang="en-US" dirty="0"/>
              <a:t>uses mirror to gather light and concentrate it at a single location. </a:t>
            </a:r>
          </a:p>
        </p:txBody>
      </p:sp>
      <p:pic>
        <p:nvPicPr>
          <p:cNvPr id="6" name="Content Placeholder 5" descr="types of optical telescopes "/>
          <p:cNvPicPr>
            <a:picLocks noGrp="1" noChangeAspect="1"/>
          </p:cNvPicPr>
          <p:nvPr>
            <p:ph sz="half" idx="2"/>
          </p:nvPr>
        </p:nvPicPr>
        <p:blipFill>
          <a:blip r:embed="rId2">
            <a:extLst>
              <a:ext uri="{28A0092B-C50C-407E-A947-70E740481C1C}">
                <a14:useLocalDpi xmlns:a14="http://schemas.microsoft.com/office/drawing/2010/main" val="0"/>
              </a:ext>
            </a:extLst>
          </a:blip>
          <a:srcRect t="-18813" b="-18813"/>
          <a:stretch>
            <a:fillRect/>
          </a:stretch>
        </p:blipFill>
        <p:spPr/>
      </p:pic>
    </p:spTree>
    <p:extLst>
      <p:ext uri="{BB962C8B-B14F-4D97-AF65-F5344CB8AC3E}">
        <p14:creationId xmlns:p14="http://schemas.microsoft.com/office/powerpoint/2010/main" val="20688308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6600"/>
                </a:solidFill>
              </a:rPr>
              <a:t>Life Cycle of Large and Small Stars: </a:t>
            </a:r>
          </a:p>
        </p:txBody>
      </p:sp>
      <p:pic>
        <p:nvPicPr>
          <p:cNvPr id="4" name="Content Placeholder 3" descr="starcycle.jpg"/>
          <p:cNvPicPr>
            <a:picLocks noGrp="1" noChangeAspect="1"/>
          </p:cNvPicPr>
          <p:nvPr>
            <p:ph idx="1"/>
          </p:nvPr>
        </p:nvPicPr>
        <p:blipFill>
          <a:blip r:embed="rId2">
            <a:extLst>
              <a:ext uri="{28A0092B-C50C-407E-A947-70E740481C1C}">
                <a14:useLocalDpi xmlns:a14="http://schemas.microsoft.com/office/drawing/2010/main" val="0"/>
              </a:ext>
            </a:extLst>
          </a:blip>
          <a:srcRect l="-2329" r="-2329"/>
          <a:stretch>
            <a:fillRect/>
          </a:stretch>
        </p:blipFill>
        <p:spPr/>
      </p:pic>
    </p:spTree>
    <p:extLst>
      <p:ext uri="{BB962C8B-B14F-4D97-AF65-F5344CB8AC3E}">
        <p14:creationId xmlns:p14="http://schemas.microsoft.com/office/powerpoint/2010/main" val="37419660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Homework: </a:t>
            </a:r>
          </a:p>
        </p:txBody>
      </p:sp>
      <p:sp>
        <p:nvSpPr>
          <p:cNvPr id="3" name="Content Placeholder 2"/>
          <p:cNvSpPr>
            <a:spLocks noGrp="1"/>
          </p:cNvSpPr>
          <p:nvPr>
            <p:ph idx="1"/>
          </p:nvPr>
        </p:nvSpPr>
        <p:spPr/>
        <p:txBody>
          <a:bodyPr>
            <a:normAutofit fontScale="92500"/>
          </a:bodyPr>
          <a:lstStyle/>
          <a:p>
            <a:pPr marL="0" indent="0">
              <a:buNone/>
            </a:pPr>
            <a:r>
              <a:rPr lang="en-US" dirty="0">
                <a:solidFill>
                  <a:srgbClr val="FF6600"/>
                </a:solidFill>
              </a:rPr>
              <a:t>LO:  Describe the life cycle of large and small stars </a:t>
            </a:r>
          </a:p>
          <a:p>
            <a:pPr marL="0" indent="0">
              <a:buNone/>
            </a:pPr>
            <a:r>
              <a:rPr lang="en-US" dirty="0">
                <a:solidFill>
                  <a:srgbClr val="FF6600"/>
                </a:solidFill>
              </a:rPr>
              <a:t>SLE: Meet or exceed academic standards </a:t>
            </a:r>
          </a:p>
          <a:p>
            <a:pPr marL="514350" indent="-514350">
              <a:buAutoNum type="arabicPeriod"/>
            </a:pPr>
            <a:r>
              <a:rPr lang="en-US" dirty="0"/>
              <a:t>Read p. 40-45 </a:t>
            </a:r>
          </a:p>
          <a:p>
            <a:pPr marL="514350" indent="-514350">
              <a:buAutoNum type="arabicPeriod"/>
            </a:pPr>
            <a:r>
              <a:rPr lang="en-US" dirty="0"/>
              <a:t>Draw a color diagram of the life cycle large and small stars. Include  a title (The Life Cycle of Stars), the name of each stage, a picture of the star at each stage, and 1-2 sentences about what happens to the star at each stage. </a:t>
            </a:r>
          </a:p>
        </p:txBody>
      </p:sp>
    </p:spTree>
    <p:extLst>
      <p:ext uri="{BB962C8B-B14F-4D97-AF65-F5344CB8AC3E}">
        <p14:creationId xmlns:p14="http://schemas.microsoft.com/office/powerpoint/2010/main" val="34234437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a:solidFill>
                  <a:srgbClr val="FFFF00"/>
                </a:solidFill>
              </a:rPr>
              <a:t>Cosmology: looking at the universe all at once</a:t>
            </a:r>
          </a:p>
        </p:txBody>
      </p:sp>
      <p:sp>
        <p:nvSpPr>
          <p:cNvPr id="4" name="Content Placeholder 3"/>
          <p:cNvSpPr>
            <a:spLocks noGrp="1"/>
          </p:cNvSpPr>
          <p:nvPr>
            <p:ph sz="half" idx="1"/>
          </p:nvPr>
        </p:nvSpPr>
        <p:spPr/>
        <p:txBody>
          <a:bodyPr>
            <a:normAutofit fontScale="77500" lnSpcReduction="20000"/>
          </a:bodyPr>
          <a:lstStyle/>
          <a:p>
            <a:pPr marL="0" indent="0">
              <a:buNone/>
            </a:pPr>
            <a:r>
              <a:rPr lang="de-DE" dirty="0">
                <a:solidFill>
                  <a:schemeClr val="accent6"/>
                </a:solidFill>
              </a:rPr>
              <a:t>Cosmology: </a:t>
            </a:r>
            <a:r>
              <a:rPr lang="de-DE" dirty="0"/>
              <a:t>the study of the structure, origin, and eventual fate of the universe as a whole. </a:t>
            </a:r>
          </a:p>
          <a:p>
            <a:pPr marL="0" indent="0">
              <a:buNone/>
            </a:pPr>
            <a:r>
              <a:rPr lang="de-DE" dirty="0">
                <a:solidFill>
                  <a:schemeClr val="accent6"/>
                </a:solidFill>
              </a:rPr>
              <a:t>Two major cosmological theories: </a:t>
            </a:r>
          </a:p>
          <a:p>
            <a:pPr marL="514350" indent="-514350">
              <a:buAutoNum type="arabicPeriod"/>
            </a:pPr>
            <a:r>
              <a:rPr lang="de-DE" dirty="0">
                <a:solidFill>
                  <a:schemeClr val="accent6"/>
                </a:solidFill>
              </a:rPr>
              <a:t>Steady State Theory: </a:t>
            </a:r>
            <a:r>
              <a:rPr lang="de-DE" dirty="0"/>
              <a:t>The universe has always existed in more or less its current state, and always will.  (most accepted until 1960s-1970s)) </a:t>
            </a:r>
          </a:p>
          <a:p>
            <a:pPr marL="514350" indent="-514350">
              <a:buAutoNum type="arabicPeriod"/>
            </a:pPr>
            <a:r>
              <a:rPr lang="de-DE" dirty="0">
                <a:solidFill>
                  <a:schemeClr val="accent6"/>
                </a:solidFill>
              </a:rPr>
              <a:t>Big Bang (Inflation) Theory: </a:t>
            </a:r>
            <a:r>
              <a:rPr lang="de-DE" dirty="0"/>
              <a:t>The universe began as a singularity, and suddenly expanded outwards (currently most accepted theory). </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48200" y="2449671"/>
            <a:ext cx="4038600" cy="2827020"/>
          </a:xfrm>
        </p:spPr>
      </p:pic>
    </p:spTree>
    <p:extLst>
      <p:ext uri="{BB962C8B-B14F-4D97-AF65-F5344CB8AC3E}">
        <p14:creationId xmlns:p14="http://schemas.microsoft.com/office/powerpoint/2010/main" val="27993249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200" dirty="0">
                <a:solidFill>
                  <a:schemeClr val="accent6"/>
                </a:solidFill>
              </a:rPr>
              <a:t>Things to keep in mind about the Big Bang: </a:t>
            </a:r>
          </a:p>
        </p:txBody>
      </p:sp>
      <p:sp>
        <p:nvSpPr>
          <p:cNvPr id="3" name="Content Placeholder 2"/>
          <p:cNvSpPr>
            <a:spLocks noGrp="1"/>
          </p:cNvSpPr>
          <p:nvPr>
            <p:ph sz="half" idx="1"/>
          </p:nvPr>
        </p:nvSpPr>
        <p:spPr/>
        <p:txBody>
          <a:bodyPr>
            <a:normAutofit fontScale="77500" lnSpcReduction="20000"/>
          </a:bodyPr>
          <a:lstStyle/>
          <a:p>
            <a:pPr marL="514350" indent="-514350">
              <a:buAutoNum type="arabicPeriod"/>
            </a:pPr>
            <a:r>
              <a:rPr lang="de-DE" dirty="0"/>
              <a:t>The Big Bang (inflation) began about 13.8 billion years ago, and is still occurring. </a:t>
            </a:r>
          </a:p>
          <a:p>
            <a:pPr marL="514350" indent="-514350">
              <a:buAutoNum type="arabicPeriod"/>
            </a:pPr>
            <a:r>
              <a:rPr lang="de-DE" dirty="0"/>
              <a:t>At the level of galaxies and smaller, gravity is a much stronger influence than inflation. </a:t>
            </a:r>
          </a:p>
          <a:p>
            <a:pPr marL="514350" indent="-514350">
              <a:buAutoNum type="arabicPeriod"/>
            </a:pPr>
            <a:r>
              <a:rPr lang="de-DE" dirty="0"/>
              <a:t>The universe is not expanding into a pre-existing space; space itself is expanding. (At the beginning of the big bang, the total volume of the universe was </a:t>
            </a:r>
            <a:r>
              <a:rPr lang="de-DE" b="1" i="1" dirty="0"/>
              <a:t>zero.)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34283"/>
            <a:ext cx="4038600" cy="3057797"/>
          </a:xfrm>
        </p:spPr>
      </p:pic>
    </p:spTree>
    <p:extLst>
      <p:ext uri="{BB962C8B-B14F-4D97-AF65-F5344CB8AC3E}">
        <p14:creationId xmlns:p14="http://schemas.microsoft.com/office/powerpoint/2010/main" val="2160473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e-DE" sz="3200" dirty="0">
                <a:solidFill>
                  <a:schemeClr val="accent6"/>
                </a:solidFill>
              </a:rPr>
              <a:t>Evidence for the Big Bang: </a:t>
            </a:r>
          </a:p>
        </p:txBody>
      </p:sp>
      <p:sp>
        <p:nvSpPr>
          <p:cNvPr id="3" name="Content Placeholder 2"/>
          <p:cNvSpPr>
            <a:spLocks noGrp="1"/>
          </p:cNvSpPr>
          <p:nvPr>
            <p:ph sz="half" idx="1"/>
          </p:nvPr>
        </p:nvSpPr>
        <p:spPr/>
        <p:txBody>
          <a:bodyPr>
            <a:normAutofit fontScale="70000" lnSpcReduction="20000"/>
          </a:bodyPr>
          <a:lstStyle/>
          <a:p>
            <a:pPr marL="514350" indent="-514350">
              <a:buAutoNum type="arabicPeriod"/>
            </a:pPr>
            <a:r>
              <a:rPr lang="de-DE" dirty="0"/>
              <a:t>Hubble‘s observations of the red shift of distant galaxies can only be explained by an expanding universe. </a:t>
            </a:r>
          </a:p>
          <a:p>
            <a:pPr marL="514350" indent="-514350">
              <a:buAutoNum type="arabicPeriod"/>
            </a:pPr>
            <a:r>
              <a:rPr lang="de-DE" dirty="0"/>
              <a:t>In the 1960s, two engineers (Arno Penzias and Robert Wilson) accidentally discovered background microwave radiation left over from the big bang: </a:t>
            </a:r>
          </a:p>
          <a:p>
            <a:pPr marL="0" indent="0">
              <a:buNone/>
            </a:pPr>
            <a:r>
              <a:rPr lang="de-DE" dirty="0">
                <a:solidFill>
                  <a:srgbClr val="0070C0"/>
                </a:solidFill>
              </a:rPr>
              <a:t>https://www.youtube.com/watch?v=1kqWWLpyMpY</a:t>
            </a:r>
          </a:p>
          <a:p>
            <a:pPr marL="0" indent="0">
              <a:buNone/>
            </a:pPr>
            <a:r>
              <a:rPr lang="de-DE" dirty="0"/>
              <a:t>3. Recent observations of older (more distant) galaxies reveal that they contain far fewer heavy elements than newer (closer) galaxies.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62031" y="2461846"/>
            <a:ext cx="4265687" cy="2940148"/>
          </a:xfrm>
        </p:spPr>
      </p:pic>
    </p:spTree>
    <p:extLst>
      <p:ext uri="{BB962C8B-B14F-4D97-AF65-F5344CB8AC3E}">
        <p14:creationId xmlns:p14="http://schemas.microsoft.com/office/powerpoint/2010/main" val="4003055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l"/>
            <a:r>
              <a:rPr lang="de-DE" sz="3200" dirty="0">
                <a:solidFill>
                  <a:schemeClr val="accent6"/>
                </a:solidFill>
              </a:rPr>
              <a:t>Eventual Fate of the Universe: </a:t>
            </a:r>
          </a:p>
        </p:txBody>
      </p:sp>
      <p:sp>
        <p:nvSpPr>
          <p:cNvPr id="6" name="Content Placeholder 5"/>
          <p:cNvSpPr>
            <a:spLocks noGrp="1"/>
          </p:cNvSpPr>
          <p:nvPr>
            <p:ph sz="half" idx="1"/>
          </p:nvPr>
        </p:nvSpPr>
        <p:spPr/>
        <p:txBody>
          <a:bodyPr>
            <a:noAutofit/>
          </a:bodyPr>
          <a:lstStyle/>
          <a:p>
            <a:pPr marL="0" indent="0">
              <a:buNone/>
            </a:pPr>
            <a:r>
              <a:rPr lang="de-DE" sz="1600" dirty="0">
                <a:solidFill>
                  <a:schemeClr val="accent6"/>
                </a:solidFill>
              </a:rPr>
              <a:t>The eventual fate of the universe depends on the total amount of mass and energy in the cosmos: </a:t>
            </a:r>
          </a:p>
          <a:p>
            <a:pPr marL="514350" indent="-514350">
              <a:buAutoNum type="arabicPeriod"/>
            </a:pPr>
            <a:r>
              <a:rPr lang="de-DE" sz="1600" dirty="0"/>
              <a:t>If the mass is high and energy is low, gravity will eventually cause the exapansion to reverse itself (</a:t>
            </a:r>
            <a:r>
              <a:rPr lang="de-DE" sz="1600" dirty="0">
                <a:solidFill>
                  <a:schemeClr val="accent6"/>
                </a:solidFill>
              </a:rPr>
              <a:t>Big Crunch</a:t>
            </a:r>
            <a:r>
              <a:rPr lang="de-DE" sz="1600" dirty="0"/>
              <a:t>) </a:t>
            </a:r>
          </a:p>
          <a:p>
            <a:pPr marL="514350" indent="-514350">
              <a:buAutoNum type="arabicPeriod"/>
            </a:pPr>
            <a:r>
              <a:rPr lang="de-DE" sz="1600" dirty="0"/>
              <a:t>If current expansion continues (mass and energy both low), eventually the galaxies will grow too far apart, new stars will no longer form, and eventually the universe will dissolve into a spread-out expanse of black holes and gas remnants (</a:t>
            </a:r>
            <a:r>
              <a:rPr lang="de-DE" sz="1600" dirty="0">
                <a:solidFill>
                  <a:schemeClr val="accent6"/>
                </a:solidFill>
              </a:rPr>
              <a:t>Big Freeze</a:t>
            </a:r>
            <a:r>
              <a:rPr lang="de-DE" sz="1600" dirty="0"/>
              <a:t>) </a:t>
            </a:r>
          </a:p>
          <a:p>
            <a:pPr marL="514350" indent="-514350">
              <a:buAutoNum type="arabicPeriod"/>
            </a:pPr>
            <a:r>
              <a:rPr lang="de-DE" sz="1600" dirty="0"/>
              <a:t>If expansion accelerates (mass is low and energy high), most of the known universe will suddenly race out ahead of our event horizon (</a:t>
            </a:r>
            <a:r>
              <a:rPr lang="de-DE" sz="1600" dirty="0">
                <a:solidFill>
                  <a:schemeClr val="accent6"/>
                </a:solidFill>
              </a:rPr>
              <a:t>Big Rip</a:t>
            </a:r>
            <a:r>
              <a:rPr lang="de-DE" sz="1600" dirty="0"/>
              <a:t>). </a:t>
            </a:r>
          </a:p>
          <a:p>
            <a:pPr marL="0" indent="0">
              <a:buNone/>
            </a:pPr>
            <a:r>
              <a:rPr lang="de-DE" sz="1600" dirty="0"/>
              <a:t>Most recent observations support the Big Rip. </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462013" y="2408654"/>
            <a:ext cx="4560535" cy="3285010"/>
          </a:xfrm>
        </p:spPr>
      </p:pic>
    </p:spTree>
    <p:extLst>
      <p:ext uri="{BB962C8B-B14F-4D97-AF65-F5344CB8AC3E}">
        <p14:creationId xmlns:p14="http://schemas.microsoft.com/office/powerpoint/2010/main" val="1330151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rPr>
              <a:t>LO: Describe the origin and fate of the cosmos. </a:t>
            </a:r>
            <a:br>
              <a:rPr lang="en-US" sz="3200" dirty="0" smtClean="0">
                <a:solidFill>
                  <a:srgbClr val="FFFF00"/>
                </a:solidFill>
              </a:rPr>
            </a:br>
            <a:r>
              <a:rPr lang="en-US" sz="3200" dirty="0" smtClean="0">
                <a:solidFill>
                  <a:srgbClr val="FFFF00"/>
                </a:solidFill>
              </a:rPr>
              <a:t>SLE: Meet or exceed NGSS </a:t>
            </a:r>
            <a:endParaRPr lang="en-US" sz="3200" dirty="0">
              <a:solidFill>
                <a:srgbClr val="FFFF00"/>
              </a:solidFill>
            </a:endParaRPr>
          </a:p>
        </p:txBody>
      </p:sp>
      <p:sp>
        <p:nvSpPr>
          <p:cNvPr id="5" name="Content Placeholder 4"/>
          <p:cNvSpPr>
            <a:spLocks noGrp="1"/>
          </p:cNvSpPr>
          <p:nvPr>
            <p:ph idx="1"/>
          </p:nvPr>
        </p:nvSpPr>
        <p:spPr/>
        <p:txBody>
          <a:bodyPr>
            <a:normAutofit fontScale="85000" lnSpcReduction="20000"/>
          </a:bodyPr>
          <a:lstStyle/>
          <a:p>
            <a:pPr marL="0" indent="0">
              <a:buNone/>
            </a:pPr>
            <a:r>
              <a:rPr lang="en-US" dirty="0" smtClean="0">
                <a:solidFill>
                  <a:srgbClr val="FF6600"/>
                </a:solidFill>
              </a:rPr>
              <a:t>Checkpoint Quiz on the Big Bang: </a:t>
            </a:r>
          </a:p>
          <a:p>
            <a:pPr marL="514350" indent="-514350">
              <a:buAutoNum type="arabicPeriod"/>
            </a:pPr>
            <a:r>
              <a:rPr lang="en-US" dirty="0" smtClean="0"/>
              <a:t>Describe the Big Bang Theory.  </a:t>
            </a:r>
          </a:p>
          <a:p>
            <a:pPr marL="514350" indent="-514350">
              <a:buAutoNum type="arabicPeriod"/>
            </a:pPr>
            <a:r>
              <a:rPr lang="en-US" dirty="0" smtClean="0"/>
              <a:t>List and describe two observations that give evidence of the Big Bang. </a:t>
            </a:r>
          </a:p>
          <a:p>
            <a:pPr marL="514350" indent="-514350">
              <a:buAutoNum type="arabicPeriod"/>
            </a:pPr>
            <a:r>
              <a:rPr lang="en-US" dirty="0" smtClean="0"/>
              <a:t>About how old is the universe? </a:t>
            </a:r>
          </a:p>
          <a:p>
            <a:pPr marL="514350" indent="-514350">
              <a:buAutoNum type="arabicPeriod"/>
            </a:pPr>
            <a:r>
              <a:rPr lang="en-US" dirty="0" smtClean="0"/>
              <a:t>What did astronomers think about the origin and fate of the universe before the Big bang theory was accepted? </a:t>
            </a:r>
          </a:p>
          <a:p>
            <a:pPr marL="514350" indent="-514350">
              <a:buAutoNum type="arabicPeriod"/>
            </a:pPr>
            <a:r>
              <a:rPr lang="en-US" dirty="0" smtClean="0"/>
              <a:t>Based on recent observations, which end of the universe is most likely: Big Crunch, Big Freeze, or Big Rip? </a:t>
            </a:r>
            <a:endParaRPr lang="en-US" dirty="0"/>
          </a:p>
        </p:txBody>
      </p:sp>
    </p:spTree>
    <p:extLst>
      <p:ext uri="{BB962C8B-B14F-4D97-AF65-F5344CB8AC3E}">
        <p14:creationId xmlns:p14="http://schemas.microsoft.com/office/powerpoint/2010/main" val="12939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Optical Telescopes in Space: </a:t>
            </a:r>
          </a:p>
        </p:txBody>
      </p:sp>
      <p:sp>
        <p:nvSpPr>
          <p:cNvPr id="3" name="Content Placeholder 2"/>
          <p:cNvSpPr>
            <a:spLocks noGrp="1"/>
          </p:cNvSpPr>
          <p:nvPr>
            <p:ph sz="half" idx="1"/>
          </p:nvPr>
        </p:nvSpPr>
        <p:spPr/>
        <p:txBody>
          <a:bodyPr/>
          <a:lstStyle/>
          <a:p>
            <a:pPr marL="0" indent="0">
              <a:buNone/>
            </a:pPr>
            <a:r>
              <a:rPr lang="en-US" dirty="0"/>
              <a:t>On Earth, magnification in very large telescopes is limited because the atmosphere refracts light. To solve this problem, starting in the 1990s, robot telescopes have been placed in orbit above the atmosphere. </a:t>
            </a:r>
          </a:p>
        </p:txBody>
      </p:sp>
      <p:pic>
        <p:nvPicPr>
          <p:cNvPr id="5" name="Content Placeholder 4" descr="Hubble_in_orbit1.jpg"/>
          <p:cNvPicPr>
            <a:picLocks noGrp="1" noChangeAspect="1"/>
          </p:cNvPicPr>
          <p:nvPr>
            <p:ph sz="half" idx="2"/>
          </p:nvPr>
        </p:nvPicPr>
        <p:blipFill>
          <a:blip r:embed="rId2">
            <a:extLst>
              <a:ext uri="{28A0092B-C50C-407E-A947-70E740481C1C}">
                <a14:useLocalDpi xmlns:a14="http://schemas.microsoft.com/office/drawing/2010/main" val="0"/>
              </a:ext>
            </a:extLst>
          </a:blip>
          <a:srcRect t="-12260" b="-12260"/>
          <a:stretch>
            <a:fillRect/>
          </a:stretch>
        </p:blipFill>
        <p:spPr/>
      </p:pic>
    </p:spTree>
    <p:extLst>
      <p:ext uri="{BB962C8B-B14F-4D97-AF65-F5344CB8AC3E}">
        <p14:creationId xmlns:p14="http://schemas.microsoft.com/office/powerpoint/2010/main" val="28057064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Non-Visible Parts of the Electromagnetic Spectrum” </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Beginning in the early 1900’s, astronomers have used parts of the </a:t>
            </a:r>
            <a:r>
              <a:rPr lang="en-US" dirty="0">
                <a:solidFill>
                  <a:srgbClr val="FF6600"/>
                </a:solidFill>
              </a:rPr>
              <a:t>electromagnetic spectrum </a:t>
            </a:r>
            <a:r>
              <a:rPr lang="en-US" dirty="0"/>
              <a:t>not usually detected by human senses, using these tools: </a:t>
            </a:r>
          </a:p>
          <a:p>
            <a:pPr marL="514350" indent="-514350">
              <a:buAutoNum type="arabicPeriod"/>
            </a:pPr>
            <a:r>
              <a:rPr lang="en-US" dirty="0">
                <a:solidFill>
                  <a:srgbClr val="FF6600"/>
                </a:solidFill>
              </a:rPr>
              <a:t>Radio telescopes: </a:t>
            </a:r>
            <a:r>
              <a:rPr lang="en-US" dirty="0"/>
              <a:t>allows us to detect total energy produced by stars </a:t>
            </a:r>
          </a:p>
          <a:p>
            <a:pPr marL="514350" indent="-514350">
              <a:buAutoNum type="arabicPeriod"/>
            </a:pPr>
            <a:r>
              <a:rPr lang="en-US" dirty="0">
                <a:solidFill>
                  <a:srgbClr val="FF6600"/>
                </a:solidFill>
              </a:rPr>
              <a:t>Infrared photography: </a:t>
            </a:r>
            <a:r>
              <a:rPr lang="en-US" dirty="0"/>
              <a:t>allows us to see into gas clouds </a:t>
            </a:r>
          </a:p>
          <a:p>
            <a:pPr marL="514350" indent="-514350">
              <a:buAutoNum type="arabicPeriod"/>
            </a:pPr>
            <a:r>
              <a:rPr lang="en-US" dirty="0">
                <a:solidFill>
                  <a:srgbClr val="FF6600"/>
                </a:solidFill>
              </a:rPr>
              <a:t>Spectroscopes: </a:t>
            </a:r>
            <a:r>
              <a:rPr lang="en-US" dirty="0"/>
              <a:t>allow us to calculate the motion of stars and galaxies, and to determine the composition of stars and planets. </a:t>
            </a:r>
          </a:p>
          <a:p>
            <a:pPr marL="514350" indent="-514350">
              <a:buAutoNum type="arabicPeriod"/>
            </a:pPr>
            <a:r>
              <a:rPr lang="en-US" dirty="0">
                <a:solidFill>
                  <a:srgbClr val="FF6600"/>
                </a:solidFill>
              </a:rPr>
              <a:t>X-rays: </a:t>
            </a:r>
            <a:r>
              <a:rPr lang="en-US" dirty="0"/>
              <a:t>allows us to detect very powerful events like supernovae and the creation of black holes. </a:t>
            </a:r>
          </a:p>
        </p:txBody>
      </p:sp>
      <p:pic>
        <p:nvPicPr>
          <p:cNvPr id="5" name="Content Placeholder 4" descr="Hydrogen_spectrum.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70816" b="-70816"/>
          <a:stretch>
            <a:fillRect/>
          </a:stretch>
        </p:blipFill>
        <p:spPr/>
      </p:pic>
    </p:spTree>
    <p:extLst>
      <p:ext uri="{BB962C8B-B14F-4D97-AF65-F5344CB8AC3E}">
        <p14:creationId xmlns:p14="http://schemas.microsoft.com/office/powerpoint/2010/main" val="13009275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dopp-redshift02.jpg"/>
          <p:cNvPicPr>
            <a:picLocks noGrp="1" noChangeAspect="1"/>
          </p:cNvPicPr>
          <p:nvPr>
            <p:ph sz="half" idx="1"/>
          </p:nvPr>
        </p:nvPicPr>
        <p:blipFill>
          <a:blip r:embed="rId2">
            <a:extLst>
              <a:ext uri="{28A0092B-C50C-407E-A947-70E740481C1C}">
                <a14:useLocalDpi xmlns:a14="http://schemas.microsoft.com/office/drawing/2010/main" val="0"/>
              </a:ext>
            </a:extLst>
          </a:blip>
          <a:srcRect t="-40377" b="-40377"/>
          <a:stretch>
            <a:fillRect/>
          </a:stretch>
        </p:blipFill>
        <p:spPr/>
      </p:pic>
      <p:sp>
        <p:nvSpPr>
          <p:cNvPr id="4" name="Content Placeholder 3"/>
          <p:cNvSpPr>
            <a:spLocks noGrp="1"/>
          </p:cNvSpPr>
          <p:nvPr>
            <p:ph sz="half" idx="2"/>
          </p:nvPr>
        </p:nvSpPr>
        <p:spPr/>
        <p:txBody>
          <a:bodyPr/>
          <a:lstStyle/>
          <a:p>
            <a:pPr marL="0" indent="0">
              <a:buNone/>
            </a:pPr>
            <a:r>
              <a:rPr lang="en-US" dirty="0"/>
              <a:t>Using spectroscopes and optical telescopes, and a knowledge of the </a:t>
            </a:r>
            <a:r>
              <a:rPr lang="en-US" dirty="0">
                <a:solidFill>
                  <a:srgbClr val="FF6600"/>
                </a:solidFill>
              </a:rPr>
              <a:t>Doppler Effect</a:t>
            </a:r>
            <a:r>
              <a:rPr lang="en-US" dirty="0"/>
              <a:t>, in 1922 American astronomer Edwin Hubble was able to discover that the </a:t>
            </a:r>
            <a:r>
              <a:rPr lang="en-US" dirty="0" smtClean="0"/>
              <a:t>universe </a:t>
            </a:r>
            <a:r>
              <a:rPr lang="en-US" dirty="0"/>
              <a:t>is rapidly expanding. </a:t>
            </a:r>
          </a:p>
        </p:txBody>
      </p:sp>
    </p:spTree>
    <p:extLst>
      <p:ext uri="{BB962C8B-B14F-4D97-AF65-F5344CB8AC3E}">
        <p14:creationId xmlns:p14="http://schemas.microsoft.com/office/powerpoint/2010/main" val="34160602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Homework: </a:t>
            </a:r>
          </a:p>
        </p:txBody>
      </p:sp>
      <p:sp>
        <p:nvSpPr>
          <p:cNvPr id="5" name="Content Placeholder 4"/>
          <p:cNvSpPr>
            <a:spLocks noGrp="1"/>
          </p:cNvSpPr>
          <p:nvPr>
            <p:ph idx="1"/>
          </p:nvPr>
        </p:nvSpPr>
        <p:spPr/>
        <p:txBody>
          <a:bodyPr/>
          <a:lstStyle/>
          <a:p>
            <a:pPr marL="0" indent="0">
              <a:buNone/>
            </a:pPr>
            <a:r>
              <a:rPr lang="en-US" dirty="0">
                <a:solidFill>
                  <a:srgbClr val="FF6600"/>
                </a:solidFill>
              </a:rPr>
              <a:t>LO: Identify and describe tools used by modern astronomers. </a:t>
            </a:r>
          </a:p>
          <a:p>
            <a:pPr marL="0" indent="0">
              <a:buNone/>
            </a:pPr>
            <a:r>
              <a:rPr lang="en-US" dirty="0">
                <a:solidFill>
                  <a:srgbClr val="FF6600"/>
                </a:solidFill>
              </a:rPr>
              <a:t>SLE: Meet or exceed NGSS </a:t>
            </a:r>
          </a:p>
          <a:p>
            <a:pPr marL="514350" indent="-514350">
              <a:buAutoNum type="arabicPeriod"/>
            </a:pPr>
            <a:r>
              <a:rPr lang="en-US" dirty="0"/>
              <a:t>Read p. 8-13 </a:t>
            </a:r>
          </a:p>
          <a:p>
            <a:pPr marL="514350" indent="-514350">
              <a:buAutoNum type="arabicPeriod"/>
            </a:pPr>
            <a:r>
              <a:rPr lang="en-US" dirty="0"/>
              <a:t>Respond to review questions on p. 13 </a:t>
            </a:r>
          </a:p>
        </p:txBody>
      </p:sp>
    </p:spTree>
    <p:extLst>
      <p:ext uri="{BB962C8B-B14F-4D97-AF65-F5344CB8AC3E}">
        <p14:creationId xmlns:p14="http://schemas.microsoft.com/office/powerpoint/2010/main" val="15221961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Moons of Our Solar System: </a:t>
            </a:r>
          </a:p>
        </p:txBody>
      </p:sp>
      <p:sp>
        <p:nvSpPr>
          <p:cNvPr id="4" name="Content Placeholder 3"/>
          <p:cNvSpPr>
            <a:spLocks noGrp="1"/>
          </p:cNvSpPr>
          <p:nvPr>
            <p:ph sz="half" idx="1"/>
          </p:nvPr>
        </p:nvSpPr>
        <p:spPr/>
        <p:txBody>
          <a:bodyPr/>
          <a:lstStyle/>
          <a:p>
            <a:pPr marL="0" indent="0">
              <a:buNone/>
            </a:pPr>
            <a:r>
              <a:rPr lang="en-US" dirty="0"/>
              <a:t>Natural or man-made objects that orbit around planets are called </a:t>
            </a:r>
            <a:r>
              <a:rPr lang="en-US" dirty="0">
                <a:solidFill>
                  <a:srgbClr val="FF6600"/>
                </a:solidFill>
              </a:rPr>
              <a:t>satellites. </a:t>
            </a:r>
            <a:r>
              <a:rPr lang="en-US" dirty="0"/>
              <a:t>If the satellite is large enough to have enough gravity to be spherical, it’s called a </a:t>
            </a:r>
            <a:r>
              <a:rPr lang="en-US" dirty="0">
                <a:solidFill>
                  <a:srgbClr val="FF6600"/>
                </a:solidFill>
              </a:rPr>
              <a:t>moon. </a:t>
            </a:r>
          </a:p>
        </p:txBody>
      </p:sp>
      <p:pic>
        <p:nvPicPr>
          <p:cNvPr id="6" name="Content Placeholder 5" descr="earth_and_moon_by_johnreut-d58kvxx.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39638" b="-39638"/>
          <a:stretch>
            <a:fillRect/>
          </a:stretch>
        </p:blipFill>
        <p:spPr/>
      </p:pic>
    </p:spTree>
    <p:extLst>
      <p:ext uri="{BB962C8B-B14F-4D97-AF65-F5344CB8AC3E}">
        <p14:creationId xmlns:p14="http://schemas.microsoft.com/office/powerpoint/2010/main" val="956081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6600"/>
                </a:solidFill>
              </a:rPr>
              <a:t>Earth’s Moon: </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a:solidFill>
                  <a:srgbClr val="FF6600"/>
                </a:solidFill>
              </a:rPr>
              <a:t>Features of Earth’s moon: </a:t>
            </a:r>
          </a:p>
          <a:p>
            <a:pPr marL="0" indent="0">
              <a:buNone/>
            </a:pPr>
            <a:endParaRPr lang="en-US" dirty="0"/>
          </a:p>
          <a:p>
            <a:pPr marL="0" indent="0">
              <a:buNone/>
            </a:pPr>
            <a:r>
              <a:rPr lang="en-US" dirty="0">
                <a:solidFill>
                  <a:srgbClr val="FF6600"/>
                </a:solidFill>
              </a:rPr>
              <a:t>Age: </a:t>
            </a:r>
            <a:r>
              <a:rPr lang="en-US" dirty="0"/>
              <a:t>about 4.5 billion years (Earth is 4.6 billion years old) </a:t>
            </a:r>
          </a:p>
          <a:p>
            <a:pPr marL="0" indent="0">
              <a:buNone/>
            </a:pPr>
            <a:r>
              <a:rPr lang="en-US" dirty="0">
                <a:solidFill>
                  <a:srgbClr val="FF6600"/>
                </a:solidFill>
              </a:rPr>
              <a:t>Composition: </a:t>
            </a:r>
            <a:r>
              <a:rPr lang="en-US" dirty="0"/>
              <a:t>rock that is identical to Earth’s rock. </a:t>
            </a:r>
          </a:p>
          <a:p>
            <a:pPr marL="0" indent="0">
              <a:buNone/>
            </a:pPr>
            <a:r>
              <a:rPr lang="en-US" dirty="0">
                <a:solidFill>
                  <a:srgbClr val="FF6600"/>
                </a:solidFill>
              </a:rPr>
              <a:t>Surface: </a:t>
            </a:r>
            <a:r>
              <a:rPr lang="en-US" dirty="0"/>
              <a:t>Covered with low mountains, smooth plains and impact craters from meteors. </a:t>
            </a:r>
          </a:p>
          <a:p>
            <a:pPr marL="0" indent="0">
              <a:buNone/>
            </a:pPr>
            <a:r>
              <a:rPr lang="en-US" dirty="0">
                <a:solidFill>
                  <a:srgbClr val="FF6600"/>
                </a:solidFill>
              </a:rPr>
              <a:t>Atmosphere: </a:t>
            </a:r>
            <a:r>
              <a:rPr lang="en-US" dirty="0"/>
              <a:t>none</a:t>
            </a:r>
          </a:p>
          <a:p>
            <a:pPr marL="0" indent="0">
              <a:buNone/>
            </a:pPr>
            <a:r>
              <a:rPr lang="en-US" dirty="0">
                <a:solidFill>
                  <a:srgbClr val="FF6600"/>
                </a:solidFill>
              </a:rPr>
              <a:t>Mass: </a:t>
            </a:r>
            <a:r>
              <a:rPr lang="en-US" dirty="0"/>
              <a:t>1/6 of Earth’s mass (16%) </a:t>
            </a:r>
          </a:p>
          <a:p>
            <a:pPr marL="0" indent="0">
              <a:buNone/>
            </a:pPr>
            <a:r>
              <a:rPr lang="en-US" dirty="0">
                <a:solidFill>
                  <a:srgbClr val="FF6600"/>
                </a:solidFill>
              </a:rPr>
              <a:t>Surface temp: </a:t>
            </a:r>
            <a:r>
              <a:rPr lang="en-US" dirty="0"/>
              <a:t>-170 to 134 C </a:t>
            </a:r>
          </a:p>
          <a:p>
            <a:pPr marL="0" indent="0">
              <a:buNone/>
            </a:pPr>
            <a:r>
              <a:rPr lang="en-US" dirty="0">
                <a:solidFill>
                  <a:srgbClr val="FF6600"/>
                </a:solidFill>
              </a:rPr>
              <a:t>Period of rotation: </a:t>
            </a:r>
            <a:r>
              <a:rPr lang="en-US" dirty="0"/>
              <a:t>28 days </a:t>
            </a:r>
          </a:p>
          <a:p>
            <a:pPr marL="0" indent="0">
              <a:buNone/>
            </a:pPr>
            <a:r>
              <a:rPr lang="en-US" dirty="0">
                <a:solidFill>
                  <a:srgbClr val="FF6600"/>
                </a:solidFill>
              </a:rPr>
              <a:t>Period of revolution: </a:t>
            </a:r>
            <a:r>
              <a:rPr lang="en-US" dirty="0"/>
              <a:t>28 days </a:t>
            </a:r>
          </a:p>
        </p:txBody>
      </p:sp>
      <p:pic>
        <p:nvPicPr>
          <p:cNvPr id="5" name="Content Placeholder 4" descr="moon "/>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7461" b="-7461"/>
          <a:stretch>
            <a:fillRect/>
          </a:stretch>
        </p:blipFill>
        <p:spPr/>
      </p:pic>
    </p:spTree>
    <p:extLst>
      <p:ext uri="{BB962C8B-B14F-4D97-AF65-F5344CB8AC3E}">
        <p14:creationId xmlns:p14="http://schemas.microsoft.com/office/powerpoint/2010/main" val="208096641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605</TotalTime>
  <Words>2162</Words>
  <Application>Microsoft Macintosh PowerPoint</Application>
  <PresentationFormat>On-screen Show (4:3)</PresentationFormat>
  <Paragraphs>158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 Black </vt:lpstr>
      <vt:lpstr>The Universe </vt:lpstr>
      <vt:lpstr>LO: Describe historical models of the solar system SLE: Meet or exceed NGSS</vt:lpstr>
      <vt:lpstr>Tools of Astronomy: </vt:lpstr>
      <vt:lpstr>Optical Telescopes in Space: </vt:lpstr>
      <vt:lpstr>Using Non-Visible Parts of the Electromagnetic Spectrum” </vt:lpstr>
      <vt:lpstr>PowerPoint Presentation</vt:lpstr>
      <vt:lpstr>Homework: </vt:lpstr>
      <vt:lpstr>Moons of Our Solar System: </vt:lpstr>
      <vt:lpstr>Earth’s Moon: </vt:lpstr>
      <vt:lpstr>The origin of the moon: </vt:lpstr>
      <vt:lpstr>Phases of the moon: </vt:lpstr>
      <vt:lpstr>Eclipses: </vt:lpstr>
      <vt:lpstr>Moons of other planets: </vt:lpstr>
      <vt:lpstr>PowerPoint Presentation</vt:lpstr>
      <vt:lpstr>Homework: </vt:lpstr>
      <vt:lpstr>LO: Describe the planets of our solar system.  SLE: Meet or exceed NGSS </vt:lpstr>
      <vt:lpstr>LO: Describe the planets of our solar system:  SLE: Meet or exceed NGSS </vt:lpstr>
      <vt:lpstr>Cause of Seasons on Earth: </vt:lpstr>
      <vt:lpstr>LO: Model features of the Earth-Moon-Sun planetary system  SLE: Meet or exceed NGSS </vt:lpstr>
      <vt:lpstr>Human Space Exploration: </vt:lpstr>
      <vt:lpstr>How Rockets Work (Thank you, Isaac Newton): </vt:lpstr>
      <vt:lpstr>Artificial Satellites: </vt:lpstr>
      <vt:lpstr>PowerPoint Presentation</vt:lpstr>
      <vt:lpstr>PowerPoint Presentation</vt:lpstr>
      <vt:lpstr>Deep Space Probes: </vt:lpstr>
      <vt:lpstr>Timeline of Human Space Exploration: </vt:lpstr>
      <vt:lpstr>PowerPoint Presentation</vt:lpstr>
      <vt:lpstr>PowerPoint Presentation</vt:lpstr>
      <vt:lpstr>LO: Identify ways that humans have explored space  SLE: Meet or exceed NGSS</vt:lpstr>
      <vt:lpstr>Life Cycle of Large and Small Stars: </vt:lpstr>
      <vt:lpstr>Homework: </vt:lpstr>
      <vt:lpstr>Cosmology: looking at the universe all at once</vt:lpstr>
      <vt:lpstr>Things to keep in mind about the Big Bang: </vt:lpstr>
      <vt:lpstr>Evidence for the Big Bang: </vt:lpstr>
      <vt:lpstr>Eventual Fate of the Universe: </vt:lpstr>
      <vt:lpstr>LO: Describe the origin and fate of the cosmos.  SLE: Meet or exceed NGSS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Universe: Big, weird and kind of scary!</dc:title>
  <dc:creator>St. John  School</dc:creator>
  <cp:lastModifiedBy>St. John  School </cp:lastModifiedBy>
  <cp:revision>52</cp:revision>
  <dcterms:created xsi:type="dcterms:W3CDTF">2016-02-07T22:40:52Z</dcterms:created>
  <dcterms:modified xsi:type="dcterms:W3CDTF">2017-03-08T01:37:17Z</dcterms:modified>
</cp:coreProperties>
</file>