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5" r:id="rId4"/>
    <p:sldId id="286" r:id="rId5"/>
    <p:sldId id="287" r:id="rId6"/>
    <p:sldId id="283" r:id="rId7"/>
    <p:sldId id="258" r:id="rId8"/>
    <p:sldId id="259" r:id="rId9"/>
    <p:sldId id="284"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0BB58E-BBA6-47FA-B1B7-210294DFA934}" type="datetimeFigureOut">
              <a:rPr lang="en-US" smtClean="0"/>
              <a:t>09-Sep-20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9EA13-C731-4F8A-B5FB-13B7890293AE}" type="slidenum">
              <a:rPr lang="en-US" smtClean="0"/>
              <a:t>‹#›</a:t>
            </a:fld>
            <a:endParaRPr lang="en-US"/>
          </a:p>
        </p:txBody>
      </p:sp>
    </p:spTree>
    <p:extLst>
      <p:ext uri="{BB962C8B-B14F-4D97-AF65-F5344CB8AC3E}">
        <p14:creationId xmlns:p14="http://schemas.microsoft.com/office/powerpoint/2010/main" val="3378489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0BB58E-BBA6-47FA-B1B7-210294DFA934}" type="datetimeFigureOut">
              <a:rPr lang="en-US" smtClean="0"/>
              <a:t>09-Sep-20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9EA13-C731-4F8A-B5FB-13B7890293AE}" type="slidenum">
              <a:rPr lang="en-US" smtClean="0"/>
              <a:t>‹#›</a:t>
            </a:fld>
            <a:endParaRPr lang="en-US"/>
          </a:p>
        </p:txBody>
      </p:sp>
    </p:spTree>
    <p:extLst>
      <p:ext uri="{BB962C8B-B14F-4D97-AF65-F5344CB8AC3E}">
        <p14:creationId xmlns:p14="http://schemas.microsoft.com/office/powerpoint/2010/main" val="320319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0BB58E-BBA6-47FA-B1B7-210294DFA934}" type="datetimeFigureOut">
              <a:rPr lang="en-US" smtClean="0"/>
              <a:t>09-Sep-20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9EA13-C731-4F8A-B5FB-13B7890293AE}" type="slidenum">
              <a:rPr lang="en-US" smtClean="0"/>
              <a:t>‹#›</a:t>
            </a:fld>
            <a:endParaRPr lang="en-US"/>
          </a:p>
        </p:txBody>
      </p:sp>
    </p:spTree>
    <p:extLst>
      <p:ext uri="{BB962C8B-B14F-4D97-AF65-F5344CB8AC3E}">
        <p14:creationId xmlns:p14="http://schemas.microsoft.com/office/powerpoint/2010/main" val="299000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0BB58E-BBA6-47FA-B1B7-210294DFA934}" type="datetimeFigureOut">
              <a:rPr lang="en-US" smtClean="0"/>
              <a:t>09-Sep-20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9EA13-C731-4F8A-B5FB-13B7890293AE}" type="slidenum">
              <a:rPr lang="en-US" smtClean="0"/>
              <a:t>‹#›</a:t>
            </a:fld>
            <a:endParaRPr lang="en-US"/>
          </a:p>
        </p:txBody>
      </p:sp>
    </p:spTree>
    <p:extLst>
      <p:ext uri="{BB962C8B-B14F-4D97-AF65-F5344CB8AC3E}">
        <p14:creationId xmlns:p14="http://schemas.microsoft.com/office/powerpoint/2010/main" val="725147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0BB58E-BBA6-47FA-B1B7-210294DFA934}" type="datetimeFigureOut">
              <a:rPr lang="en-US" smtClean="0"/>
              <a:t>09-Sep-20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9EA13-C731-4F8A-B5FB-13B7890293AE}" type="slidenum">
              <a:rPr lang="en-US" smtClean="0"/>
              <a:t>‹#›</a:t>
            </a:fld>
            <a:endParaRPr lang="en-US"/>
          </a:p>
        </p:txBody>
      </p:sp>
    </p:spTree>
    <p:extLst>
      <p:ext uri="{BB962C8B-B14F-4D97-AF65-F5344CB8AC3E}">
        <p14:creationId xmlns:p14="http://schemas.microsoft.com/office/powerpoint/2010/main" val="1247849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0BB58E-BBA6-47FA-B1B7-210294DFA934}" type="datetimeFigureOut">
              <a:rPr lang="en-US" smtClean="0"/>
              <a:t>09-Sep-20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9EA13-C731-4F8A-B5FB-13B7890293AE}" type="slidenum">
              <a:rPr lang="en-US" smtClean="0"/>
              <a:t>‹#›</a:t>
            </a:fld>
            <a:endParaRPr lang="en-US"/>
          </a:p>
        </p:txBody>
      </p:sp>
    </p:spTree>
    <p:extLst>
      <p:ext uri="{BB962C8B-B14F-4D97-AF65-F5344CB8AC3E}">
        <p14:creationId xmlns:p14="http://schemas.microsoft.com/office/powerpoint/2010/main" val="162482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0BB58E-BBA6-47FA-B1B7-210294DFA934}" type="datetimeFigureOut">
              <a:rPr lang="en-US" smtClean="0"/>
              <a:t>09-Sep-20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89EA13-C731-4F8A-B5FB-13B7890293AE}" type="slidenum">
              <a:rPr lang="en-US" smtClean="0"/>
              <a:t>‹#›</a:t>
            </a:fld>
            <a:endParaRPr lang="en-US"/>
          </a:p>
        </p:txBody>
      </p:sp>
    </p:spTree>
    <p:extLst>
      <p:ext uri="{BB962C8B-B14F-4D97-AF65-F5344CB8AC3E}">
        <p14:creationId xmlns:p14="http://schemas.microsoft.com/office/powerpoint/2010/main" val="2696333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0BB58E-BBA6-47FA-B1B7-210294DFA934}" type="datetimeFigureOut">
              <a:rPr lang="en-US" smtClean="0"/>
              <a:t>09-Sep-20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89EA13-C731-4F8A-B5FB-13B7890293AE}" type="slidenum">
              <a:rPr lang="en-US" smtClean="0"/>
              <a:t>‹#›</a:t>
            </a:fld>
            <a:endParaRPr lang="en-US"/>
          </a:p>
        </p:txBody>
      </p:sp>
    </p:spTree>
    <p:extLst>
      <p:ext uri="{BB962C8B-B14F-4D97-AF65-F5344CB8AC3E}">
        <p14:creationId xmlns:p14="http://schemas.microsoft.com/office/powerpoint/2010/main" val="3251826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BB58E-BBA6-47FA-B1B7-210294DFA934}" type="datetimeFigureOut">
              <a:rPr lang="en-US" smtClean="0"/>
              <a:t>09-Sep-20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89EA13-C731-4F8A-B5FB-13B7890293AE}" type="slidenum">
              <a:rPr lang="en-US" smtClean="0"/>
              <a:t>‹#›</a:t>
            </a:fld>
            <a:endParaRPr lang="en-US"/>
          </a:p>
        </p:txBody>
      </p:sp>
    </p:spTree>
    <p:extLst>
      <p:ext uri="{BB962C8B-B14F-4D97-AF65-F5344CB8AC3E}">
        <p14:creationId xmlns:p14="http://schemas.microsoft.com/office/powerpoint/2010/main" val="2165881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0BB58E-BBA6-47FA-B1B7-210294DFA934}" type="datetimeFigureOut">
              <a:rPr lang="en-US" smtClean="0"/>
              <a:t>09-Sep-20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9EA13-C731-4F8A-B5FB-13B7890293AE}" type="slidenum">
              <a:rPr lang="en-US" smtClean="0"/>
              <a:t>‹#›</a:t>
            </a:fld>
            <a:endParaRPr lang="en-US"/>
          </a:p>
        </p:txBody>
      </p:sp>
    </p:spTree>
    <p:extLst>
      <p:ext uri="{BB962C8B-B14F-4D97-AF65-F5344CB8AC3E}">
        <p14:creationId xmlns:p14="http://schemas.microsoft.com/office/powerpoint/2010/main" val="1334764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0BB58E-BBA6-47FA-B1B7-210294DFA934}" type="datetimeFigureOut">
              <a:rPr lang="en-US" smtClean="0"/>
              <a:t>09-Sep-20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9EA13-C731-4F8A-B5FB-13B7890293AE}" type="slidenum">
              <a:rPr lang="en-US" smtClean="0"/>
              <a:t>‹#›</a:t>
            </a:fld>
            <a:endParaRPr lang="en-US"/>
          </a:p>
        </p:txBody>
      </p:sp>
    </p:spTree>
    <p:extLst>
      <p:ext uri="{BB962C8B-B14F-4D97-AF65-F5344CB8AC3E}">
        <p14:creationId xmlns:p14="http://schemas.microsoft.com/office/powerpoint/2010/main" val="365797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BB58E-BBA6-47FA-B1B7-210294DFA934}" type="datetimeFigureOut">
              <a:rPr lang="en-US" smtClean="0"/>
              <a:t>09-Sep-20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9EA13-C731-4F8A-B5FB-13B7890293AE}" type="slidenum">
              <a:rPr lang="en-US" smtClean="0"/>
              <a:t>‹#›</a:t>
            </a:fld>
            <a:endParaRPr lang="en-US"/>
          </a:p>
        </p:txBody>
      </p:sp>
    </p:spTree>
    <p:extLst>
      <p:ext uri="{BB962C8B-B14F-4D97-AF65-F5344CB8AC3E}">
        <p14:creationId xmlns:p14="http://schemas.microsoft.com/office/powerpoint/2010/main" val="4985663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BE935E-AE8C-4F06-92D7-ABEB52891D41}"/>
              </a:ext>
            </a:extLst>
          </p:cNvPr>
          <p:cNvSpPr>
            <a:spLocks noGrp="1"/>
          </p:cNvSpPr>
          <p:nvPr>
            <p:ph type="title"/>
          </p:nvPr>
        </p:nvSpPr>
        <p:spPr/>
        <p:txBody>
          <a:bodyPr/>
          <a:lstStyle/>
          <a:p>
            <a:r>
              <a:rPr lang="en-US">
                <a:solidFill>
                  <a:srgbClr val="FFFF00"/>
                </a:solidFill>
              </a:rPr>
              <a:t>Good</a:t>
            </a:r>
            <a:r>
              <a:rPr lang="en-US"/>
              <a:t> </a:t>
            </a:r>
            <a:r>
              <a:rPr lang="en-US">
                <a:solidFill>
                  <a:srgbClr val="FFFF00"/>
                </a:solidFill>
              </a:rPr>
              <a:t>morning:  </a:t>
            </a:r>
            <a:endParaRPr lang="en-US" dirty="0">
              <a:solidFill>
                <a:srgbClr val="FFFF00"/>
              </a:solidFill>
            </a:endParaRPr>
          </a:p>
        </p:txBody>
      </p:sp>
      <p:sp>
        <p:nvSpPr>
          <p:cNvPr id="5" name="Content Placeholder 4">
            <a:extLst>
              <a:ext uri="{FF2B5EF4-FFF2-40B4-BE49-F238E27FC236}">
                <a16:creationId xmlns:a16="http://schemas.microsoft.com/office/drawing/2014/main" id="{3C7900E1-C813-489F-BAD1-90F627FE689F}"/>
              </a:ext>
            </a:extLst>
          </p:cNvPr>
          <p:cNvSpPr>
            <a:spLocks noGrp="1"/>
          </p:cNvSpPr>
          <p:nvPr>
            <p:ph idx="1"/>
          </p:nvPr>
        </p:nvSpPr>
        <p:spPr/>
        <p:txBody>
          <a:bodyPr/>
          <a:lstStyle/>
          <a:p>
            <a:pPr marL="514350" indent="-514350">
              <a:buAutoNum type="arabicPeriod"/>
            </a:pPr>
            <a:r>
              <a:rPr lang="en-US" dirty="0"/>
              <a:t>You flip a coin 10 times. What is the probability that it will come up heads every single time? </a:t>
            </a:r>
          </a:p>
          <a:p>
            <a:pPr marL="514350" indent="-514350">
              <a:buAutoNum type="arabicPeriod"/>
            </a:pPr>
            <a:r>
              <a:rPr lang="en-US" dirty="0"/>
              <a:t>Graph y = 2x – 1 </a:t>
            </a:r>
          </a:p>
          <a:p>
            <a:pPr marL="514350" indent="-514350">
              <a:buAutoNum type="arabicPeriod"/>
            </a:pPr>
            <a:r>
              <a:rPr lang="en-US" dirty="0"/>
              <a:t>A car is traveling at </a:t>
            </a:r>
            <a:r>
              <a:rPr lang="en-US"/>
              <a:t>a speed of </a:t>
            </a:r>
            <a:r>
              <a:rPr lang="en-US" dirty="0"/>
              <a:t>100km/h. How many m/s is that? </a:t>
            </a:r>
          </a:p>
          <a:p>
            <a:pPr marL="514350" indent="-514350">
              <a:buAutoNum type="arabicPeriod"/>
            </a:pPr>
            <a:r>
              <a:rPr lang="en-US" dirty="0"/>
              <a:t>Find x: </a:t>
            </a:r>
          </a:p>
          <a:p>
            <a:pPr marL="0" indent="0">
              <a:buNone/>
            </a:pPr>
            <a:endParaRPr lang="en-US" dirty="0"/>
          </a:p>
        </p:txBody>
      </p:sp>
      <p:pic>
        <p:nvPicPr>
          <p:cNvPr id="3" name="Picture 2">
            <a:extLst>
              <a:ext uri="{FF2B5EF4-FFF2-40B4-BE49-F238E27FC236}">
                <a16:creationId xmlns:a16="http://schemas.microsoft.com/office/drawing/2014/main" id="{D267AD12-FDD4-427B-BDA2-BDB755587B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3688" y="4152900"/>
            <a:ext cx="4453656" cy="2457450"/>
          </a:xfrm>
          <a:prstGeom prst="rect">
            <a:avLst/>
          </a:prstGeom>
        </p:spPr>
      </p:pic>
    </p:spTree>
    <p:extLst>
      <p:ext uri="{BB962C8B-B14F-4D97-AF65-F5344CB8AC3E}">
        <p14:creationId xmlns:p14="http://schemas.microsoft.com/office/powerpoint/2010/main" val="1820920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BC459-0E31-48C7-849F-01B5F1A992A2}"/>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B77D19FC-1F1C-4266-B2B7-E6DCD35B2C6C}"/>
              </a:ext>
            </a:extLst>
          </p:cNvPr>
          <p:cNvSpPr>
            <a:spLocks noGrp="1"/>
          </p:cNvSpPr>
          <p:nvPr>
            <p:ph idx="1"/>
          </p:nvPr>
        </p:nvSpPr>
        <p:spPr/>
        <p:txBody>
          <a:bodyPr/>
          <a:lstStyle/>
          <a:p>
            <a:pPr marL="0" indent="0">
              <a:buNone/>
            </a:pPr>
            <a:r>
              <a:rPr lang="en-US" dirty="0"/>
              <a:t>1.) Johnny and Bobby leave St. John school at exactly the same time. Johnny heads west at 20 mph, and Bobby heads east. After 3 hours, They are 150 miles apart. How fast is Bobby going? </a:t>
            </a:r>
          </a:p>
          <a:p>
            <a:pPr marL="0" indent="0">
              <a:buNone/>
            </a:pPr>
            <a:r>
              <a:rPr lang="en-US" dirty="0"/>
              <a:t>2.) You flip a coin 99 times. It comes up heads every single time. What is the probability that the coin will come up heads on the 100</a:t>
            </a:r>
            <a:r>
              <a:rPr lang="en-US" baseline="30000" dirty="0"/>
              <a:t>th</a:t>
            </a:r>
            <a:r>
              <a:rPr lang="en-US" dirty="0"/>
              <a:t> flip? </a:t>
            </a:r>
          </a:p>
          <a:p>
            <a:pPr marL="0" indent="0">
              <a:buNone/>
            </a:pPr>
            <a:r>
              <a:rPr lang="en-US" dirty="0"/>
              <a:t>3.) Solve for x: ax</a:t>
            </a:r>
            <a:r>
              <a:rPr lang="en-US" baseline="30000" dirty="0"/>
              <a:t>2</a:t>
            </a:r>
            <a:r>
              <a:rPr lang="en-US" dirty="0"/>
              <a:t> + </a:t>
            </a:r>
            <a:r>
              <a:rPr lang="en-US" dirty="0" err="1"/>
              <a:t>bc</a:t>
            </a:r>
            <a:r>
              <a:rPr lang="en-US" dirty="0"/>
              <a:t> = d</a:t>
            </a:r>
            <a:r>
              <a:rPr lang="en-US" baseline="30000" dirty="0"/>
              <a:t>2</a:t>
            </a:r>
            <a:r>
              <a:rPr lang="en-US" dirty="0"/>
              <a:t> + </a:t>
            </a:r>
            <a:r>
              <a:rPr lang="en-US" dirty="0" err="1"/>
              <a:t>bc</a:t>
            </a:r>
            <a:r>
              <a:rPr lang="en-US" dirty="0"/>
              <a:t> </a:t>
            </a:r>
          </a:p>
          <a:p>
            <a:pPr marL="0" indent="0">
              <a:buNone/>
            </a:pPr>
            <a:r>
              <a:rPr lang="en-US" dirty="0"/>
              <a:t>4.) A rectangular box is 20cm high, 30cm wide, and 100cm long. What is the surface area of the outside of the box? </a:t>
            </a:r>
          </a:p>
        </p:txBody>
      </p:sp>
    </p:spTree>
    <p:extLst>
      <p:ext uri="{BB962C8B-B14F-4D97-AF65-F5344CB8AC3E}">
        <p14:creationId xmlns:p14="http://schemas.microsoft.com/office/powerpoint/2010/main" val="3393756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2CAC1-9971-4483-B891-A7A4835F51F0}"/>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D279BA7D-0741-4034-9A53-3B885910A634}"/>
              </a:ext>
            </a:extLst>
          </p:cNvPr>
          <p:cNvSpPr>
            <a:spLocks noGrp="1"/>
          </p:cNvSpPr>
          <p:nvPr>
            <p:ph idx="1"/>
          </p:nvPr>
        </p:nvSpPr>
        <p:spPr/>
        <p:txBody>
          <a:bodyPr/>
          <a:lstStyle/>
          <a:p>
            <a:pPr marL="0" indent="0">
              <a:buNone/>
            </a:pPr>
            <a:r>
              <a:rPr lang="en-US" dirty="0"/>
              <a:t>1.) The sum of three consecutive, positive integers is 216. What are the integers? </a:t>
            </a:r>
          </a:p>
          <a:p>
            <a:pPr marL="0" indent="0">
              <a:buNone/>
            </a:pPr>
            <a:r>
              <a:rPr lang="en-US" dirty="0"/>
              <a:t>2.) The length of a rectangle is 3cm more than four times its width.  The perimeter of the rectangle is 56cm. What are the dimensions of the rectangle? </a:t>
            </a:r>
          </a:p>
          <a:p>
            <a:pPr marL="0" indent="0">
              <a:buNone/>
            </a:pPr>
            <a:r>
              <a:rPr lang="en-US" dirty="0"/>
              <a:t>3.) Solve for x: ax</a:t>
            </a:r>
            <a:r>
              <a:rPr lang="en-US" baseline="30000" dirty="0"/>
              <a:t>2</a:t>
            </a:r>
            <a:r>
              <a:rPr lang="en-US" dirty="0"/>
              <a:t> + b = 0.5d </a:t>
            </a:r>
          </a:p>
          <a:p>
            <a:pPr marL="0" indent="0">
              <a:buNone/>
            </a:pPr>
            <a:r>
              <a:rPr lang="en-US" dirty="0"/>
              <a:t>4.) A car and a bus set out at 2 p.m. from the same point, headed in the same direction. The average speed of the car is 30 mph faster than  the speed of the bus. In two hours, the car is 20 miles ahead of the bus. Find the rate of the car.</a:t>
            </a:r>
          </a:p>
        </p:txBody>
      </p:sp>
    </p:spTree>
    <p:extLst>
      <p:ext uri="{BB962C8B-B14F-4D97-AF65-F5344CB8AC3E}">
        <p14:creationId xmlns:p14="http://schemas.microsoft.com/office/powerpoint/2010/main" val="3859885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3E883-E97D-4112-BFED-DDC3A00A19DD}"/>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2857FD19-AC80-4D4A-9D15-B793376FD7C6}"/>
              </a:ext>
            </a:extLst>
          </p:cNvPr>
          <p:cNvSpPr>
            <a:spLocks noGrp="1"/>
          </p:cNvSpPr>
          <p:nvPr>
            <p:ph idx="1"/>
          </p:nvPr>
        </p:nvSpPr>
        <p:spPr/>
        <p:txBody>
          <a:bodyPr>
            <a:normAutofit fontScale="85000" lnSpcReduction="10000"/>
          </a:bodyPr>
          <a:lstStyle/>
          <a:p>
            <a:pPr marL="0" indent="0">
              <a:buNone/>
            </a:pPr>
            <a:r>
              <a:rPr lang="en-US" dirty="0"/>
              <a:t>1.) Two friends leave a hotel at the same time traveling in opposite directions. They travel for four hours and are then 480 miles apart. If Susan travels 10 miles per hour faster than Joan, find the average rate of speed for each person.</a:t>
            </a:r>
          </a:p>
          <a:p>
            <a:pPr marL="0" indent="0">
              <a:buNone/>
            </a:pPr>
            <a:r>
              <a:rPr lang="en-US" dirty="0"/>
              <a:t>2.) A runner decides to run out in the country. He begins to run at an average rate of 9 miles per hour. He runs a certain distance and then turns around and returns along the same route at an average rate of 6 miles per hour. If the round trip took 2 and a half hours, how far did the runner travel before turning around?</a:t>
            </a:r>
          </a:p>
          <a:p>
            <a:pPr marL="0" indent="0">
              <a:buNone/>
            </a:pPr>
            <a:r>
              <a:rPr lang="en-US" dirty="0"/>
              <a:t>3.) James leaves his home town traveling 70 miles per hour. At the same time Paul leaves home traveling 75 miles per hour. The two live 580 miles apart and are traveling to meet each other for a lunch meeting at noon. What time did they leave their homes?</a:t>
            </a:r>
          </a:p>
          <a:p>
            <a:pPr marL="0" indent="0">
              <a:buNone/>
            </a:pPr>
            <a:r>
              <a:rPr lang="en-US" dirty="0"/>
              <a:t>4. Each of two congruent sides of an isosceles triangle is 8cm less than twice the base. The perimeter of the triangle is 74cm. What is the length of </a:t>
            </a:r>
            <a:r>
              <a:rPr lang="en-US"/>
              <a:t>the base? </a:t>
            </a:r>
            <a:endParaRPr lang="en-US" dirty="0"/>
          </a:p>
        </p:txBody>
      </p:sp>
    </p:spTree>
    <p:extLst>
      <p:ext uri="{BB962C8B-B14F-4D97-AF65-F5344CB8AC3E}">
        <p14:creationId xmlns:p14="http://schemas.microsoft.com/office/powerpoint/2010/main" val="2622329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56F79-C26B-4BB9-A8DC-9D5DCD7D1627}"/>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6D79D760-A17F-4392-907D-5020FA424748}"/>
              </a:ext>
            </a:extLst>
          </p:cNvPr>
          <p:cNvSpPr>
            <a:spLocks noGrp="1"/>
          </p:cNvSpPr>
          <p:nvPr>
            <p:ph idx="1"/>
          </p:nvPr>
        </p:nvSpPr>
        <p:spPr/>
        <p:txBody>
          <a:bodyPr/>
          <a:lstStyle/>
          <a:p>
            <a:pPr marL="0" indent="0">
              <a:buNone/>
            </a:pPr>
            <a:r>
              <a:rPr lang="en-US" dirty="0"/>
              <a:t>1.) Solve: |x + 2|= 12 </a:t>
            </a:r>
          </a:p>
          <a:p>
            <a:pPr marL="0" indent="0">
              <a:buNone/>
            </a:pPr>
            <a:r>
              <a:rPr lang="en-US" dirty="0"/>
              <a:t>2.) -9 &lt; 3x – 12 &lt; 24 </a:t>
            </a:r>
          </a:p>
          <a:p>
            <a:pPr marL="0" indent="0">
              <a:buNone/>
            </a:pPr>
            <a:r>
              <a:rPr lang="en-US" dirty="0"/>
              <a:t>3.) A passenger train leaves the train depot 2 hours after a freight train left the same depot. The freight train is traveling 20 mph slower than the passenger train. Find the rate of each train, if the passenger train overtakes the freight train in three hours.</a:t>
            </a:r>
          </a:p>
          <a:p>
            <a:pPr marL="0" indent="0">
              <a:buNone/>
            </a:pPr>
            <a:r>
              <a:rPr lang="en-US" dirty="0"/>
              <a:t>4.) Two cyclists start at the same time from opposite ends of a course that is 45 miles long. One cyclist is riding at 14 mph and the second cyclist is riding at 16 mph. How long after they begin will they meet?</a:t>
            </a:r>
          </a:p>
        </p:txBody>
      </p:sp>
    </p:spTree>
    <p:extLst>
      <p:ext uri="{BB962C8B-B14F-4D97-AF65-F5344CB8AC3E}">
        <p14:creationId xmlns:p14="http://schemas.microsoft.com/office/powerpoint/2010/main" val="298736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BE746-3C58-4293-AFA8-7D5ACEAC6C2E}"/>
              </a:ext>
            </a:extLst>
          </p:cNvPr>
          <p:cNvSpPr>
            <a:spLocks noGrp="1"/>
          </p:cNvSpPr>
          <p:nvPr>
            <p:ph type="title"/>
          </p:nvPr>
        </p:nvSpPr>
        <p:spPr/>
        <p:txBody>
          <a:bodyPr>
            <a:normAutofit/>
          </a:bodyPr>
          <a:lstStyle/>
          <a:p>
            <a:r>
              <a:rPr lang="en-US" sz="3200" dirty="0">
                <a:solidFill>
                  <a:srgbClr val="FFFF00"/>
                </a:solidFill>
              </a:rPr>
              <a:t>LO: Solve problems using single-variable equations</a:t>
            </a:r>
            <a:br>
              <a:rPr lang="en-US" sz="3200" dirty="0">
                <a:solidFill>
                  <a:srgbClr val="FFFF00"/>
                </a:solidFill>
              </a:rPr>
            </a:br>
            <a:r>
              <a:rPr lang="en-US" sz="3200" dirty="0">
                <a:solidFill>
                  <a:srgbClr val="FFFF00"/>
                </a:solidFill>
              </a:rPr>
              <a:t>SLE: Think critically and solve problems </a:t>
            </a:r>
          </a:p>
        </p:txBody>
      </p:sp>
      <p:sp>
        <p:nvSpPr>
          <p:cNvPr id="3" name="Content Placeholder 2">
            <a:extLst>
              <a:ext uri="{FF2B5EF4-FFF2-40B4-BE49-F238E27FC236}">
                <a16:creationId xmlns:a16="http://schemas.microsoft.com/office/drawing/2014/main" id="{01AB979D-2559-4DC5-BD62-DA4C6E6FD0C1}"/>
              </a:ext>
            </a:extLst>
          </p:cNvPr>
          <p:cNvSpPr>
            <a:spLocks noGrp="1"/>
          </p:cNvSpPr>
          <p:nvPr>
            <p:ph idx="1"/>
          </p:nvPr>
        </p:nvSpPr>
        <p:spPr/>
        <p:txBody>
          <a:bodyPr>
            <a:normAutofit fontScale="77500" lnSpcReduction="20000"/>
          </a:bodyPr>
          <a:lstStyle/>
          <a:p>
            <a:pPr marL="0" indent="0">
              <a:buNone/>
            </a:pPr>
            <a:r>
              <a:rPr lang="en-US" dirty="0">
                <a:solidFill>
                  <a:srgbClr val="FFC000"/>
                </a:solidFill>
              </a:rPr>
              <a:t>Checkpoint Quiz on single-variable word problems: </a:t>
            </a:r>
          </a:p>
          <a:p>
            <a:pPr marL="0" indent="0">
              <a:buNone/>
            </a:pPr>
            <a:r>
              <a:rPr lang="en-US" dirty="0"/>
              <a:t>1.) Three consecutive, odd integers add up to 69. What are these integers? </a:t>
            </a:r>
          </a:p>
          <a:p>
            <a:pPr marL="0" indent="0">
              <a:buNone/>
            </a:pPr>
            <a:r>
              <a:rPr lang="en-US" dirty="0"/>
              <a:t>2.) The length of a rectangle is 1cm longer than 3 times its width. The perimeter of the rectangle is 42cm. What are the dimensions of the rectangle? </a:t>
            </a:r>
          </a:p>
          <a:p>
            <a:pPr marL="0" indent="0">
              <a:buNone/>
            </a:pPr>
            <a:r>
              <a:rPr lang="en-US" dirty="0"/>
              <a:t>3.) Two planes leave an airport at the same time and travel in opposite directions.  If one plane averages 440 miles per hour and the other 560 miles per hour, then in how long will the planes be 2500 miles apart? </a:t>
            </a:r>
          </a:p>
          <a:p>
            <a:pPr marL="0" indent="0">
              <a:buNone/>
            </a:pPr>
            <a:r>
              <a:rPr lang="en-US" dirty="0"/>
              <a:t>4.) A bank robber leaves the bank she just robbed, speeding away at a speed of 100km/h. 15 minutes later, the police leave the bank and chase the robber, traveling at a speed of 200km/h. How long after the police leave the bank will the police catch up to the robber? </a:t>
            </a:r>
          </a:p>
          <a:p>
            <a:pPr marL="0" indent="0">
              <a:buNone/>
            </a:pPr>
            <a:r>
              <a:rPr lang="en-US" dirty="0"/>
              <a:t>5.)  You walk to the store to buy milk for your cat. On the way there, your average speed is 5km/h. On the way back, you jump on a Lime Bike and average a speed of 15km/h. The total travel time to and from the store is 2 hours. How far away is the store from your house? </a:t>
            </a:r>
          </a:p>
        </p:txBody>
      </p:sp>
    </p:spTree>
    <p:extLst>
      <p:ext uri="{BB962C8B-B14F-4D97-AF65-F5344CB8AC3E}">
        <p14:creationId xmlns:p14="http://schemas.microsoft.com/office/powerpoint/2010/main" val="1830537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DD8A5-C998-4CB2-BBB8-5E6EBEA913A9}"/>
              </a:ext>
            </a:extLst>
          </p:cNvPr>
          <p:cNvSpPr>
            <a:spLocks noGrp="1"/>
          </p:cNvSpPr>
          <p:nvPr>
            <p:ph type="title"/>
          </p:nvPr>
        </p:nvSpPr>
        <p:spPr/>
        <p:txBody>
          <a:bodyPr/>
          <a:lstStyle/>
          <a:p>
            <a:r>
              <a:rPr lang="en-US" dirty="0">
                <a:solidFill>
                  <a:srgbClr val="FFFF00"/>
                </a:solidFill>
              </a:rPr>
              <a:t>Good morning: </a:t>
            </a:r>
            <a:br>
              <a:rPr lang="en-US" dirty="0"/>
            </a:br>
            <a:endParaRPr lang="en-US" dirty="0"/>
          </a:p>
        </p:txBody>
      </p:sp>
      <p:sp>
        <p:nvSpPr>
          <p:cNvPr id="3" name="Content Placeholder 2">
            <a:extLst>
              <a:ext uri="{FF2B5EF4-FFF2-40B4-BE49-F238E27FC236}">
                <a16:creationId xmlns:a16="http://schemas.microsoft.com/office/drawing/2014/main" id="{EED52CCF-5C33-4745-85FC-F696D99D6022}"/>
              </a:ext>
            </a:extLst>
          </p:cNvPr>
          <p:cNvSpPr>
            <a:spLocks noGrp="1"/>
          </p:cNvSpPr>
          <p:nvPr>
            <p:ph idx="1"/>
          </p:nvPr>
        </p:nvSpPr>
        <p:spPr/>
        <p:txBody>
          <a:bodyPr/>
          <a:lstStyle/>
          <a:p>
            <a:pPr marL="514350" indent="-514350">
              <a:buAutoNum type="arabicPeriod"/>
            </a:pPr>
            <a:r>
              <a:rPr lang="en-US" dirty="0"/>
              <a:t>You have $85 in your pocket. You go to </a:t>
            </a:r>
            <a:r>
              <a:rPr lang="en-US" dirty="0" err="1"/>
              <a:t>Nordstroms</a:t>
            </a:r>
            <a:r>
              <a:rPr lang="en-US" dirty="0"/>
              <a:t> and buy a T shirt for $62. What percentage of your money do you have left? </a:t>
            </a:r>
          </a:p>
          <a:p>
            <a:pPr marL="514350" indent="-514350">
              <a:buAutoNum type="arabicPeriod"/>
            </a:pPr>
            <a:r>
              <a:rPr lang="en-US" dirty="0"/>
              <a:t>Find the surface area of the cylinder to the left. (drawn on whiteboard) </a:t>
            </a:r>
          </a:p>
          <a:p>
            <a:pPr marL="514350" indent="-514350">
              <a:buAutoNum type="arabicPeriod"/>
            </a:pPr>
            <a:r>
              <a:rPr lang="en-US" dirty="0"/>
              <a:t>Solve: |2x – 8| = 64</a:t>
            </a:r>
          </a:p>
          <a:p>
            <a:pPr marL="514350" indent="-514350">
              <a:buAutoNum type="arabicPeriod"/>
            </a:pPr>
            <a:r>
              <a:rPr lang="en-US" dirty="0"/>
              <a:t>Solve: 14&gt; x + 2 &gt;  -12 </a:t>
            </a:r>
          </a:p>
        </p:txBody>
      </p:sp>
    </p:spTree>
    <p:extLst>
      <p:ext uri="{BB962C8B-B14F-4D97-AF65-F5344CB8AC3E}">
        <p14:creationId xmlns:p14="http://schemas.microsoft.com/office/powerpoint/2010/main" val="1825055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BE851-A163-44CD-8FAC-404C0BCD373B}"/>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308DBCCB-2E7F-4FCD-BFE4-9B04350C51C8}"/>
              </a:ext>
            </a:extLst>
          </p:cNvPr>
          <p:cNvSpPr>
            <a:spLocks noGrp="1"/>
          </p:cNvSpPr>
          <p:nvPr>
            <p:ph idx="1"/>
          </p:nvPr>
        </p:nvSpPr>
        <p:spPr/>
        <p:txBody>
          <a:bodyPr>
            <a:normAutofit fontScale="92500" lnSpcReduction="20000"/>
          </a:bodyPr>
          <a:lstStyle/>
          <a:p>
            <a:pPr marL="0" indent="0">
              <a:buNone/>
            </a:pPr>
            <a:r>
              <a:rPr lang="en-US" dirty="0"/>
              <a:t>1.) Solve for x: ax + bx + c = d</a:t>
            </a:r>
            <a:r>
              <a:rPr lang="en-US" baseline="30000" dirty="0"/>
              <a:t>2</a:t>
            </a:r>
            <a:endParaRPr lang="en-US" dirty="0"/>
          </a:p>
          <a:p>
            <a:pPr marL="0" indent="0">
              <a:buNone/>
            </a:pPr>
            <a:endParaRPr lang="en-US" dirty="0"/>
          </a:p>
          <a:p>
            <a:pPr marL="0" indent="0">
              <a:buNone/>
            </a:pPr>
            <a:r>
              <a:rPr lang="en-US" dirty="0"/>
              <a:t>2.) A moving van leaves a house headed north at a speed of 50km/h. two hours later, a car leaves the house, also going north, at 60 km/h. How long after the car leaves will it catch up to the moving van? </a:t>
            </a:r>
          </a:p>
          <a:p>
            <a:pPr marL="0" indent="0">
              <a:buNone/>
            </a:pPr>
            <a:endParaRPr lang="en-US" dirty="0"/>
          </a:p>
          <a:p>
            <a:pPr marL="0" indent="0">
              <a:buNone/>
            </a:pPr>
            <a:r>
              <a:rPr lang="en-US" dirty="0"/>
              <a:t>3.) A mouse runs out of its hole to eat a piece of bread. On the way there, the mouse runs at a speed of 3m/s. On the way back to its hole, it runs at a speed of 5m/s. The round trip takes 60 seconds. How long does it take for the mouse to make the return trip? </a:t>
            </a:r>
          </a:p>
          <a:p>
            <a:pPr marL="0" indent="0">
              <a:buNone/>
            </a:pPr>
            <a:endParaRPr lang="en-US" dirty="0"/>
          </a:p>
          <a:p>
            <a:pPr marL="0" indent="0">
              <a:buNone/>
            </a:pPr>
            <a:r>
              <a:rPr lang="en-US" dirty="0"/>
              <a:t>4.) Solve: 4(3x + 8) = 6(2x + 2) </a:t>
            </a:r>
          </a:p>
        </p:txBody>
      </p:sp>
    </p:spTree>
    <p:extLst>
      <p:ext uri="{BB962C8B-B14F-4D97-AF65-F5344CB8AC3E}">
        <p14:creationId xmlns:p14="http://schemas.microsoft.com/office/powerpoint/2010/main" val="1192861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5D264-F28E-4BD7-9BF5-2B2094A4823D}"/>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CED17F55-F8A5-4019-8B6E-FF6350241D89}"/>
              </a:ext>
            </a:extLst>
          </p:cNvPr>
          <p:cNvSpPr>
            <a:spLocks noGrp="1"/>
          </p:cNvSpPr>
          <p:nvPr>
            <p:ph idx="1"/>
          </p:nvPr>
        </p:nvSpPr>
        <p:spPr/>
        <p:txBody>
          <a:bodyPr/>
          <a:lstStyle/>
          <a:p>
            <a:pPr marL="0" indent="0">
              <a:buNone/>
            </a:pPr>
            <a:r>
              <a:rPr lang="en-US" dirty="0"/>
              <a:t>1.) Solve: x + 5 &gt; -25 or x + 5 &lt; 10; then graph on a number line. </a:t>
            </a:r>
          </a:p>
          <a:p>
            <a:pPr marL="0" indent="0">
              <a:buNone/>
            </a:pPr>
            <a:r>
              <a:rPr lang="en-US" dirty="0"/>
              <a:t>2.) Graph y = x</a:t>
            </a:r>
            <a:r>
              <a:rPr lang="en-US" baseline="30000" dirty="0"/>
              <a:t>2 </a:t>
            </a:r>
            <a:r>
              <a:rPr lang="en-US" dirty="0"/>
              <a:t> + 3 on a coordinate plane. </a:t>
            </a:r>
            <a:endParaRPr lang="en-US" baseline="30000" dirty="0"/>
          </a:p>
          <a:p>
            <a:pPr marL="0" indent="0">
              <a:buNone/>
            </a:pPr>
            <a:endParaRPr lang="en-US" baseline="30000" dirty="0"/>
          </a:p>
          <a:p>
            <a:pPr marL="0" indent="0">
              <a:buNone/>
            </a:pPr>
            <a:r>
              <a:rPr lang="en-US" dirty="0"/>
              <a:t>3.) A rectangular prism is 3cm high, 2cm wide and 10cm long. What is the surface area of the prism? </a:t>
            </a:r>
          </a:p>
          <a:p>
            <a:pPr marL="0" indent="0">
              <a:buNone/>
            </a:pPr>
            <a:endParaRPr lang="en-US" dirty="0"/>
          </a:p>
          <a:p>
            <a:pPr marL="0" indent="0">
              <a:buNone/>
            </a:pPr>
            <a:r>
              <a:rPr lang="en-US" dirty="0"/>
              <a:t>4.) Solve: |2x – 1| &lt; 13 </a:t>
            </a:r>
          </a:p>
        </p:txBody>
      </p:sp>
    </p:spTree>
    <p:extLst>
      <p:ext uri="{BB962C8B-B14F-4D97-AF65-F5344CB8AC3E}">
        <p14:creationId xmlns:p14="http://schemas.microsoft.com/office/powerpoint/2010/main" val="1761042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81C39-34A9-4C78-A460-81736CE570EA}"/>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FB3CC4C1-D98F-4ABB-BB3D-E705CC63828E}"/>
              </a:ext>
            </a:extLst>
          </p:cNvPr>
          <p:cNvSpPr>
            <a:spLocks noGrp="1"/>
          </p:cNvSpPr>
          <p:nvPr>
            <p:ph idx="1"/>
          </p:nvPr>
        </p:nvSpPr>
        <p:spPr/>
        <p:txBody>
          <a:bodyPr/>
          <a:lstStyle/>
          <a:p>
            <a:pPr marL="514350" indent="-514350">
              <a:buAutoNum type="arabicPeriod"/>
            </a:pPr>
            <a:r>
              <a:rPr lang="en-US" dirty="0"/>
              <a:t>Solve: -2|3x – 4| &gt; -6 </a:t>
            </a:r>
          </a:p>
          <a:p>
            <a:pPr marL="514350" indent="-514350">
              <a:buAutoNum type="arabicPeriod"/>
            </a:pPr>
            <a:r>
              <a:rPr lang="en-US" dirty="0"/>
              <a:t>Solve: 12 + |x| = 10 </a:t>
            </a:r>
          </a:p>
          <a:p>
            <a:pPr marL="514350" indent="-514350">
              <a:buAutoNum type="arabicPeriod"/>
            </a:pPr>
            <a:r>
              <a:rPr lang="en-US" dirty="0"/>
              <a:t>Graph: y = x</a:t>
            </a:r>
            <a:r>
              <a:rPr lang="en-US" baseline="30000" dirty="0"/>
              <a:t>2</a:t>
            </a:r>
            <a:r>
              <a:rPr lang="en-US" dirty="0"/>
              <a:t> + 2x + 2 </a:t>
            </a:r>
          </a:p>
          <a:p>
            <a:pPr marL="514350" indent="-514350">
              <a:buAutoNum type="arabicPeriod"/>
            </a:pPr>
            <a:r>
              <a:rPr lang="en-US" dirty="0"/>
              <a:t>Solve: -6 &lt; 2x + 2 &lt; 8 </a:t>
            </a:r>
          </a:p>
        </p:txBody>
      </p:sp>
    </p:spTree>
    <p:extLst>
      <p:ext uri="{BB962C8B-B14F-4D97-AF65-F5344CB8AC3E}">
        <p14:creationId xmlns:p14="http://schemas.microsoft.com/office/powerpoint/2010/main" val="2164602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E18D4-9DDD-4482-9E29-E9A802E24FE2}"/>
              </a:ext>
            </a:extLst>
          </p:cNvPr>
          <p:cNvSpPr>
            <a:spLocks noGrp="1"/>
          </p:cNvSpPr>
          <p:nvPr>
            <p:ph type="title"/>
          </p:nvPr>
        </p:nvSpPr>
        <p:spPr/>
        <p:txBody>
          <a:bodyPr>
            <a:normAutofit/>
          </a:bodyPr>
          <a:lstStyle/>
          <a:p>
            <a:r>
              <a:rPr lang="en-US" sz="3200" dirty="0">
                <a:solidFill>
                  <a:srgbClr val="FFFF00"/>
                </a:solidFill>
              </a:rPr>
              <a:t>LO: Solve absolute value equations/inequalities </a:t>
            </a:r>
            <a:br>
              <a:rPr lang="en-US" sz="3200" dirty="0">
                <a:solidFill>
                  <a:srgbClr val="FFFF00"/>
                </a:solidFill>
              </a:rPr>
            </a:br>
            <a:r>
              <a:rPr lang="en-US" sz="3200" dirty="0">
                <a:solidFill>
                  <a:srgbClr val="FFFF00"/>
                </a:solidFill>
              </a:rPr>
              <a:t>SLE: Meet or exceed CCSS</a:t>
            </a:r>
          </a:p>
        </p:txBody>
      </p:sp>
      <p:sp>
        <p:nvSpPr>
          <p:cNvPr id="3" name="Content Placeholder 2">
            <a:extLst>
              <a:ext uri="{FF2B5EF4-FFF2-40B4-BE49-F238E27FC236}">
                <a16:creationId xmlns:a16="http://schemas.microsoft.com/office/drawing/2014/main" id="{E179CF7F-6411-40E7-AF71-7251998C96B5}"/>
              </a:ext>
            </a:extLst>
          </p:cNvPr>
          <p:cNvSpPr>
            <a:spLocks noGrp="1"/>
          </p:cNvSpPr>
          <p:nvPr>
            <p:ph idx="1"/>
          </p:nvPr>
        </p:nvSpPr>
        <p:spPr/>
        <p:txBody>
          <a:bodyPr/>
          <a:lstStyle/>
          <a:p>
            <a:pPr marL="0" indent="0">
              <a:buNone/>
            </a:pPr>
            <a:r>
              <a:rPr lang="en-US" dirty="0">
                <a:solidFill>
                  <a:srgbClr val="FFC000"/>
                </a:solidFill>
              </a:rPr>
              <a:t>Good Morning: </a:t>
            </a:r>
          </a:p>
          <a:p>
            <a:pPr marL="0" indent="0">
              <a:buNone/>
            </a:pPr>
            <a:r>
              <a:rPr lang="en-US" dirty="0"/>
              <a:t>Solve, and graph solutions on number lines: </a:t>
            </a:r>
          </a:p>
          <a:p>
            <a:pPr marL="0" indent="0">
              <a:buNone/>
            </a:pPr>
            <a:r>
              <a:rPr lang="en-US" dirty="0"/>
              <a:t>1.) |x| + 4 &gt; 12 </a:t>
            </a:r>
          </a:p>
          <a:p>
            <a:pPr marL="0" indent="0">
              <a:buNone/>
            </a:pPr>
            <a:r>
              <a:rPr lang="en-US" dirty="0"/>
              <a:t>2.) |r – 8| = 5 </a:t>
            </a:r>
          </a:p>
          <a:p>
            <a:pPr marL="0" indent="0">
              <a:buNone/>
            </a:pPr>
            <a:r>
              <a:rPr lang="en-US" dirty="0"/>
              <a:t>3.) -2|x + 5| </a:t>
            </a:r>
            <a:r>
              <a:rPr lang="en-US" u="sng" dirty="0"/>
              <a:t>&gt;</a:t>
            </a:r>
            <a:r>
              <a:rPr lang="en-US" dirty="0"/>
              <a:t> -16</a:t>
            </a:r>
          </a:p>
          <a:p>
            <a:pPr marL="0" indent="0">
              <a:buNone/>
            </a:pPr>
            <a:r>
              <a:rPr lang="en-US" dirty="0"/>
              <a:t>4.) 3|2x- 7| = -12 </a:t>
            </a:r>
          </a:p>
          <a:p>
            <a:pPr marL="0" indent="0">
              <a:buNone/>
            </a:pPr>
            <a:r>
              <a:rPr lang="en-US" dirty="0"/>
              <a:t>5.) 4 – 3|m + 2| &gt; -14 </a:t>
            </a:r>
          </a:p>
        </p:txBody>
      </p:sp>
    </p:spTree>
    <p:extLst>
      <p:ext uri="{BB962C8B-B14F-4D97-AF65-F5344CB8AC3E}">
        <p14:creationId xmlns:p14="http://schemas.microsoft.com/office/powerpoint/2010/main" val="2885056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0A2C0-0FC9-4C29-81DF-D3CC23F210CE}"/>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751F6DDE-9490-4D72-BFF4-9E5D10C1ECAE}"/>
              </a:ext>
            </a:extLst>
          </p:cNvPr>
          <p:cNvSpPr>
            <a:spLocks noGrp="1"/>
          </p:cNvSpPr>
          <p:nvPr>
            <p:ph idx="1"/>
          </p:nvPr>
        </p:nvSpPr>
        <p:spPr/>
        <p:txBody>
          <a:bodyPr/>
          <a:lstStyle/>
          <a:p>
            <a:pPr marL="514350" indent="-514350">
              <a:buAutoNum type="arabicPeriod"/>
            </a:pPr>
            <a:r>
              <a:rPr lang="en-US" dirty="0"/>
              <a:t>A cylinder is 50cm tall and has a diameter of 10cm. What is the volume of the cylinder? </a:t>
            </a:r>
          </a:p>
          <a:p>
            <a:pPr marL="514350" indent="-514350">
              <a:buAutoNum type="arabicPeriod"/>
            </a:pPr>
            <a:r>
              <a:rPr lang="en-US" dirty="0"/>
              <a:t>Solve: 2x – 3 = 2(3x + 5) </a:t>
            </a:r>
          </a:p>
          <a:p>
            <a:pPr marL="514350" indent="-514350">
              <a:buAutoNum type="arabicPeriod"/>
            </a:pPr>
            <a:r>
              <a:rPr lang="en-US" dirty="0"/>
              <a:t>Assuming a rate of acceleration of 9.8m/s</a:t>
            </a:r>
            <a:r>
              <a:rPr lang="en-US" baseline="30000" dirty="0"/>
              <a:t>2</a:t>
            </a:r>
            <a:r>
              <a:rPr lang="en-US" dirty="0"/>
              <a:t>, how far will a rock drop during a 10-second fall? (d = at</a:t>
            </a:r>
            <a:r>
              <a:rPr lang="en-US" baseline="30000" dirty="0"/>
              <a:t>2</a:t>
            </a:r>
            <a:r>
              <a:rPr lang="en-US" dirty="0"/>
              <a:t>/2) </a:t>
            </a:r>
          </a:p>
          <a:p>
            <a:pPr marL="514350" indent="-514350">
              <a:buAutoNum type="arabicPeriod"/>
            </a:pPr>
            <a:r>
              <a:rPr lang="en-US" dirty="0"/>
              <a:t>You and a classmate leave St. John School at the same time. You walk north at a speed of 6 km/h. Your friend walks east at a speed of 5km/h. After 3 hours, how far apart are the two of you? </a:t>
            </a:r>
          </a:p>
        </p:txBody>
      </p:sp>
    </p:spTree>
    <p:extLst>
      <p:ext uri="{BB962C8B-B14F-4D97-AF65-F5344CB8AC3E}">
        <p14:creationId xmlns:p14="http://schemas.microsoft.com/office/powerpoint/2010/main" val="3720607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1DA4-910A-49F2-A05B-DC870FE07CC6}"/>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65135042-D03D-4192-8AD0-57985962BC67}"/>
              </a:ext>
            </a:extLst>
          </p:cNvPr>
          <p:cNvSpPr>
            <a:spLocks noGrp="1"/>
          </p:cNvSpPr>
          <p:nvPr>
            <p:ph idx="1"/>
          </p:nvPr>
        </p:nvSpPr>
        <p:spPr/>
        <p:txBody>
          <a:bodyPr/>
          <a:lstStyle/>
          <a:p>
            <a:pPr marL="0" indent="0">
              <a:buNone/>
            </a:pPr>
            <a:r>
              <a:rPr lang="en-US" dirty="0"/>
              <a:t>1.) -12 &lt; 3x – 4 </a:t>
            </a:r>
            <a:r>
              <a:rPr lang="en-US" u="sng" dirty="0"/>
              <a:t>&lt;</a:t>
            </a:r>
            <a:r>
              <a:rPr lang="en-US" dirty="0"/>
              <a:t> 24</a:t>
            </a:r>
          </a:p>
          <a:p>
            <a:pPr marL="0" indent="0">
              <a:buNone/>
            </a:pPr>
            <a:endParaRPr lang="en-US" dirty="0"/>
          </a:p>
          <a:p>
            <a:pPr marL="0" indent="0">
              <a:buNone/>
            </a:pPr>
            <a:r>
              <a:rPr lang="en-US" dirty="0"/>
              <a:t>2.) -2|x – 2| = -12 </a:t>
            </a:r>
          </a:p>
          <a:p>
            <a:pPr marL="0" indent="0">
              <a:buNone/>
            </a:pPr>
            <a:endParaRPr lang="en-US" dirty="0"/>
          </a:p>
          <a:p>
            <a:pPr marL="0" indent="0">
              <a:buNone/>
            </a:pPr>
            <a:r>
              <a:rPr lang="en-US" dirty="0"/>
              <a:t>3.) |3x|+ 8 &gt; 32 </a:t>
            </a:r>
          </a:p>
          <a:p>
            <a:pPr marL="0" indent="0">
              <a:buNone/>
            </a:pPr>
            <a:endParaRPr lang="en-US" dirty="0"/>
          </a:p>
          <a:p>
            <a:pPr marL="0" indent="0">
              <a:buNone/>
            </a:pPr>
            <a:r>
              <a:rPr lang="en-US" dirty="0"/>
              <a:t>4.) 3 + 3|4x + 6| &lt; 2</a:t>
            </a:r>
          </a:p>
        </p:txBody>
      </p:sp>
    </p:spTree>
    <p:extLst>
      <p:ext uri="{BB962C8B-B14F-4D97-AF65-F5344CB8AC3E}">
        <p14:creationId xmlns:p14="http://schemas.microsoft.com/office/powerpoint/2010/main" val="623208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0E317-51BA-4947-8F4D-BA5BB527B58D}"/>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10F16A28-D12B-4E48-B2FE-8C898F611E1B}"/>
              </a:ext>
            </a:extLst>
          </p:cNvPr>
          <p:cNvSpPr>
            <a:spLocks noGrp="1"/>
          </p:cNvSpPr>
          <p:nvPr>
            <p:ph idx="1"/>
          </p:nvPr>
        </p:nvSpPr>
        <p:spPr/>
        <p:txBody>
          <a:bodyPr/>
          <a:lstStyle/>
          <a:p>
            <a:pPr marL="0" indent="0">
              <a:buNone/>
            </a:pPr>
            <a:r>
              <a:rPr lang="en-US" dirty="0"/>
              <a:t>1.) -2 &lt; </a:t>
            </a:r>
            <a:r>
              <a:rPr lang="en-US" u="sng" dirty="0"/>
              <a:t>5 – x </a:t>
            </a:r>
            <a:r>
              <a:rPr lang="en-US" dirty="0"/>
              <a:t>&lt; 2</a:t>
            </a:r>
          </a:p>
          <a:p>
            <a:pPr marL="0" indent="0">
              <a:buNone/>
            </a:pPr>
            <a:r>
              <a:rPr lang="en-US" dirty="0"/>
              <a:t>                 3</a:t>
            </a:r>
          </a:p>
          <a:p>
            <a:pPr marL="0" indent="0">
              <a:buNone/>
            </a:pPr>
            <a:endParaRPr lang="en-US" dirty="0"/>
          </a:p>
          <a:p>
            <a:pPr marL="0" indent="0">
              <a:buNone/>
            </a:pPr>
            <a:r>
              <a:rPr lang="en-US" dirty="0"/>
              <a:t>2.) |y| + 3 = 3 </a:t>
            </a:r>
          </a:p>
          <a:p>
            <a:pPr marL="0" indent="0">
              <a:buNone/>
            </a:pPr>
            <a:endParaRPr lang="en-US" dirty="0"/>
          </a:p>
          <a:p>
            <a:pPr marL="0" indent="0">
              <a:buNone/>
            </a:pPr>
            <a:r>
              <a:rPr lang="en-US" dirty="0"/>
              <a:t>3.) 4|k + 1| &gt; 16 </a:t>
            </a:r>
          </a:p>
          <a:p>
            <a:pPr marL="0" indent="0">
              <a:buNone/>
            </a:pPr>
            <a:endParaRPr lang="en-US" dirty="0"/>
          </a:p>
          <a:p>
            <a:pPr marL="0" indent="0">
              <a:buNone/>
            </a:pPr>
            <a:r>
              <a:rPr lang="en-US" dirty="0"/>
              <a:t>4.) |5t – 4| </a:t>
            </a:r>
            <a:r>
              <a:rPr lang="en-US" u="sng" dirty="0"/>
              <a:t>&lt;</a:t>
            </a:r>
            <a:r>
              <a:rPr lang="en-US" dirty="0"/>
              <a:t> 20</a:t>
            </a:r>
          </a:p>
        </p:txBody>
      </p:sp>
    </p:spTree>
    <p:extLst>
      <p:ext uri="{BB962C8B-B14F-4D97-AF65-F5344CB8AC3E}">
        <p14:creationId xmlns:p14="http://schemas.microsoft.com/office/powerpoint/2010/main" val="2230077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69937-FF76-4537-9702-021833FC968C}"/>
              </a:ext>
            </a:extLst>
          </p:cNvPr>
          <p:cNvSpPr>
            <a:spLocks noGrp="1"/>
          </p:cNvSpPr>
          <p:nvPr>
            <p:ph type="title"/>
          </p:nvPr>
        </p:nvSpPr>
        <p:spPr/>
        <p:txBody>
          <a:bodyPr>
            <a:normAutofit/>
          </a:bodyPr>
          <a:lstStyle/>
          <a:p>
            <a:r>
              <a:rPr lang="en-US" sz="3200" dirty="0">
                <a:solidFill>
                  <a:srgbClr val="FFFF00"/>
                </a:solidFill>
              </a:rPr>
              <a:t>LO: Solve absolute value inequalities </a:t>
            </a:r>
            <a:br>
              <a:rPr lang="en-US" sz="3200" dirty="0">
                <a:solidFill>
                  <a:srgbClr val="FFFF00"/>
                </a:solidFill>
              </a:rPr>
            </a:br>
            <a:r>
              <a:rPr lang="en-US" sz="3200" dirty="0">
                <a:solidFill>
                  <a:srgbClr val="FFFF00"/>
                </a:solidFill>
              </a:rPr>
              <a:t>SLE: Meet or exceed CCSS</a:t>
            </a:r>
          </a:p>
        </p:txBody>
      </p:sp>
      <p:sp>
        <p:nvSpPr>
          <p:cNvPr id="3" name="Content Placeholder 2">
            <a:extLst>
              <a:ext uri="{FF2B5EF4-FFF2-40B4-BE49-F238E27FC236}">
                <a16:creationId xmlns:a16="http://schemas.microsoft.com/office/drawing/2014/main" id="{8CD80E4F-49E2-469C-A1CB-D793EA15A630}"/>
              </a:ext>
            </a:extLst>
          </p:cNvPr>
          <p:cNvSpPr>
            <a:spLocks noGrp="1"/>
          </p:cNvSpPr>
          <p:nvPr>
            <p:ph idx="1"/>
          </p:nvPr>
        </p:nvSpPr>
        <p:spPr/>
        <p:txBody>
          <a:bodyPr/>
          <a:lstStyle/>
          <a:p>
            <a:pPr marL="0" indent="0">
              <a:buNone/>
            </a:pPr>
            <a:r>
              <a:rPr lang="en-US" dirty="0">
                <a:solidFill>
                  <a:srgbClr val="FFC000"/>
                </a:solidFill>
              </a:rPr>
              <a:t>Good morning! </a:t>
            </a:r>
          </a:p>
          <a:p>
            <a:pPr marL="0" indent="0">
              <a:buNone/>
            </a:pPr>
            <a:r>
              <a:rPr lang="en-US" dirty="0">
                <a:solidFill>
                  <a:srgbClr val="92D050"/>
                </a:solidFill>
              </a:rPr>
              <a:t>Solve. (Don’t worry about number lines unless you find it helpful.)</a:t>
            </a:r>
          </a:p>
          <a:p>
            <a:pPr marL="0" indent="0">
              <a:buNone/>
            </a:pPr>
            <a:r>
              <a:rPr lang="en-US" dirty="0"/>
              <a:t>1.) |-8a – 3| &gt; 11 </a:t>
            </a:r>
          </a:p>
          <a:p>
            <a:pPr marL="0" indent="0">
              <a:buNone/>
            </a:pPr>
            <a:r>
              <a:rPr lang="en-US" dirty="0"/>
              <a:t>2.) |v + 5| - 6 = - 5 </a:t>
            </a:r>
          </a:p>
          <a:p>
            <a:pPr marL="0" indent="0">
              <a:buNone/>
            </a:pPr>
            <a:r>
              <a:rPr lang="en-US" dirty="0"/>
              <a:t>3.) 4|6 – 2a| + 8 </a:t>
            </a:r>
            <a:r>
              <a:rPr lang="en-US" u="sng" dirty="0"/>
              <a:t>&lt;</a:t>
            </a:r>
            <a:r>
              <a:rPr lang="en-US" dirty="0"/>
              <a:t> 24</a:t>
            </a:r>
          </a:p>
          <a:p>
            <a:pPr marL="0" indent="0">
              <a:buNone/>
            </a:pPr>
            <a:r>
              <a:rPr lang="en-US" dirty="0"/>
              <a:t>4.) -2|3x + 5| = 8 </a:t>
            </a:r>
          </a:p>
          <a:p>
            <a:pPr marL="0" indent="0">
              <a:buNone/>
            </a:pPr>
            <a:r>
              <a:rPr lang="en-US" dirty="0"/>
              <a:t>5.) </a:t>
            </a:r>
            <a:r>
              <a:rPr lang="en-US" u="sng" dirty="0"/>
              <a:t>|2 + 3x</a:t>
            </a:r>
            <a:r>
              <a:rPr lang="en-US" dirty="0"/>
              <a:t>| &gt; 5 </a:t>
            </a:r>
          </a:p>
          <a:p>
            <a:pPr marL="0" indent="0">
              <a:buNone/>
            </a:pPr>
            <a:r>
              <a:rPr lang="en-US" dirty="0"/>
              <a:t>            2</a:t>
            </a:r>
          </a:p>
          <a:p>
            <a:pPr marL="0" indent="0">
              <a:buNone/>
            </a:pPr>
            <a:endParaRPr lang="en-US" dirty="0"/>
          </a:p>
        </p:txBody>
      </p:sp>
    </p:spTree>
    <p:extLst>
      <p:ext uri="{BB962C8B-B14F-4D97-AF65-F5344CB8AC3E}">
        <p14:creationId xmlns:p14="http://schemas.microsoft.com/office/powerpoint/2010/main" val="321513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96D6F-7C9E-4E65-A2B6-E38843902DF0}"/>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B3FFA66F-B0DC-49BC-9C4A-09EAF78E3485}"/>
              </a:ext>
            </a:extLst>
          </p:cNvPr>
          <p:cNvSpPr>
            <a:spLocks noGrp="1"/>
          </p:cNvSpPr>
          <p:nvPr>
            <p:ph idx="1"/>
          </p:nvPr>
        </p:nvSpPr>
        <p:spPr/>
        <p:txBody>
          <a:bodyPr/>
          <a:lstStyle/>
          <a:p>
            <a:pPr marL="0" indent="0">
              <a:buNone/>
            </a:pPr>
            <a:r>
              <a:rPr lang="en-US" dirty="0"/>
              <a:t>1.) Graph y = |x – 2| </a:t>
            </a:r>
          </a:p>
          <a:p>
            <a:pPr marL="0" indent="0">
              <a:buNone/>
            </a:pPr>
            <a:r>
              <a:rPr lang="en-US" dirty="0"/>
              <a:t>2.) Write the equation of a line that passes through (1,2) and (-1, 4) </a:t>
            </a:r>
          </a:p>
          <a:p>
            <a:pPr marL="0" indent="0">
              <a:buNone/>
            </a:pPr>
            <a:endParaRPr lang="en-US" dirty="0"/>
          </a:p>
          <a:p>
            <a:pPr marL="0" indent="0">
              <a:buNone/>
            </a:pPr>
            <a:r>
              <a:rPr lang="en-US" dirty="0"/>
              <a:t>3.) Write the equation of the function represented by this table: </a:t>
            </a:r>
          </a:p>
          <a:p>
            <a:pPr marL="0" indent="0">
              <a:buNone/>
            </a:pPr>
            <a:endParaRPr lang="en-US" dirty="0"/>
          </a:p>
        </p:txBody>
      </p:sp>
      <p:graphicFrame>
        <p:nvGraphicFramePr>
          <p:cNvPr id="4" name="Table 3">
            <a:extLst>
              <a:ext uri="{FF2B5EF4-FFF2-40B4-BE49-F238E27FC236}">
                <a16:creationId xmlns:a16="http://schemas.microsoft.com/office/drawing/2014/main" id="{CDF9BC07-01A7-4EFB-AFAA-8BA60923BF71}"/>
              </a:ext>
            </a:extLst>
          </p:cNvPr>
          <p:cNvGraphicFramePr>
            <a:graphicFrameLocks noGrp="1"/>
          </p:cNvGraphicFramePr>
          <p:nvPr>
            <p:extLst>
              <p:ext uri="{D42A27DB-BD31-4B8C-83A1-F6EECF244321}">
                <p14:modId xmlns:p14="http://schemas.microsoft.com/office/powerpoint/2010/main" val="1787747213"/>
              </p:ext>
            </p:extLst>
          </p:nvPr>
        </p:nvGraphicFramePr>
        <p:xfrm>
          <a:off x="1027521" y="4001294"/>
          <a:ext cx="2535810" cy="2263668"/>
        </p:xfrm>
        <a:graphic>
          <a:graphicData uri="http://schemas.openxmlformats.org/drawingml/2006/table">
            <a:tbl>
              <a:tblPr firstRow="1" bandRow="1">
                <a:tableStyleId>{5C22544A-7EE6-4342-B048-85BDC9FD1C3A}</a:tableStyleId>
              </a:tblPr>
              <a:tblGrid>
                <a:gridCol w="1267905">
                  <a:extLst>
                    <a:ext uri="{9D8B030D-6E8A-4147-A177-3AD203B41FA5}">
                      <a16:colId xmlns:a16="http://schemas.microsoft.com/office/drawing/2014/main" val="437127856"/>
                    </a:ext>
                  </a:extLst>
                </a:gridCol>
                <a:gridCol w="1267905">
                  <a:extLst>
                    <a:ext uri="{9D8B030D-6E8A-4147-A177-3AD203B41FA5}">
                      <a16:colId xmlns:a16="http://schemas.microsoft.com/office/drawing/2014/main" val="1892373546"/>
                    </a:ext>
                  </a:extLst>
                </a:gridCol>
              </a:tblGrid>
              <a:tr h="377278">
                <a:tc>
                  <a:txBody>
                    <a:bodyPr/>
                    <a:lstStyle/>
                    <a:p>
                      <a:r>
                        <a:rPr lang="en-US" dirty="0"/>
                        <a:t>x</a:t>
                      </a:r>
                    </a:p>
                  </a:txBody>
                  <a:tcPr/>
                </a:tc>
                <a:tc>
                  <a:txBody>
                    <a:bodyPr/>
                    <a:lstStyle/>
                    <a:p>
                      <a:r>
                        <a:rPr lang="en-US" dirty="0"/>
                        <a:t>F(x) </a:t>
                      </a:r>
                    </a:p>
                  </a:txBody>
                  <a:tcPr/>
                </a:tc>
                <a:extLst>
                  <a:ext uri="{0D108BD9-81ED-4DB2-BD59-A6C34878D82A}">
                    <a16:rowId xmlns:a16="http://schemas.microsoft.com/office/drawing/2014/main" val="786080185"/>
                  </a:ext>
                </a:extLst>
              </a:tr>
              <a:tr h="377278">
                <a:tc>
                  <a:txBody>
                    <a:bodyPr/>
                    <a:lstStyle/>
                    <a:p>
                      <a:r>
                        <a:rPr lang="en-US" dirty="0"/>
                        <a:t>-2</a:t>
                      </a:r>
                    </a:p>
                  </a:txBody>
                  <a:tcPr/>
                </a:tc>
                <a:tc>
                  <a:txBody>
                    <a:bodyPr/>
                    <a:lstStyle/>
                    <a:p>
                      <a:r>
                        <a:rPr lang="en-US" dirty="0"/>
                        <a:t>-3</a:t>
                      </a:r>
                    </a:p>
                  </a:txBody>
                  <a:tcPr/>
                </a:tc>
                <a:extLst>
                  <a:ext uri="{0D108BD9-81ED-4DB2-BD59-A6C34878D82A}">
                    <a16:rowId xmlns:a16="http://schemas.microsoft.com/office/drawing/2014/main" val="3200834916"/>
                  </a:ext>
                </a:extLst>
              </a:tr>
              <a:tr h="377278">
                <a:tc>
                  <a:txBody>
                    <a:bodyPr/>
                    <a:lstStyle/>
                    <a:p>
                      <a:r>
                        <a:rPr lang="en-US" dirty="0"/>
                        <a:t>-1</a:t>
                      </a:r>
                    </a:p>
                  </a:txBody>
                  <a:tcPr/>
                </a:tc>
                <a:tc>
                  <a:txBody>
                    <a:bodyPr/>
                    <a:lstStyle/>
                    <a:p>
                      <a:r>
                        <a:rPr lang="en-US" dirty="0"/>
                        <a:t>-1</a:t>
                      </a:r>
                    </a:p>
                  </a:txBody>
                  <a:tcPr/>
                </a:tc>
                <a:extLst>
                  <a:ext uri="{0D108BD9-81ED-4DB2-BD59-A6C34878D82A}">
                    <a16:rowId xmlns:a16="http://schemas.microsoft.com/office/drawing/2014/main" val="2330468645"/>
                  </a:ext>
                </a:extLst>
              </a:tr>
              <a:tr h="377278">
                <a:tc>
                  <a:txBody>
                    <a:bodyPr/>
                    <a:lstStyle/>
                    <a:p>
                      <a:r>
                        <a:rPr lang="en-US" dirty="0"/>
                        <a:t>0</a:t>
                      </a:r>
                    </a:p>
                  </a:txBody>
                  <a:tcPr/>
                </a:tc>
                <a:tc>
                  <a:txBody>
                    <a:bodyPr/>
                    <a:lstStyle/>
                    <a:p>
                      <a:r>
                        <a:rPr lang="en-US" dirty="0"/>
                        <a:t>1</a:t>
                      </a:r>
                    </a:p>
                  </a:txBody>
                  <a:tcPr/>
                </a:tc>
                <a:extLst>
                  <a:ext uri="{0D108BD9-81ED-4DB2-BD59-A6C34878D82A}">
                    <a16:rowId xmlns:a16="http://schemas.microsoft.com/office/drawing/2014/main" val="1128816492"/>
                  </a:ext>
                </a:extLst>
              </a:tr>
              <a:tr h="377278">
                <a:tc>
                  <a:txBody>
                    <a:bodyPr/>
                    <a:lstStyle/>
                    <a:p>
                      <a:r>
                        <a:rPr lang="en-US" dirty="0"/>
                        <a:t>1</a:t>
                      </a:r>
                    </a:p>
                  </a:txBody>
                  <a:tcPr/>
                </a:tc>
                <a:tc>
                  <a:txBody>
                    <a:bodyPr/>
                    <a:lstStyle/>
                    <a:p>
                      <a:r>
                        <a:rPr lang="en-US" dirty="0"/>
                        <a:t>3</a:t>
                      </a:r>
                    </a:p>
                  </a:txBody>
                  <a:tcPr/>
                </a:tc>
                <a:extLst>
                  <a:ext uri="{0D108BD9-81ED-4DB2-BD59-A6C34878D82A}">
                    <a16:rowId xmlns:a16="http://schemas.microsoft.com/office/drawing/2014/main" val="3185818040"/>
                  </a:ext>
                </a:extLst>
              </a:tr>
              <a:tr h="377278">
                <a:tc>
                  <a:txBody>
                    <a:bodyPr/>
                    <a:lstStyle/>
                    <a:p>
                      <a:r>
                        <a:rPr lang="en-US" dirty="0"/>
                        <a:t>2</a:t>
                      </a:r>
                    </a:p>
                  </a:txBody>
                  <a:tcPr/>
                </a:tc>
                <a:tc>
                  <a:txBody>
                    <a:bodyPr/>
                    <a:lstStyle/>
                    <a:p>
                      <a:r>
                        <a:rPr lang="en-US" dirty="0"/>
                        <a:t>5</a:t>
                      </a:r>
                    </a:p>
                  </a:txBody>
                  <a:tcPr/>
                </a:tc>
                <a:extLst>
                  <a:ext uri="{0D108BD9-81ED-4DB2-BD59-A6C34878D82A}">
                    <a16:rowId xmlns:a16="http://schemas.microsoft.com/office/drawing/2014/main" val="3596198770"/>
                  </a:ext>
                </a:extLst>
              </a:tr>
            </a:tbl>
          </a:graphicData>
        </a:graphic>
      </p:graphicFrame>
    </p:spTree>
    <p:extLst>
      <p:ext uri="{BB962C8B-B14F-4D97-AF65-F5344CB8AC3E}">
        <p14:creationId xmlns:p14="http://schemas.microsoft.com/office/powerpoint/2010/main" val="1825171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27DEC-1176-4741-A093-01652188ABF5}"/>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50390C9A-842D-4B28-9F24-9048F9C21769}"/>
              </a:ext>
            </a:extLst>
          </p:cNvPr>
          <p:cNvSpPr>
            <a:spLocks noGrp="1"/>
          </p:cNvSpPr>
          <p:nvPr>
            <p:ph idx="1"/>
          </p:nvPr>
        </p:nvSpPr>
        <p:spPr/>
        <p:txBody>
          <a:bodyPr>
            <a:normAutofit fontScale="92500" lnSpcReduction="10000"/>
          </a:bodyPr>
          <a:lstStyle/>
          <a:p>
            <a:pPr marL="514350" indent="-514350">
              <a:buAutoNum type="arabicPeriod"/>
            </a:pPr>
            <a:r>
              <a:rPr lang="en-US" dirty="0"/>
              <a:t>Solve: y = 2x – 4 </a:t>
            </a:r>
          </a:p>
          <a:p>
            <a:pPr marL="0" indent="0">
              <a:buNone/>
            </a:pPr>
            <a:r>
              <a:rPr lang="en-US" dirty="0"/>
              <a:t>                   4x – 2y = 12 </a:t>
            </a:r>
          </a:p>
          <a:p>
            <a:pPr marL="0" indent="0">
              <a:buNone/>
            </a:pPr>
            <a:endParaRPr lang="en-US" dirty="0"/>
          </a:p>
          <a:p>
            <a:pPr marL="0" indent="0">
              <a:buNone/>
            </a:pPr>
            <a:r>
              <a:rPr lang="en-US" dirty="0"/>
              <a:t>2. Graph |x + 2| = y </a:t>
            </a:r>
          </a:p>
          <a:p>
            <a:pPr marL="0" indent="0">
              <a:buNone/>
            </a:pPr>
            <a:endParaRPr lang="en-US" dirty="0"/>
          </a:p>
          <a:p>
            <a:pPr marL="0" indent="0">
              <a:buNone/>
            </a:pPr>
            <a:r>
              <a:rPr lang="en-US" dirty="0"/>
              <a:t>3. Graph y = x</a:t>
            </a:r>
            <a:r>
              <a:rPr lang="en-US" baseline="30000" dirty="0"/>
              <a:t>2</a:t>
            </a:r>
            <a:r>
              <a:rPr lang="en-US" dirty="0"/>
              <a:t> – 4 </a:t>
            </a:r>
          </a:p>
          <a:p>
            <a:pPr marL="0" indent="0">
              <a:buNone/>
            </a:pPr>
            <a:endParaRPr lang="en-US" dirty="0"/>
          </a:p>
          <a:p>
            <a:pPr marL="0" indent="0">
              <a:buNone/>
            </a:pPr>
            <a:r>
              <a:rPr lang="en-US" dirty="0"/>
              <a:t>4.  Bob and Dean leave school at the same time, traveling in opposite directions. Bob is traveling 10km/h faster than Dean. In 3 hours, they are 240 km apart. How fast is each boy traveling? </a:t>
            </a:r>
          </a:p>
        </p:txBody>
      </p:sp>
    </p:spTree>
    <p:extLst>
      <p:ext uri="{BB962C8B-B14F-4D97-AF65-F5344CB8AC3E}">
        <p14:creationId xmlns:p14="http://schemas.microsoft.com/office/powerpoint/2010/main" val="3341917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67401-E757-4822-BCB8-DE687685DCE9}"/>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AD3E858D-2E72-428F-96F7-F68C38450F48}"/>
              </a:ext>
            </a:extLst>
          </p:cNvPr>
          <p:cNvSpPr>
            <a:spLocks noGrp="1"/>
          </p:cNvSpPr>
          <p:nvPr>
            <p:ph idx="1"/>
          </p:nvPr>
        </p:nvSpPr>
        <p:spPr/>
        <p:txBody>
          <a:bodyPr/>
          <a:lstStyle/>
          <a:p>
            <a:pPr marL="0" indent="0">
              <a:buNone/>
            </a:pPr>
            <a:r>
              <a:rPr lang="en-US" dirty="0"/>
              <a:t>1.) Find the slope of the line that passes through these points: </a:t>
            </a:r>
          </a:p>
          <a:p>
            <a:pPr marL="0" indent="0">
              <a:buNone/>
            </a:pPr>
            <a:r>
              <a:rPr lang="en-US" dirty="0"/>
              <a:t>       (2,6) (-7, 9) </a:t>
            </a:r>
          </a:p>
          <a:p>
            <a:pPr marL="0" indent="0">
              <a:buNone/>
            </a:pPr>
            <a:r>
              <a:rPr lang="en-US" dirty="0"/>
              <a:t>2.) Find the slope of the line that passes through (2,5) and (2,-4) </a:t>
            </a:r>
          </a:p>
          <a:p>
            <a:pPr marL="0" indent="0">
              <a:buNone/>
            </a:pPr>
            <a:r>
              <a:rPr lang="en-US" dirty="0"/>
              <a:t>3.) Graph this line: 2x + 6y = 12</a:t>
            </a:r>
          </a:p>
          <a:p>
            <a:pPr marL="0" indent="0">
              <a:buNone/>
            </a:pPr>
            <a:r>
              <a:rPr lang="en-US" dirty="0"/>
              <a:t>4.) Graph this line:  y = 2</a:t>
            </a:r>
            <a:r>
              <a:rPr lang="en-US" baseline="30000" dirty="0"/>
              <a:t>x</a:t>
            </a:r>
            <a:r>
              <a:rPr lang="en-US" dirty="0"/>
              <a:t> </a:t>
            </a:r>
          </a:p>
        </p:txBody>
      </p:sp>
    </p:spTree>
    <p:extLst>
      <p:ext uri="{BB962C8B-B14F-4D97-AF65-F5344CB8AC3E}">
        <p14:creationId xmlns:p14="http://schemas.microsoft.com/office/powerpoint/2010/main" val="1203922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0A2B6-757A-4190-8665-465B9915742A}"/>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E3C93420-D3AD-4FD9-9C1E-83E6536949D1}"/>
              </a:ext>
            </a:extLst>
          </p:cNvPr>
          <p:cNvSpPr>
            <a:spLocks noGrp="1"/>
          </p:cNvSpPr>
          <p:nvPr>
            <p:ph idx="1"/>
          </p:nvPr>
        </p:nvSpPr>
        <p:spPr/>
        <p:txBody>
          <a:bodyPr/>
          <a:lstStyle/>
          <a:p>
            <a:pPr marL="0" indent="0">
              <a:buNone/>
            </a:pPr>
            <a:r>
              <a:rPr lang="en-US" dirty="0"/>
              <a:t>1.) Find the surface area of the figure to the left. </a:t>
            </a:r>
          </a:p>
          <a:p>
            <a:pPr marL="0" indent="0">
              <a:buNone/>
            </a:pPr>
            <a:r>
              <a:rPr lang="en-US" dirty="0"/>
              <a:t>2.) A car leaves St. John School at 8:00, going 30 mph. An hour later, a truck leaves St. John, going 40 mph in the same direction. At what time will the truck catch up to the car? </a:t>
            </a:r>
          </a:p>
          <a:p>
            <a:pPr marL="0" indent="0">
              <a:buNone/>
            </a:pPr>
            <a:r>
              <a:rPr lang="en-US" dirty="0"/>
              <a:t>3.) Solve: -3|2x + 4| = -24 </a:t>
            </a:r>
          </a:p>
          <a:p>
            <a:pPr marL="0" indent="0">
              <a:buNone/>
            </a:pPr>
            <a:r>
              <a:rPr lang="en-US" dirty="0"/>
              <a:t>4.) Write this equation in slope-intercept form: 2x + 4y = 8 </a:t>
            </a:r>
          </a:p>
        </p:txBody>
      </p:sp>
    </p:spTree>
    <p:extLst>
      <p:ext uri="{BB962C8B-B14F-4D97-AF65-F5344CB8AC3E}">
        <p14:creationId xmlns:p14="http://schemas.microsoft.com/office/powerpoint/2010/main" val="1535370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EED1A-CB25-45A6-9DFC-CF9E220E8922}"/>
              </a:ext>
            </a:extLst>
          </p:cNvPr>
          <p:cNvSpPr>
            <a:spLocks noGrp="1"/>
          </p:cNvSpPr>
          <p:nvPr>
            <p:ph type="title"/>
          </p:nvPr>
        </p:nvSpPr>
        <p:spPr/>
        <p:txBody>
          <a:bodyPr>
            <a:normAutofit/>
          </a:bodyPr>
          <a:lstStyle/>
          <a:p>
            <a:r>
              <a:rPr lang="en-US" sz="3200" dirty="0">
                <a:solidFill>
                  <a:srgbClr val="FFFF00"/>
                </a:solidFill>
              </a:rPr>
              <a:t>LO: Write equations of linear functions </a:t>
            </a:r>
            <a:br>
              <a:rPr lang="en-US" sz="3200" dirty="0">
                <a:solidFill>
                  <a:srgbClr val="FFFF00"/>
                </a:solidFill>
              </a:rPr>
            </a:br>
            <a:r>
              <a:rPr lang="en-US" sz="3200" dirty="0">
                <a:solidFill>
                  <a:srgbClr val="FFFF00"/>
                </a:solidFill>
              </a:rPr>
              <a:t>SLE: Meet or exceed CCSS</a:t>
            </a:r>
          </a:p>
        </p:txBody>
      </p:sp>
      <p:sp>
        <p:nvSpPr>
          <p:cNvPr id="3" name="Content Placeholder 2">
            <a:extLst>
              <a:ext uri="{FF2B5EF4-FFF2-40B4-BE49-F238E27FC236}">
                <a16:creationId xmlns:a16="http://schemas.microsoft.com/office/drawing/2014/main" id="{8A003C8A-634A-4E35-B140-70C9EFCB759A}"/>
              </a:ext>
            </a:extLst>
          </p:cNvPr>
          <p:cNvSpPr>
            <a:spLocks noGrp="1"/>
          </p:cNvSpPr>
          <p:nvPr>
            <p:ph idx="1"/>
          </p:nvPr>
        </p:nvSpPr>
        <p:spPr/>
        <p:txBody>
          <a:bodyPr/>
          <a:lstStyle/>
          <a:p>
            <a:pPr marL="0" indent="0">
              <a:buNone/>
            </a:pPr>
            <a:r>
              <a:rPr lang="en-US" dirty="0">
                <a:solidFill>
                  <a:srgbClr val="FFC000"/>
                </a:solidFill>
              </a:rPr>
              <a:t>Checkpoint Quiz on Linear Functions: </a:t>
            </a:r>
          </a:p>
          <a:p>
            <a:pPr marL="0" indent="0">
              <a:buNone/>
            </a:pPr>
            <a:r>
              <a:rPr lang="en-US" dirty="0"/>
              <a:t>Write the equation of the line that passes through the given points in the requested form: </a:t>
            </a:r>
          </a:p>
          <a:p>
            <a:pPr marL="514350" indent="-514350">
              <a:buAutoNum type="arabicPeriod"/>
            </a:pPr>
            <a:r>
              <a:rPr lang="en-US" dirty="0"/>
              <a:t>(1,2) (5,6) </a:t>
            </a:r>
            <a:r>
              <a:rPr lang="en-US" dirty="0">
                <a:sym typeface="Wingdings" panose="05000000000000000000" pitchFamily="2" charset="2"/>
              </a:rPr>
              <a:t> slope-intercept form </a:t>
            </a:r>
          </a:p>
          <a:p>
            <a:pPr marL="514350" indent="-514350">
              <a:buAutoNum type="arabicPeriod"/>
            </a:pPr>
            <a:r>
              <a:rPr lang="en-US" dirty="0">
                <a:sym typeface="Wingdings" panose="05000000000000000000" pitchFamily="2" charset="2"/>
              </a:rPr>
              <a:t>(-6, 3) (3, 3)  slope-intercept form </a:t>
            </a:r>
          </a:p>
          <a:p>
            <a:pPr marL="514350" indent="-514350">
              <a:buAutoNum type="arabicPeriod"/>
            </a:pPr>
            <a:r>
              <a:rPr lang="en-US" dirty="0">
                <a:sym typeface="Wingdings" panose="05000000000000000000" pitchFamily="2" charset="2"/>
              </a:rPr>
              <a:t>(2,0) (4, -2)  point-slope form </a:t>
            </a:r>
          </a:p>
          <a:p>
            <a:pPr marL="514350" indent="-514350">
              <a:buAutoNum type="arabicPeriod"/>
            </a:pPr>
            <a:r>
              <a:rPr lang="en-US" dirty="0">
                <a:sym typeface="Wingdings" panose="05000000000000000000" pitchFamily="2" charset="2"/>
              </a:rPr>
              <a:t>(1,6) (-2,-2)  point-slope form </a:t>
            </a:r>
          </a:p>
          <a:p>
            <a:pPr marL="514350" indent="-514350">
              <a:buAutoNum type="arabicPeriod"/>
            </a:pPr>
            <a:r>
              <a:rPr lang="en-US" dirty="0">
                <a:sym typeface="Wingdings" panose="05000000000000000000" pitchFamily="2" charset="2"/>
              </a:rPr>
              <a:t>(4,6) (-1,5)  standard form </a:t>
            </a:r>
            <a:endParaRPr lang="en-US" dirty="0"/>
          </a:p>
        </p:txBody>
      </p:sp>
    </p:spTree>
    <p:extLst>
      <p:ext uri="{BB962C8B-B14F-4D97-AF65-F5344CB8AC3E}">
        <p14:creationId xmlns:p14="http://schemas.microsoft.com/office/powerpoint/2010/main" val="2090741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1016C-E672-405F-A299-FD1AF64EF775}"/>
              </a:ext>
            </a:extLst>
          </p:cNvPr>
          <p:cNvSpPr>
            <a:spLocks noGrp="1"/>
          </p:cNvSpPr>
          <p:nvPr>
            <p:ph type="title"/>
          </p:nvPr>
        </p:nvSpPr>
        <p:spPr/>
        <p:txBody>
          <a:bodyPr/>
          <a:lstStyle/>
          <a:p>
            <a:r>
              <a:rPr lang="en-US" dirty="0">
                <a:solidFill>
                  <a:srgbClr val="FFFF00"/>
                </a:solidFill>
              </a:rPr>
              <a:t>Good morning:</a:t>
            </a:r>
          </a:p>
        </p:txBody>
      </p:sp>
      <p:sp>
        <p:nvSpPr>
          <p:cNvPr id="3" name="Content Placeholder 2">
            <a:extLst>
              <a:ext uri="{FF2B5EF4-FFF2-40B4-BE49-F238E27FC236}">
                <a16:creationId xmlns:a16="http://schemas.microsoft.com/office/drawing/2014/main" id="{D05551F1-6EA8-4666-8B45-99ED4579C2EA}"/>
              </a:ext>
            </a:extLst>
          </p:cNvPr>
          <p:cNvSpPr>
            <a:spLocks noGrp="1"/>
          </p:cNvSpPr>
          <p:nvPr>
            <p:ph idx="1"/>
          </p:nvPr>
        </p:nvSpPr>
        <p:spPr/>
        <p:txBody>
          <a:bodyPr/>
          <a:lstStyle/>
          <a:p>
            <a:pPr marL="0" indent="0">
              <a:buNone/>
            </a:pPr>
            <a:r>
              <a:rPr lang="en-US" dirty="0"/>
              <a:t>1.) write an equation in point-slope form that passes through (1,2) and (5, 7)</a:t>
            </a:r>
          </a:p>
          <a:p>
            <a:pPr marL="0" indent="0">
              <a:buNone/>
            </a:pPr>
            <a:endParaRPr lang="en-US" dirty="0"/>
          </a:p>
          <a:p>
            <a:pPr marL="0" indent="0">
              <a:buNone/>
            </a:pPr>
            <a:r>
              <a:rPr lang="en-US" dirty="0"/>
              <a:t>2.) Write the equation in #1 in standard form. </a:t>
            </a:r>
          </a:p>
          <a:p>
            <a:pPr marL="0" indent="0">
              <a:buNone/>
            </a:pPr>
            <a:r>
              <a:rPr lang="en-US" dirty="0"/>
              <a:t>3.) Write an equation in slope-intercept form that is perpendicular to </a:t>
            </a:r>
          </a:p>
          <a:p>
            <a:pPr marL="0" indent="0">
              <a:buNone/>
            </a:pPr>
            <a:r>
              <a:rPr lang="en-US" dirty="0"/>
              <a:t>y = 3x + 4 and passes through (-2,4) and (1, 7) </a:t>
            </a:r>
          </a:p>
          <a:p>
            <a:pPr marL="0" indent="0">
              <a:buNone/>
            </a:pPr>
            <a:r>
              <a:rPr lang="en-US" dirty="0"/>
              <a:t>4.) write an equation to the line in #3 that is parallel.  </a:t>
            </a:r>
          </a:p>
        </p:txBody>
      </p:sp>
    </p:spTree>
    <p:extLst>
      <p:ext uri="{BB962C8B-B14F-4D97-AF65-F5344CB8AC3E}">
        <p14:creationId xmlns:p14="http://schemas.microsoft.com/office/powerpoint/2010/main" val="3305851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4B56E-CB28-46AC-BF17-2967AD2E84C3}"/>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C66162B0-5B3E-42EF-831F-7CEC7FC029EE}"/>
              </a:ext>
            </a:extLst>
          </p:cNvPr>
          <p:cNvSpPr>
            <a:spLocks noGrp="1"/>
          </p:cNvSpPr>
          <p:nvPr>
            <p:ph idx="1"/>
          </p:nvPr>
        </p:nvSpPr>
        <p:spPr/>
        <p:txBody>
          <a:bodyPr/>
          <a:lstStyle/>
          <a:p>
            <a:pPr marL="0" indent="0">
              <a:buNone/>
            </a:pPr>
            <a:r>
              <a:rPr lang="en-US" dirty="0"/>
              <a:t>1.) Write, in slope-intercept form, the equation of a line perpendicular to y = 2x – 7 that passes through (4,2). </a:t>
            </a:r>
          </a:p>
          <a:p>
            <a:pPr marL="0" indent="0">
              <a:buNone/>
            </a:pPr>
            <a:r>
              <a:rPr lang="en-US" dirty="0"/>
              <a:t>2.) The diameter of the earth is 12,000km. At a speed of 900km/h, how long would it take to fly around the earth at the equator? </a:t>
            </a:r>
          </a:p>
          <a:p>
            <a:pPr marL="0" indent="0">
              <a:buNone/>
            </a:pPr>
            <a:r>
              <a:rPr lang="en-US" dirty="0"/>
              <a:t>3.) Graph y = |x + 2| + 2 </a:t>
            </a:r>
          </a:p>
          <a:p>
            <a:pPr marL="0" indent="0">
              <a:buNone/>
            </a:pPr>
            <a:r>
              <a:rPr lang="en-US" dirty="0"/>
              <a:t>4.) Write an equation, in standard form, of a line that passes through (2,3) (4,-1). </a:t>
            </a:r>
          </a:p>
        </p:txBody>
      </p:sp>
    </p:spTree>
    <p:extLst>
      <p:ext uri="{BB962C8B-B14F-4D97-AF65-F5344CB8AC3E}">
        <p14:creationId xmlns:p14="http://schemas.microsoft.com/office/powerpoint/2010/main" val="1589467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751A-47F6-4F03-8888-CD7AE14E239A}"/>
              </a:ext>
            </a:extLst>
          </p:cNvPr>
          <p:cNvSpPr>
            <a:spLocks noGrp="1"/>
          </p:cNvSpPr>
          <p:nvPr>
            <p:ph type="title"/>
          </p:nvPr>
        </p:nvSpPr>
        <p:spPr/>
        <p:txBody>
          <a:bodyPr>
            <a:normAutofit/>
          </a:bodyPr>
          <a:lstStyle/>
          <a:p>
            <a:r>
              <a:rPr lang="en-US" sz="3600" dirty="0">
                <a:solidFill>
                  <a:srgbClr val="FFC000"/>
                </a:solidFill>
              </a:rPr>
              <a:t>LO: Calculate theoretical and experimental probability</a:t>
            </a:r>
            <a:br>
              <a:rPr lang="en-US" sz="3600" dirty="0">
                <a:solidFill>
                  <a:srgbClr val="FFC000"/>
                </a:solidFill>
              </a:rPr>
            </a:br>
            <a:r>
              <a:rPr lang="en-US" sz="3600" dirty="0">
                <a:solidFill>
                  <a:srgbClr val="FFC000"/>
                </a:solidFill>
              </a:rPr>
              <a:t>SLE: Meet or exceed CCSS</a:t>
            </a:r>
          </a:p>
        </p:txBody>
      </p:sp>
      <p:sp>
        <p:nvSpPr>
          <p:cNvPr id="3" name="Content Placeholder 2">
            <a:extLst>
              <a:ext uri="{FF2B5EF4-FFF2-40B4-BE49-F238E27FC236}">
                <a16:creationId xmlns:a16="http://schemas.microsoft.com/office/drawing/2014/main" id="{5271F921-2D93-4157-9CF3-5B41BE396AB1}"/>
              </a:ext>
            </a:extLst>
          </p:cNvPr>
          <p:cNvSpPr>
            <a:spLocks noGrp="1"/>
          </p:cNvSpPr>
          <p:nvPr>
            <p:ph idx="1"/>
          </p:nvPr>
        </p:nvSpPr>
        <p:spPr/>
        <p:txBody>
          <a:bodyPr>
            <a:normAutofit fontScale="92500" lnSpcReduction="20000"/>
          </a:bodyPr>
          <a:lstStyle/>
          <a:p>
            <a:pPr marL="0" indent="0">
              <a:buNone/>
            </a:pPr>
            <a:r>
              <a:rPr lang="en-US" dirty="0">
                <a:solidFill>
                  <a:srgbClr val="92D050"/>
                </a:solidFill>
              </a:rPr>
              <a:t>What is probability? </a:t>
            </a:r>
          </a:p>
          <a:p>
            <a:pPr marL="0" indent="0">
              <a:buNone/>
            </a:pPr>
            <a:r>
              <a:rPr lang="en-US" dirty="0"/>
              <a:t>The probability of a event tells you how likely it is that an event will actually occur. Probability is usually expressed as a fraction, or a decimal, where: </a:t>
            </a:r>
          </a:p>
          <a:p>
            <a:pPr marL="0" indent="0">
              <a:buNone/>
            </a:pPr>
            <a:r>
              <a:rPr lang="en-US" dirty="0"/>
              <a:t>0: the event will definitely never occur (e.g., rolling a dice and getting a 7) </a:t>
            </a:r>
          </a:p>
          <a:p>
            <a:pPr marL="0" indent="0">
              <a:buNone/>
            </a:pPr>
            <a:r>
              <a:rPr lang="en-US" dirty="0"/>
              <a:t>0.5 or ½: The favored outcome is expected to happen half the time (e.g., flipping a coin and getting heads up.) </a:t>
            </a:r>
          </a:p>
          <a:p>
            <a:pPr marL="0" indent="0">
              <a:buNone/>
            </a:pPr>
            <a:r>
              <a:rPr lang="en-US" dirty="0"/>
              <a:t>1: The event will definitely be the same every time. (e.g., dropping a ball on Earth and having it fall.)  </a:t>
            </a:r>
          </a:p>
          <a:p>
            <a:pPr marL="0" indent="0">
              <a:buNone/>
            </a:pPr>
            <a:endParaRPr lang="en-US" dirty="0"/>
          </a:p>
          <a:p>
            <a:pPr marL="0" indent="0">
              <a:buNone/>
            </a:pPr>
            <a:r>
              <a:rPr lang="en-US" dirty="0"/>
              <a:t>To calculate probability, divide: </a:t>
            </a:r>
            <a:r>
              <a:rPr lang="en-US" u="sng" dirty="0">
                <a:solidFill>
                  <a:srgbClr val="92D050"/>
                </a:solidFill>
              </a:rPr>
              <a:t># of favorable outcomes</a:t>
            </a:r>
          </a:p>
          <a:p>
            <a:pPr marL="0" indent="0">
              <a:buNone/>
            </a:pPr>
            <a:r>
              <a:rPr lang="en-US" dirty="0">
                <a:solidFill>
                  <a:srgbClr val="92D050"/>
                </a:solidFill>
              </a:rPr>
              <a:t>                                                        # of possible outcomes </a:t>
            </a:r>
          </a:p>
        </p:txBody>
      </p:sp>
    </p:spTree>
    <p:extLst>
      <p:ext uri="{BB962C8B-B14F-4D97-AF65-F5344CB8AC3E}">
        <p14:creationId xmlns:p14="http://schemas.microsoft.com/office/powerpoint/2010/main" val="1169288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5FC8E-32C6-4026-BEC0-CF76B2487BB4}"/>
              </a:ext>
            </a:extLst>
          </p:cNvPr>
          <p:cNvSpPr>
            <a:spLocks noGrp="1"/>
          </p:cNvSpPr>
          <p:nvPr>
            <p:ph type="title"/>
          </p:nvPr>
        </p:nvSpPr>
        <p:spPr/>
        <p:txBody>
          <a:bodyPr>
            <a:normAutofit/>
          </a:bodyPr>
          <a:lstStyle/>
          <a:p>
            <a:r>
              <a:rPr lang="en-US" sz="3200" dirty="0">
                <a:solidFill>
                  <a:srgbClr val="FFFF00"/>
                </a:solidFill>
              </a:rPr>
              <a:t>LO: Write the equations of perpendicular and parallel lines </a:t>
            </a:r>
            <a:br>
              <a:rPr lang="en-US" sz="3200" dirty="0">
                <a:solidFill>
                  <a:srgbClr val="FFFF00"/>
                </a:solidFill>
              </a:rPr>
            </a:br>
            <a:r>
              <a:rPr lang="en-US" sz="3200" dirty="0">
                <a:solidFill>
                  <a:srgbClr val="FFFF00"/>
                </a:solidFill>
              </a:rPr>
              <a:t>SLE: Meet or exceed CCSS</a:t>
            </a:r>
          </a:p>
        </p:txBody>
      </p:sp>
      <p:sp>
        <p:nvSpPr>
          <p:cNvPr id="3" name="Content Placeholder 2">
            <a:extLst>
              <a:ext uri="{FF2B5EF4-FFF2-40B4-BE49-F238E27FC236}">
                <a16:creationId xmlns:a16="http://schemas.microsoft.com/office/drawing/2014/main" id="{86D1AF0F-F50B-4DA2-82A2-3D175A733DAD}"/>
              </a:ext>
            </a:extLst>
          </p:cNvPr>
          <p:cNvSpPr>
            <a:spLocks noGrp="1"/>
          </p:cNvSpPr>
          <p:nvPr>
            <p:ph idx="1"/>
          </p:nvPr>
        </p:nvSpPr>
        <p:spPr/>
        <p:txBody>
          <a:bodyPr>
            <a:normAutofit lnSpcReduction="10000"/>
          </a:bodyPr>
          <a:lstStyle/>
          <a:p>
            <a:pPr marL="0" indent="0">
              <a:buNone/>
            </a:pPr>
            <a:r>
              <a:rPr lang="en-US" dirty="0">
                <a:solidFill>
                  <a:srgbClr val="FFC000"/>
                </a:solidFill>
              </a:rPr>
              <a:t>Checkpoint Quiz on perpendicular and Parallel Lines: </a:t>
            </a:r>
          </a:p>
          <a:p>
            <a:pPr marL="0" indent="0">
              <a:buNone/>
            </a:pPr>
            <a:r>
              <a:rPr lang="en-US" dirty="0"/>
              <a:t>1.) Write an equation, in point slope form, of a line that is parallel to </a:t>
            </a:r>
          </a:p>
          <a:p>
            <a:pPr marL="0" indent="0">
              <a:buNone/>
            </a:pPr>
            <a:r>
              <a:rPr lang="en-US" dirty="0"/>
              <a:t>y = 3x – 7 and goes through (3,6). </a:t>
            </a:r>
          </a:p>
          <a:p>
            <a:pPr marL="0" indent="0">
              <a:buNone/>
            </a:pPr>
            <a:r>
              <a:rPr lang="en-US" dirty="0"/>
              <a:t>2.) Write an equation, in slope-intercept </a:t>
            </a:r>
            <a:r>
              <a:rPr lang="en-US"/>
              <a:t>form,  </a:t>
            </a:r>
            <a:r>
              <a:rPr lang="en-US" dirty="0"/>
              <a:t>of a line that is parallel to y = -1/2x + 1 and goes through (0,0). </a:t>
            </a:r>
          </a:p>
          <a:p>
            <a:pPr marL="0" indent="0">
              <a:buNone/>
            </a:pPr>
            <a:r>
              <a:rPr lang="en-US" dirty="0"/>
              <a:t>3.)  Write an equation, in point-slope form, of a line that is perpendicular to (y – 2) = 2(x -1) and goes through (6,9).  </a:t>
            </a:r>
          </a:p>
          <a:p>
            <a:pPr marL="0" indent="0">
              <a:buNone/>
            </a:pPr>
            <a:r>
              <a:rPr lang="en-US" dirty="0"/>
              <a:t>4.) Write an equation, in slope-intercept form, of a line that is perpendicular to y = -4x + 5 and goes through (-3, -2). </a:t>
            </a:r>
          </a:p>
          <a:p>
            <a:pPr marL="0" indent="0">
              <a:buNone/>
            </a:pPr>
            <a:r>
              <a:rPr lang="en-US" dirty="0"/>
              <a:t>5.) Graph y = |x + 2|</a:t>
            </a:r>
          </a:p>
        </p:txBody>
      </p:sp>
    </p:spTree>
    <p:extLst>
      <p:ext uri="{BB962C8B-B14F-4D97-AF65-F5344CB8AC3E}">
        <p14:creationId xmlns:p14="http://schemas.microsoft.com/office/powerpoint/2010/main" val="3293027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2AA88-0228-4BA2-B524-8810C2D928D2}"/>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5B41F26B-3FB1-4FF2-90D0-54EBB035C6E1}"/>
              </a:ext>
            </a:extLst>
          </p:cNvPr>
          <p:cNvSpPr>
            <a:spLocks noGrp="1"/>
          </p:cNvSpPr>
          <p:nvPr>
            <p:ph idx="1"/>
          </p:nvPr>
        </p:nvSpPr>
        <p:spPr/>
        <p:txBody>
          <a:bodyPr/>
          <a:lstStyle/>
          <a:p>
            <a:pPr marL="514350" indent="-514350">
              <a:buAutoNum type="arabicPeriod"/>
            </a:pPr>
            <a:r>
              <a:rPr lang="en-US" dirty="0"/>
              <a:t>Graph y = |x| + 2 </a:t>
            </a:r>
          </a:p>
          <a:p>
            <a:pPr marL="514350" indent="-514350">
              <a:buAutoNum type="arabicPeriod"/>
            </a:pPr>
            <a:r>
              <a:rPr lang="en-US" dirty="0"/>
              <a:t>Graph y = |x – 4| </a:t>
            </a:r>
          </a:p>
          <a:p>
            <a:pPr marL="514350" indent="-514350">
              <a:buAutoNum type="arabicPeriod"/>
            </a:pPr>
            <a:r>
              <a:rPr lang="en-US" dirty="0"/>
              <a:t>Write the equation, in slope-intercept form, of a line that passes through (2,3) and (-1, 4) </a:t>
            </a:r>
          </a:p>
          <a:p>
            <a:pPr marL="514350" indent="-514350">
              <a:buAutoNum type="arabicPeriod"/>
            </a:pPr>
            <a:r>
              <a:rPr lang="en-US" dirty="0"/>
              <a:t>Write (y – 2) = 3(x + 4) in standard form </a:t>
            </a:r>
          </a:p>
          <a:p>
            <a:pPr marL="514350" indent="-514350">
              <a:buAutoNum type="arabicPeriod"/>
            </a:pPr>
            <a:r>
              <a:rPr lang="en-US" dirty="0"/>
              <a:t>Find the x and y intercepts: 2x + 4y = 24 </a:t>
            </a:r>
          </a:p>
          <a:p>
            <a:pPr marL="514350" indent="-514350">
              <a:buAutoNum type="arabicPeriod"/>
            </a:pPr>
            <a:endParaRPr lang="en-US" dirty="0"/>
          </a:p>
        </p:txBody>
      </p:sp>
    </p:spTree>
    <p:extLst>
      <p:ext uri="{BB962C8B-B14F-4D97-AF65-F5344CB8AC3E}">
        <p14:creationId xmlns:p14="http://schemas.microsoft.com/office/powerpoint/2010/main" val="23517819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F7C5A-093B-4D92-83DC-428893A5FBF9}"/>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29A1D24B-FAC9-4E67-AC45-5280BB36AB99}"/>
              </a:ext>
            </a:extLst>
          </p:cNvPr>
          <p:cNvSpPr>
            <a:spLocks noGrp="1"/>
          </p:cNvSpPr>
          <p:nvPr>
            <p:ph idx="1"/>
          </p:nvPr>
        </p:nvSpPr>
        <p:spPr/>
        <p:txBody>
          <a:bodyPr/>
          <a:lstStyle/>
          <a:p>
            <a:pPr marL="0" indent="0">
              <a:buNone/>
            </a:pPr>
            <a:r>
              <a:rPr lang="en-US" dirty="0"/>
              <a:t>1.) Graph, in slope-intercept form, the equation of a line that passes through (2,5) and (-1,4) </a:t>
            </a:r>
          </a:p>
          <a:p>
            <a:pPr marL="0" indent="0">
              <a:buNone/>
            </a:pPr>
            <a:r>
              <a:rPr lang="en-US" dirty="0"/>
              <a:t>2.) Graph y = |x + 3| - 2 </a:t>
            </a:r>
          </a:p>
          <a:p>
            <a:pPr marL="0" indent="0">
              <a:buNone/>
            </a:pPr>
            <a:r>
              <a:rPr lang="en-US" dirty="0"/>
              <a:t>3.) Graph 2x + 4y = 16 using x and y intercepts. </a:t>
            </a:r>
          </a:p>
          <a:p>
            <a:pPr marL="0" indent="0">
              <a:buNone/>
            </a:pPr>
            <a:r>
              <a:rPr lang="en-US" dirty="0"/>
              <a:t>4.) Write y – 2 = 3(x + 4) in standard form. </a:t>
            </a:r>
          </a:p>
          <a:p>
            <a:pPr marL="0" indent="0">
              <a:buNone/>
            </a:pPr>
            <a:r>
              <a:rPr lang="en-US" dirty="0"/>
              <a:t>5.) Write the equation of a line, in slope-intercept form, that is perpendicular to y = 2x – 4 and passes through (1,2) </a:t>
            </a:r>
          </a:p>
        </p:txBody>
      </p:sp>
    </p:spTree>
    <p:extLst>
      <p:ext uri="{BB962C8B-B14F-4D97-AF65-F5344CB8AC3E}">
        <p14:creationId xmlns:p14="http://schemas.microsoft.com/office/powerpoint/2010/main" val="33567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EB70-48D3-4C55-9EA3-1BCC9CBDE8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F063D2-4AA6-46D7-80E1-C1361D845A92}"/>
              </a:ext>
            </a:extLst>
          </p:cNvPr>
          <p:cNvSpPr>
            <a:spLocks noGrp="1"/>
          </p:cNvSpPr>
          <p:nvPr>
            <p:ph idx="1"/>
          </p:nvPr>
        </p:nvSpPr>
        <p:spPr/>
        <p:txBody>
          <a:bodyPr>
            <a:normAutofit fontScale="85000" lnSpcReduction="20000"/>
          </a:bodyPr>
          <a:lstStyle/>
          <a:p>
            <a:pPr marL="0" indent="0">
              <a:buNone/>
            </a:pPr>
            <a:r>
              <a:rPr lang="en-US" dirty="0">
                <a:solidFill>
                  <a:srgbClr val="92D050"/>
                </a:solidFill>
              </a:rPr>
              <a:t>Theoretical vs. experimental probability: </a:t>
            </a:r>
          </a:p>
          <a:p>
            <a:pPr marL="0" indent="0">
              <a:buNone/>
            </a:pPr>
            <a:r>
              <a:rPr lang="en-US" dirty="0"/>
              <a:t>Theoretical probability is a purely mathematical estimate;  experimental probability is what actually happens when you run a bunch of trials. For example, the theoretical probability of getting heads when you flip a coin is 0.5 (50%); if you flip a coin ten times, and it comes up heads 6 times, the experimental probability is 0.6 (60%). </a:t>
            </a:r>
          </a:p>
          <a:p>
            <a:pPr marL="0" indent="0">
              <a:buNone/>
            </a:pPr>
            <a:endParaRPr lang="en-US" dirty="0"/>
          </a:p>
          <a:p>
            <a:pPr marL="0" indent="0">
              <a:buNone/>
            </a:pPr>
            <a:r>
              <a:rPr lang="en-US" dirty="0"/>
              <a:t> </a:t>
            </a:r>
            <a:r>
              <a:rPr lang="en-US" dirty="0">
                <a:solidFill>
                  <a:srgbClr val="92D050"/>
                </a:solidFill>
              </a:rPr>
              <a:t>Odds: Not the same a probability! </a:t>
            </a:r>
          </a:p>
          <a:p>
            <a:pPr marL="0" indent="0">
              <a:buNone/>
            </a:pPr>
            <a:r>
              <a:rPr lang="en-US" dirty="0"/>
              <a:t>Odds are a comparison of favorable and unfavorable outcomes: </a:t>
            </a:r>
          </a:p>
          <a:p>
            <a:pPr marL="0" indent="0">
              <a:buNone/>
            </a:pPr>
            <a:r>
              <a:rPr lang="en-US" u="sng" dirty="0">
                <a:solidFill>
                  <a:srgbClr val="92D050"/>
                </a:solidFill>
              </a:rPr>
              <a:t># of favorable outcomes</a:t>
            </a:r>
          </a:p>
          <a:p>
            <a:pPr marL="0" indent="0">
              <a:buNone/>
            </a:pPr>
            <a:r>
              <a:rPr lang="en-US" dirty="0">
                <a:solidFill>
                  <a:srgbClr val="92D050"/>
                </a:solidFill>
              </a:rPr>
              <a:t>#of unfavorable outcomes</a:t>
            </a:r>
          </a:p>
          <a:p>
            <a:pPr marL="0" indent="0">
              <a:buNone/>
            </a:pPr>
            <a:r>
              <a:rPr lang="en-US" dirty="0"/>
              <a:t>For example, the probability of flipping a coin and getting heads is 1:2; the odds of a coin coming up heads is 1:1. </a:t>
            </a:r>
          </a:p>
        </p:txBody>
      </p:sp>
    </p:spTree>
    <p:extLst>
      <p:ext uri="{BB962C8B-B14F-4D97-AF65-F5344CB8AC3E}">
        <p14:creationId xmlns:p14="http://schemas.microsoft.com/office/powerpoint/2010/main" val="163279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1FDF-4741-4F29-B824-64A38B850E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0D112D-A776-4E27-9715-68F4C85D2018}"/>
              </a:ext>
            </a:extLst>
          </p:cNvPr>
          <p:cNvSpPr>
            <a:spLocks noGrp="1"/>
          </p:cNvSpPr>
          <p:nvPr>
            <p:ph idx="1"/>
          </p:nvPr>
        </p:nvSpPr>
        <p:spPr/>
        <p:txBody>
          <a:bodyPr>
            <a:normAutofit fontScale="85000" lnSpcReduction="10000"/>
          </a:bodyPr>
          <a:lstStyle/>
          <a:p>
            <a:pPr marL="0" indent="0">
              <a:buNone/>
            </a:pPr>
            <a:r>
              <a:rPr lang="en-US" dirty="0">
                <a:solidFill>
                  <a:srgbClr val="92D050"/>
                </a:solidFill>
              </a:rPr>
              <a:t>Practice: </a:t>
            </a:r>
          </a:p>
          <a:p>
            <a:pPr marL="0" indent="0">
              <a:buNone/>
            </a:pPr>
            <a:r>
              <a:rPr lang="en-US" dirty="0"/>
              <a:t>1.) A jar contains 320 coins, of which 20 are quarters. What is the probability of randomly pulling out a coin and having it be a quarter? </a:t>
            </a:r>
          </a:p>
          <a:p>
            <a:pPr marL="0" indent="0">
              <a:buNone/>
            </a:pPr>
            <a:r>
              <a:rPr lang="en-US" dirty="0"/>
              <a:t>2.) A dart board is divided into 20 regions that look like pizza slices. What is the probability of throwing a dart at the board (without aiming), and having the dart hit a multiple of 5? What are the odds of hitting a multiple of 5? </a:t>
            </a:r>
          </a:p>
          <a:p>
            <a:pPr marL="0" indent="0">
              <a:buNone/>
            </a:pPr>
            <a:r>
              <a:rPr lang="en-US" dirty="0"/>
              <a:t>3.) A forest contains 500 trees. You randomly pick out 67 trees and find that 27 of them are Douglas-firs. What is the experimental probability that a tree in the forest is a Douglas-fir? About how many trees in the whole forest are Douglas-firs? </a:t>
            </a:r>
          </a:p>
          <a:p>
            <a:pPr marL="0" indent="0">
              <a:buNone/>
            </a:pPr>
            <a:r>
              <a:rPr lang="en-US" dirty="0"/>
              <a:t>4.) You flip a coin 99 times, and it comes up heads all 99 times. What is the theoretical probability that it will come up heads again? What is the experimental probability that it will come up heads again? What are the odds? </a:t>
            </a:r>
          </a:p>
        </p:txBody>
      </p:sp>
    </p:spTree>
    <p:extLst>
      <p:ext uri="{BB962C8B-B14F-4D97-AF65-F5344CB8AC3E}">
        <p14:creationId xmlns:p14="http://schemas.microsoft.com/office/powerpoint/2010/main" val="992285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66A04C-701C-4CAB-BFBF-D9C9F03BC3E5}"/>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905E1B48-2111-4471-9EA4-48496230C74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8725" y="447675"/>
            <a:ext cx="9921759" cy="6975618"/>
          </a:xfrm>
        </p:spPr>
      </p:pic>
    </p:spTree>
    <p:extLst>
      <p:ext uri="{BB962C8B-B14F-4D97-AF65-F5344CB8AC3E}">
        <p14:creationId xmlns:p14="http://schemas.microsoft.com/office/powerpoint/2010/main" val="1880698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EF76-6BC6-498C-A283-7E34C4EACF4E}"/>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303E264D-08A3-4E23-85D0-B4C1C81CA8EA}"/>
              </a:ext>
            </a:extLst>
          </p:cNvPr>
          <p:cNvSpPr>
            <a:spLocks noGrp="1"/>
          </p:cNvSpPr>
          <p:nvPr>
            <p:ph idx="1"/>
          </p:nvPr>
        </p:nvSpPr>
        <p:spPr/>
        <p:txBody>
          <a:bodyPr>
            <a:normAutofit lnSpcReduction="10000"/>
          </a:bodyPr>
          <a:lstStyle/>
          <a:p>
            <a:pPr marL="514350" indent="-514350">
              <a:buAutoNum type="arabicPeriod"/>
            </a:pPr>
            <a:r>
              <a:rPr lang="en-US" dirty="0"/>
              <a:t>A 20 oz. bottle of shampoo costs $7.99.  What is the cost of this bottle of shampoo per gallon? </a:t>
            </a:r>
          </a:p>
          <a:p>
            <a:pPr marL="514350" indent="-514350">
              <a:buAutoNum type="arabicPeriod"/>
            </a:pPr>
            <a:r>
              <a:rPr lang="en-US" dirty="0"/>
              <a:t>Solve this proportion: </a:t>
            </a:r>
          </a:p>
          <a:p>
            <a:pPr marL="0" indent="0">
              <a:buNone/>
            </a:pPr>
            <a:r>
              <a:rPr lang="en-US" dirty="0"/>
              <a:t>  </a:t>
            </a:r>
            <a:r>
              <a:rPr lang="en-US" u="sng" dirty="0"/>
              <a:t>2x + 5    </a:t>
            </a:r>
            <a:r>
              <a:rPr lang="en-US" dirty="0"/>
              <a:t>=  </a:t>
            </a:r>
            <a:r>
              <a:rPr lang="en-US" u="sng" dirty="0"/>
              <a:t>x + 15 </a:t>
            </a:r>
          </a:p>
          <a:p>
            <a:pPr marL="0" indent="0">
              <a:buNone/>
            </a:pPr>
            <a:r>
              <a:rPr lang="en-US" dirty="0"/>
              <a:t>     10               25</a:t>
            </a:r>
          </a:p>
          <a:p>
            <a:pPr marL="0" indent="0">
              <a:buNone/>
            </a:pPr>
            <a:r>
              <a:rPr lang="en-US" dirty="0"/>
              <a:t>3. The terminal velocity of a falling human is 240 km/h. How many m/s is this? </a:t>
            </a:r>
          </a:p>
          <a:p>
            <a:pPr marL="0" indent="0">
              <a:buNone/>
            </a:pPr>
            <a:endParaRPr lang="en-US" dirty="0"/>
          </a:p>
          <a:p>
            <a:pPr marL="0" indent="0">
              <a:buNone/>
            </a:pPr>
            <a:r>
              <a:rPr lang="en-US" dirty="0"/>
              <a:t>4. You have two dice. What is the probability of rolling a six and a five, in no particular order? </a:t>
            </a:r>
          </a:p>
        </p:txBody>
      </p:sp>
    </p:spTree>
    <p:extLst>
      <p:ext uri="{BB962C8B-B14F-4D97-AF65-F5344CB8AC3E}">
        <p14:creationId xmlns:p14="http://schemas.microsoft.com/office/powerpoint/2010/main" val="1297816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5B1D6-8319-403B-86FB-ED0B4DC70256}"/>
              </a:ext>
            </a:extLst>
          </p:cNvPr>
          <p:cNvSpPr>
            <a:spLocks noGrp="1"/>
          </p:cNvSpPr>
          <p:nvPr>
            <p:ph type="title"/>
          </p:nvPr>
        </p:nvSpPr>
        <p:spPr/>
        <p:txBody>
          <a:bodyPr>
            <a:normAutofit/>
          </a:bodyPr>
          <a:lstStyle/>
          <a:p>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B02F9917-5057-4C21-9A0E-78D818FEDEAD}"/>
              </a:ext>
            </a:extLst>
          </p:cNvPr>
          <p:cNvSpPr>
            <a:spLocks noGrp="1"/>
          </p:cNvSpPr>
          <p:nvPr>
            <p:ph idx="1"/>
          </p:nvPr>
        </p:nvSpPr>
        <p:spPr/>
        <p:txBody>
          <a:bodyPr/>
          <a:lstStyle/>
          <a:p>
            <a:pPr marL="0" indent="0">
              <a:buNone/>
            </a:pPr>
            <a:r>
              <a:rPr lang="en-US" dirty="0"/>
              <a:t>1.) A square garden has a perimeter of 144m. It is surrounded by a 2m-wide walkway. Including the walkway, what is the area? </a:t>
            </a:r>
          </a:p>
          <a:p>
            <a:pPr marL="0" indent="0">
              <a:buNone/>
            </a:pPr>
            <a:endParaRPr lang="en-US" dirty="0"/>
          </a:p>
          <a:p>
            <a:pPr marL="0" indent="0">
              <a:buNone/>
            </a:pPr>
            <a:r>
              <a:rPr lang="en-US" dirty="0"/>
              <a:t>2.) A triangle has sides of 4cm, 6cm, and 3cm. Is it a right triangle? </a:t>
            </a:r>
          </a:p>
          <a:p>
            <a:pPr marL="0" indent="0">
              <a:buNone/>
            </a:pPr>
            <a:r>
              <a:rPr lang="en-US" dirty="0"/>
              <a:t>3.) Graph y = x</a:t>
            </a:r>
            <a:r>
              <a:rPr lang="en-US" baseline="30000" dirty="0"/>
              <a:t>2 </a:t>
            </a:r>
            <a:r>
              <a:rPr lang="en-US" dirty="0"/>
              <a:t>+ 2 </a:t>
            </a:r>
          </a:p>
          <a:p>
            <a:pPr marL="0" indent="0">
              <a:buNone/>
            </a:pPr>
            <a:r>
              <a:rPr lang="en-US" dirty="0"/>
              <a:t>4.) Solve for c: ax + </a:t>
            </a:r>
            <a:r>
              <a:rPr lang="en-US" dirty="0" err="1"/>
              <a:t>bc</a:t>
            </a:r>
            <a:r>
              <a:rPr lang="en-US" dirty="0"/>
              <a:t> = k </a:t>
            </a:r>
          </a:p>
        </p:txBody>
      </p:sp>
    </p:spTree>
    <p:extLst>
      <p:ext uri="{BB962C8B-B14F-4D97-AF65-F5344CB8AC3E}">
        <p14:creationId xmlns:p14="http://schemas.microsoft.com/office/powerpoint/2010/main" val="2141956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541E4-340D-409C-9618-CB7FE572D63D}"/>
              </a:ext>
            </a:extLst>
          </p:cNvPr>
          <p:cNvSpPr>
            <a:spLocks noGrp="1"/>
          </p:cNvSpPr>
          <p:nvPr>
            <p:ph type="title"/>
          </p:nvPr>
        </p:nvSpPr>
        <p:spPr/>
        <p:txBody>
          <a:bodyPr>
            <a:normAutofit/>
          </a:bodyPr>
          <a:lstStyle/>
          <a:p>
            <a:r>
              <a:rPr lang="en-US" sz="3200" dirty="0">
                <a:solidFill>
                  <a:srgbClr val="FFFF00"/>
                </a:solidFill>
              </a:rPr>
              <a:t>LO: Use order of operations; use proportions to solve problems</a:t>
            </a:r>
            <a:br>
              <a:rPr lang="en-US" sz="3200" dirty="0">
                <a:solidFill>
                  <a:srgbClr val="FFFF00"/>
                </a:solidFill>
              </a:rPr>
            </a:br>
            <a:r>
              <a:rPr lang="en-US" sz="3200" dirty="0">
                <a:solidFill>
                  <a:srgbClr val="FFFF00"/>
                </a:solidFill>
              </a:rPr>
              <a:t>SLE: Meet CCSS</a:t>
            </a:r>
          </a:p>
        </p:txBody>
      </p:sp>
      <p:sp>
        <p:nvSpPr>
          <p:cNvPr id="3" name="Content Placeholder 2">
            <a:extLst>
              <a:ext uri="{FF2B5EF4-FFF2-40B4-BE49-F238E27FC236}">
                <a16:creationId xmlns:a16="http://schemas.microsoft.com/office/drawing/2014/main" id="{D8647813-F37B-4EFC-8B03-135EB2FEF42A}"/>
              </a:ext>
            </a:extLst>
          </p:cNvPr>
          <p:cNvSpPr>
            <a:spLocks noGrp="1"/>
          </p:cNvSpPr>
          <p:nvPr>
            <p:ph idx="1"/>
          </p:nvPr>
        </p:nvSpPr>
        <p:spPr/>
        <p:txBody>
          <a:bodyPr>
            <a:normAutofit fontScale="92500" lnSpcReduction="20000"/>
          </a:bodyPr>
          <a:lstStyle/>
          <a:p>
            <a:pPr marL="0" indent="0">
              <a:buNone/>
            </a:pPr>
            <a:r>
              <a:rPr lang="en-US" dirty="0">
                <a:solidFill>
                  <a:srgbClr val="FFC000"/>
                </a:solidFill>
              </a:rPr>
              <a:t>Checkpoint Quiz on Order of Operations and Proportions: </a:t>
            </a:r>
          </a:p>
          <a:p>
            <a:pPr marL="0" indent="0">
              <a:buNone/>
            </a:pPr>
            <a:r>
              <a:rPr lang="en-US" dirty="0">
                <a:solidFill>
                  <a:srgbClr val="92D050"/>
                </a:solidFill>
              </a:rPr>
              <a:t>Simplify: </a:t>
            </a:r>
          </a:p>
          <a:p>
            <a:pPr marL="0" indent="0">
              <a:buNone/>
            </a:pPr>
            <a:r>
              <a:rPr lang="en-US" dirty="0"/>
              <a:t>1.) (3-5) * (4 + 6)</a:t>
            </a:r>
            <a:r>
              <a:rPr lang="en-US" baseline="30000" dirty="0"/>
              <a:t>2  </a:t>
            </a:r>
            <a:r>
              <a:rPr lang="en-US" dirty="0"/>
              <a:t>- 3(5+ 7) = </a:t>
            </a:r>
          </a:p>
          <a:p>
            <a:pPr marL="0" indent="0">
              <a:buNone/>
            </a:pPr>
            <a:r>
              <a:rPr lang="en-US" dirty="0"/>
              <a:t>2.) 17 – 5</a:t>
            </a:r>
            <a:r>
              <a:rPr lang="en-US" baseline="30000" dirty="0"/>
              <a:t>2   </a:t>
            </a:r>
            <a:r>
              <a:rPr lang="en-US" dirty="0">
                <a:latin typeface="Cambria Math" panose="02040503050406030204" pitchFamily="18" charset="0"/>
                <a:ea typeface="Cambria Math" panose="02040503050406030204" pitchFamily="18" charset="0"/>
              </a:rPr>
              <a:t>÷ (2</a:t>
            </a:r>
            <a:r>
              <a:rPr lang="en-US" baseline="30000" dirty="0">
                <a:latin typeface="Cambria Math" panose="02040503050406030204" pitchFamily="18" charset="0"/>
                <a:ea typeface="Cambria Math" panose="02040503050406030204" pitchFamily="18" charset="0"/>
              </a:rPr>
              <a:t>4  </a:t>
            </a:r>
            <a:r>
              <a:rPr lang="en-US" dirty="0">
                <a:latin typeface="Cambria Math" panose="02040503050406030204" pitchFamily="18" charset="0"/>
                <a:ea typeface="Cambria Math" panose="02040503050406030204" pitchFamily="18" charset="0"/>
              </a:rPr>
              <a:t>+ 3</a:t>
            </a:r>
            <a:r>
              <a:rPr lang="en-US" baseline="30000" dirty="0">
                <a:latin typeface="Cambria Math" panose="02040503050406030204" pitchFamily="18" charset="0"/>
                <a:ea typeface="Cambria Math" panose="02040503050406030204" pitchFamily="18" charset="0"/>
              </a:rPr>
              <a:t>2</a:t>
            </a:r>
            <a:r>
              <a:rPr lang="en-US" dirty="0">
                <a:latin typeface="Cambria Math" panose="02040503050406030204" pitchFamily="18" charset="0"/>
                <a:ea typeface="Cambria Math" panose="02040503050406030204" pitchFamily="18" charset="0"/>
              </a:rPr>
              <a:t>) </a:t>
            </a:r>
          </a:p>
          <a:p>
            <a:pPr marL="0" indent="0">
              <a:buNone/>
            </a:pPr>
            <a:r>
              <a:rPr lang="en-US" dirty="0">
                <a:solidFill>
                  <a:srgbClr val="92D050"/>
                </a:solidFill>
                <a:latin typeface="Cambria Math" panose="02040503050406030204" pitchFamily="18" charset="0"/>
                <a:ea typeface="Cambria Math" panose="02040503050406030204" pitchFamily="18" charset="0"/>
              </a:rPr>
              <a:t>Solve: </a:t>
            </a:r>
          </a:p>
          <a:p>
            <a:pPr marL="0" indent="0">
              <a:buNone/>
            </a:pPr>
            <a:r>
              <a:rPr lang="en-US" dirty="0">
                <a:latin typeface="Cambria Math" panose="02040503050406030204" pitchFamily="18" charset="0"/>
                <a:ea typeface="Cambria Math" panose="02040503050406030204" pitchFamily="18" charset="0"/>
              </a:rPr>
              <a:t>3.) A bird’s heart beats 200 times in 12 seconds. How many times will its heart beat in 42 seconds? </a:t>
            </a:r>
          </a:p>
          <a:p>
            <a:pPr marL="0" indent="0">
              <a:buNone/>
            </a:pPr>
            <a:r>
              <a:rPr lang="en-US" dirty="0">
                <a:latin typeface="Cambria Math" panose="02040503050406030204" pitchFamily="18" charset="0"/>
                <a:ea typeface="Cambria Math" panose="02040503050406030204" pitchFamily="18" charset="0"/>
              </a:rPr>
              <a:t>4.) If you drive 1 mile in 3 minutes, how fast are you going in mph? </a:t>
            </a:r>
          </a:p>
          <a:p>
            <a:pPr marL="0" indent="0">
              <a:buNone/>
            </a:pPr>
            <a:r>
              <a:rPr lang="en-US" dirty="0">
                <a:latin typeface="Cambria Math" panose="02040503050406030204" pitchFamily="18" charset="0"/>
                <a:ea typeface="Cambria Math" panose="02040503050406030204" pitchFamily="18" charset="0"/>
              </a:rPr>
              <a:t>5.) Human hair grows at a rate of 2.45mm/week.  If you shave your head today, how long will your hair be, in cm, in one year? (There are 52 weeks in a year.) </a:t>
            </a:r>
            <a:endParaRPr lang="en-US" dirty="0"/>
          </a:p>
        </p:txBody>
      </p:sp>
    </p:spTree>
    <p:extLst>
      <p:ext uri="{BB962C8B-B14F-4D97-AF65-F5344CB8AC3E}">
        <p14:creationId xmlns:p14="http://schemas.microsoft.com/office/powerpoint/2010/main" val="4620000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2249</TotalTime>
  <Words>3217</Words>
  <Application>Microsoft Office PowerPoint</Application>
  <PresentationFormat>Widescreen</PresentationFormat>
  <Paragraphs>218</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Cambria Math</vt:lpstr>
      <vt:lpstr>Office Theme</vt:lpstr>
      <vt:lpstr>Good morning:  </vt:lpstr>
      <vt:lpstr>Good morning: </vt:lpstr>
      <vt:lpstr>LO: Calculate theoretical and experimental probability SLE: Meet or exceed CCSS</vt:lpstr>
      <vt:lpstr>PowerPoint Presentation</vt:lpstr>
      <vt:lpstr>PowerPoint Presentation</vt:lpstr>
      <vt:lpstr>PowerPoint Presentation</vt:lpstr>
      <vt:lpstr>Good Morning: </vt:lpstr>
      <vt:lpstr>Good morning: </vt:lpstr>
      <vt:lpstr>LO: Use order of operations; use proportions to solve problems SLE: Meet CCSS</vt:lpstr>
      <vt:lpstr>Good morning: </vt:lpstr>
      <vt:lpstr>Good morning: </vt:lpstr>
      <vt:lpstr>Good morning: </vt:lpstr>
      <vt:lpstr>Good morning: </vt:lpstr>
      <vt:lpstr>LO: Solve problems using single-variable equations SLE: Think critically and solve problems </vt:lpstr>
      <vt:lpstr>Good morning:  </vt:lpstr>
      <vt:lpstr>Good morning: </vt:lpstr>
      <vt:lpstr>Good morning: </vt:lpstr>
      <vt:lpstr>Good morning: </vt:lpstr>
      <vt:lpstr>LO: Solve absolute value equations/inequalities  SLE: Meet or exceed CCSS</vt:lpstr>
      <vt:lpstr>Good morning: </vt:lpstr>
      <vt:lpstr>Good morning: </vt:lpstr>
      <vt:lpstr>LO: Solve absolute value inequalities  SLE: Meet or exceed CCSS</vt:lpstr>
      <vt:lpstr>Good morning: </vt:lpstr>
      <vt:lpstr>Good morning: </vt:lpstr>
      <vt:lpstr>Good morning: </vt:lpstr>
      <vt:lpstr>Good morning: </vt:lpstr>
      <vt:lpstr>LO: Write equations of linear functions  SLE: Meet or exceed CCSS</vt:lpstr>
      <vt:lpstr>Good morning:</vt:lpstr>
      <vt:lpstr>Good morning: </vt:lpstr>
      <vt:lpstr>LO: Write the equations of perpendicular and parallel lines  SLE: Meet or exceed CCSS</vt:lpstr>
      <vt:lpstr>Good morning: </vt:lpstr>
      <vt:lpstr>Good morning: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 welcome to algebra I! </dc:title>
  <dc:creator>Sven Tice</dc:creator>
  <cp:lastModifiedBy>Sven Tice</cp:lastModifiedBy>
  <cp:revision>70</cp:revision>
  <cp:lastPrinted>2018-10-19T14:29:27Z</cp:lastPrinted>
  <dcterms:created xsi:type="dcterms:W3CDTF">2018-09-06T14:22:06Z</dcterms:created>
  <dcterms:modified xsi:type="dcterms:W3CDTF">2020-09-09T22:19:44Z</dcterms:modified>
</cp:coreProperties>
</file>