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9"/>
  </p:notesMasterIdLst>
  <p:sldIdLst>
    <p:sldId id="256" r:id="rId2"/>
    <p:sldId id="287" r:id="rId3"/>
    <p:sldId id="257" r:id="rId4"/>
    <p:sldId id="258" r:id="rId5"/>
    <p:sldId id="259" r:id="rId6"/>
    <p:sldId id="260" r:id="rId7"/>
    <p:sldId id="261" r:id="rId8"/>
    <p:sldId id="262" r:id="rId9"/>
    <p:sldId id="263" r:id="rId10"/>
    <p:sldId id="264" r:id="rId11"/>
    <p:sldId id="265" r:id="rId12"/>
    <p:sldId id="266" r:id="rId13"/>
    <p:sldId id="267" r:id="rId14"/>
    <p:sldId id="268" r:id="rId15"/>
    <p:sldId id="330" r:id="rId16"/>
    <p:sldId id="316" r:id="rId17"/>
    <p:sldId id="332" r:id="rId18"/>
    <p:sldId id="331" r:id="rId19"/>
    <p:sldId id="317" r:id="rId20"/>
    <p:sldId id="318" r:id="rId21"/>
    <p:sldId id="319" r:id="rId22"/>
    <p:sldId id="323" r:id="rId23"/>
    <p:sldId id="320" r:id="rId24"/>
    <p:sldId id="333" r:id="rId25"/>
    <p:sldId id="269" r:id="rId26"/>
    <p:sldId id="315" r:id="rId27"/>
    <p:sldId id="273" r:id="rId28"/>
    <p:sldId id="270" r:id="rId29"/>
    <p:sldId id="271" r:id="rId30"/>
    <p:sldId id="272" r:id="rId31"/>
    <p:sldId id="274" r:id="rId32"/>
    <p:sldId id="324" r:id="rId33"/>
    <p:sldId id="325" r:id="rId34"/>
    <p:sldId id="326" r:id="rId35"/>
    <p:sldId id="275" r:id="rId36"/>
    <p:sldId id="321" r:id="rId37"/>
    <p:sldId id="276" r:id="rId38"/>
    <p:sldId id="277" r:id="rId39"/>
    <p:sldId id="278" r:id="rId40"/>
    <p:sldId id="279" r:id="rId41"/>
    <p:sldId id="280" r:id="rId42"/>
    <p:sldId id="281" r:id="rId43"/>
    <p:sldId id="282" r:id="rId44"/>
    <p:sldId id="283" r:id="rId45"/>
    <p:sldId id="284" r:id="rId46"/>
    <p:sldId id="285" r:id="rId47"/>
    <p:sldId id="327" r:id="rId48"/>
    <p:sldId id="328" r:id="rId49"/>
    <p:sldId id="329" r:id="rId50"/>
    <p:sldId id="288" r:id="rId51"/>
    <p:sldId id="289" r:id="rId52"/>
    <p:sldId id="290" r:id="rId53"/>
    <p:sldId id="322" r:id="rId54"/>
    <p:sldId id="291" r:id="rId55"/>
    <p:sldId id="292" r:id="rId56"/>
    <p:sldId id="293" r:id="rId57"/>
    <p:sldId id="294" r:id="rId58"/>
    <p:sldId id="295" r:id="rId59"/>
    <p:sldId id="296" r:id="rId60"/>
    <p:sldId id="297" r:id="rId61"/>
    <p:sldId id="298" r:id="rId62"/>
    <p:sldId id="299" r:id="rId63"/>
    <p:sldId id="300" r:id="rId64"/>
    <p:sldId id="301" r:id="rId65"/>
    <p:sldId id="302" r:id="rId66"/>
    <p:sldId id="303" r:id="rId67"/>
    <p:sldId id="304" r:id="rId68"/>
    <p:sldId id="305" r:id="rId69"/>
    <p:sldId id="306" r:id="rId70"/>
    <p:sldId id="307" r:id="rId71"/>
    <p:sldId id="308" r:id="rId72"/>
    <p:sldId id="309" r:id="rId73"/>
    <p:sldId id="310" r:id="rId74"/>
    <p:sldId id="311" r:id="rId75"/>
    <p:sldId id="312" r:id="rId76"/>
    <p:sldId id="313" r:id="rId77"/>
    <p:sldId id="314"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4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9061BB-2053-2B41-99C3-8A319969794D}" type="datetimeFigureOut">
              <a:rPr lang="en-US" smtClean="0"/>
              <a:t>19-Nov-19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A649A-9924-224E-8219-D71A22453866}" type="slidenum">
              <a:rPr lang="en-US" smtClean="0"/>
              <a:t>‹#›</a:t>
            </a:fld>
            <a:endParaRPr lang="en-US"/>
          </a:p>
        </p:txBody>
      </p:sp>
    </p:spTree>
    <p:extLst>
      <p:ext uri="{BB962C8B-B14F-4D97-AF65-F5344CB8AC3E}">
        <p14:creationId xmlns:p14="http://schemas.microsoft.com/office/powerpoint/2010/main" val="3605412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A649A-9924-224E-8219-D71A22453866}" type="slidenum">
              <a:rPr lang="en-US" smtClean="0"/>
              <a:t>35</a:t>
            </a:fld>
            <a:endParaRPr lang="en-US"/>
          </a:p>
        </p:txBody>
      </p:sp>
    </p:spTree>
    <p:extLst>
      <p:ext uri="{BB962C8B-B14F-4D97-AF65-F5344CB8AC3E}">
        <p14:creationId xmlns:p14="http://schemas.microsoft.com/office/powerpoint/2010/main" val="2671318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B956D4-3246-514F-BEE9-724F53FDDED2}" type="datetimeFigureOut">
              <a:rPr lang="en-US" smtClean="0"/>
              <a:t>19-Nov-19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956D4-3246-514F-BEE9-724F53FDDED2}" type="datetimeFigureOut">
              <a:rPr lang="en-US" smtClean="0"/>
              <a:t>19-Nov-19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956D4-3246-514F-BEE9-724F53FDDED2}" type="datetimeFigureOut">
              <a:rPr lang="en-US" smtClean="0"/>
              <a:t>19-Nov-19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956D4-3246-514F-BEE9-724F53FDDED2}" type="datetimeFigureOut">
              <a:rPr lang="en-US" smtClean="0"/>
              <a:t>19-Nov-19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B956D4-3246-514F-BEE9-724F53FDDED2}" type="datetimeFigureOut">
              <a:rPr lang="en-US" smtClean="0"/>
              <a:t>19-Nov-19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956D4-3246-514F-BEE9-724F53FDDED2}" type="datetimeFigureOut">
              <a:rPr lang="en-US" smtClean="0"/>
              <a:t>19-Nov-19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B956D4-3246-514F-BEE9-724F53FDDED2}" type="datetimeFigureOut">
              <a:rPr lang="en-US" smtClean="0"/>
              <a:t>19-Nov-19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B956D4-3246-514F-BEE9-724F53FDDED2}" type="datetimeFigureOut">
              <a:rPr lang="en-US" smtClean="0"/>
              <a:t>19-Nov-19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956D4-3246-514F-BEE9-724F53FDDED2}" type="datetimeFigureOut">
              <a:rPr lang="en-US" smtClean="0"/>
              <a:t>19-Nov-19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956D4-3246-514F-BEE9-724F53FDDED2}" type="datetimeFigureOut">
              <a:rPr lang="en-US" smtClean="0"/>
              <a:t>19-Nov-19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956D4-3246-514F-BEE9-724F53FDDED2}" type="datetimeFigureOut">
              <a:rPr lang="en-US" smtClean="0"/>
              <a:t>19-Nov-19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F79BF-8CF2-FA45-AEC7-9F940DE672A7}"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956D4-3246-514F-BEE9-724F53FDDED2}" type="datetimeFigureOut">
              <a:rPr lang="en-US" smtClean="0"/>
              <a:t>19-Nov-19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F79BF-8CF2-FA45-AEC7-9F940DE672A7}"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Characteristics of Life</a:t>
            </a:r>
          </a:p>
        </p:txBody>
      </p:sp>
      <p:pic>
        <p:nvPicPr>
          <p:cNvPr id="6" name="Content Placeholder 5" descr="0_Gecko.jpg"/>
          <p:cNvPicPr>
            <a:picLocks noGrp="1" noChangeAspect="1"/>
          </p:cNvPicPr>
          <p:nvPr>
            <p:ph idx="1"/>
          </p:nvPr>
        </p:nvPicPr>
        <p:blipFill>
          <a:blip r:embed="rId2">
            <a:extLst>
              <a:ext uri="{28A0092B-C50C-407E-A947-70E740481C1C}">
                <a14:useLocalDpi xmlns:a14="http://schemas.microsoft.com/office/drawing/2010/main" val="0"/>
              </a:ext>
            </a:extLst>
          </a:blip>
          <a:srcRect t="2453" b="2453"/>
          <a:stretch>
            <a:fillRect/>
          </a:stretch>
        </p:blipFill>
        <p:spPr>
          <a:xfrm>
            <a:off x="457200" y="1610139"/>
            <a:ext cx="8229600" cy="4525963"/>
          </a:xfrm>
        </p:spPr>
      </p:pic>
    </p:spTree>
    <p:extLst>
      <p:ext uri="{BB962C8B-B14F-4D97-AF65-F5344CB8AC3E}">
        <p14:creationId xmlns:p14="http://schemas.microsoft.com/office/powerpoint/2010/main" val="2952514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Life Posters: </a:t>
            </a:r>
          </a:p>
        </p:txBody>
      </p:sp>
      <p:sp>
        <p:nvSpPr>
          <p:cNvPr id="3" name="Content Placeholder 2"/>
          <p:cNvSpPr>
            <a:spLocks noGrp="1"/>
          </p:cNvSpPr>
          <p:nvPr>
            <p:ph idx="1"/>
          </p:nvPr>
        </p:nvSpPr>
        <p:spPr/>
        <p:txBody>
          <a:bodyPr/>
          <a:lstStyle/>
          <a:p>
            <a:pPr marL="0" indent="0">
              <a:buNone/>
            </a:pPr>
            <a:r>
              <a:rPr lang="en-US" dirty="0"/>
              <a:t>Create an illustrated poster that describes characteristics of life. For each characteristic, include: </a:t>
            </a:r>
          </a:p>
          <a:p>
            <a:pPr marL="514350" indent="-514350">
              <a:buFont typeface="+mj-lt"/>
              <a:buAutoNum type="arabicPeriod"/>
            </a:pPr>
            <a:r>
              <a:rPr lang="en-US" dirty="0"/>
              <a:t>A description of that characteristic </a:t>
            </a:r>
          </a:p>
          <a:p>
            <a:pPr marL="514350" indent="-514350">
              <a:buFont typeface="+mj-lt"/>
              <a:buAutoNum type="arabicPeriod"/>
            </a:pPr>
            <a:r>
              <a:rPr lang="en-US" dirty="0"/>
              <a:t>A picture (show good judgment here) </a:t>
            </a:r>
          </a:p>
          <a:p>
            <a:pPr marL="514350" indent="-514350">
              <a:buFont typeface="+mj-lt"/>
              <a:buAutoNum type="arabicPeriod"/>
            </a:pPr>
            <a:r>
              <a:rPr lang="en-US" dirty="0"/>
              <a:t>An example of that characteristic in a specific organism. (Ex: how do humans grow </a:t>
            </a:r>
            <a:r>
              <a:rPr lang="en-US"/>
              <a:t>and develop?) </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19764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 does being alive mean? </a:t>
            </a:r>
          </a:p>
        </p:txBody>
      </p:sp>
      <p:sp>
        <p:nvSpPr>
          <p:cNvPr id="3" name="Content Placeholder 2"/>
          <p:cNvSpPr>
            <a:spLocks noGrp="1"/>
          </p:cNvSpPr>
          <p:nvPr>
            <p:ph idx="1"/>
          </p:nvPr>
        </p:nvSpPr>
        <p:spPr/>
        <p:txBody>
          <a:bodyPr/>
          <a:lstStyle/>
          <a:p>
            <a:pPr marL="0" indent="0">
              <a:buNone/>
            </a:pPr>
            <a:r>
              <a:rPr lang="en-US" dirty="0">
                <a:solidFill>
                  <a:srgbClr val="FF6600"/>
                </a:solidFill>
              </a:rPr>
              <a:t>Alive: </a:t>
            </a:r>
            <a:r>
              <a:rPr lang="en-US" dirty="0"/>
              <a:t> The object is carrying out life processes (using energy, growing and developing, responding to the environment, etc.) </a:t>
            </a:r>
          </a:p>
          <a:p>
            <a:pPr marL="0" indent="0">
              <a:buNone/>
            </a:pPr>
            <a:endParaRPr lang="en-US" dirty="0">
              <a:solidFill>
                <a:srgbClr val="FF6600"/>
              </a:solidFill>
            </a:endParaRPr>
          </a:p>
          <a:p>
            <a:pPr marL="0" indent="0">
              <a:buNone/>
            </a:pPr>
            <a:r>
              <a:rPr lang="en-US" dirty="0">
                <a:solidFill>
                  <a:srgbClr val="FF6600"/>
                </a:solidFill>
              </a:rPr>
              <a:t>Dead:  </a:t>
            </a:r>
            <a:r>
              <a:rPr lang="en-US" dirty="0"/>
              <a:t>The object was once alive, but no longer is. </a:t>
            </a:r>
          </a:p>
          <a:p>
            <a:pPr marL="0" indent="0">
              <a:buNone/>
            </a:pPr>
            <a:endParaRPr lang="en-US" dirty="0">
              <a:solidFill>
                <a:srgbClr val="FF6600"/>
              </a:solidFill>
            </a:endParaRPr>
          </a:p>
          <a:p>
            <a:pPr marL="0" indent="0">
              <a:buNone/>
            </a:pPr>
            <a:r>
              <a:rPr lang="en-US" dirty="0">
                <a:solidFill>
                  <a:srgbClr val="FF6600"/>
                </a:solidFill>
              </a:rPr>
              <a:t>Nonliving: </a:t>
            </a:r>
            <a:r>
              <a:rPr lang="en-US" dirty="0"/>
              <a:t>The object was never alive.  </a:t>
            </a:r>
            <a:endParaRPr lang="en-US" dirty="0">
              <a:solidFill>
                <a:srgbClr val="FF6600"/>
              </a:solidFill>
            </a:endParaRPr>
          </a:p>
        </p:txBody>
      </p:sp>
    </p:spTree>
    <p:extLst>
      <p:ext uri="{BB962C8B-B14F-4D97-AF65-F5344CB8AC3E}">
        <p14:creationId xmlns:p14="http://schemas.microsoft.com/office/powerpoint/2010/main" val="168544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Needs of Living things: </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solidFill>
                  <a:srgbClr val="FF6600"/>
                </a:solidFill>
              </a:rPr>
              <a:t>Air</a:t>
            </a:r>
            <a:r>
              <a:rPr lang="en-US" dirty="0"/>
              <a:t> (either oxygen or carbon dioxide, depending on what kind of organism it is.) </a:t>
            </a:r>
          </a:p>
          <a:p>
            <a:pPr marL="514350" indent="-514350">
              <a:buFont typeface="+mj-lt"/>
              <a:buAutoNum type="arabicPeriod"/>
            </a:pPr>
            <a:r>
              <a:rPr lang="en-US" dirty="0">
                <a:solidFill>
                  <a:srgbClr val="FF6600"/>
                </a:solidFill>
              </a:rPr>
              <a:t>Water: </a:t>
            </a:r>
            <a:r>
              <a:rPr lang="en-US" dirty="0"/>
              <a:t>Most of the chemical reactions within and outside of cells require water. </a:t>
            </a:r>
          </a:p>
          <a:p>
            <a:pPr marL="514350" indent="-514350">
              <a:buFont typeface="+mj-lt"/>
              <a:buAutoNum type="arabicPeriod"/>
            </a:pPr>
            <a:r>
              <a:rPr lang="en-US" dirty="0">
                <a:solidFill>
                  <a:srgbClr val="FF6600"/>
                </a:solidFill>
              </a:rPr>
              <a:t>Living Space: </a:t>
            </a:r>
            <a:r>
              <a:rPr lang="en-US" dirty="0"/>
              <a:t>All organisms need a space that contains the resources that they need. </a:t>
            </a:r>
          </a:p>
          <a:p>
            <a:pPr marL="514350" indent="-514350">
              <a:buFont typeface="+mj-lt"/>
              <a:buAutoNum type="arabicPeriod"/>
            </a:pPr>
            <a:r>
              <a:rPr lang="en-US" dirty="0">
                <a:solidFill>
                  <a:srgbClr val="FF6600"/>
                </a:solidFill>
              </a:rPr>
              <a:t>Energy</a:t>
            </a:r>
          </a:p>
          <a:p>
            <a:pPr marL="514350" indent="-514350">
              <a:buFont typeface="+mj-lt"/>
              <a:buAutoNum type="arabicPeriod"/>
            </a:pPr>
            <a:r>
              <a:rPr lang="en-US" dirty="0">
                <a:solidFill>
                  <a:srgbClr val="FF6600"/>
                </a:solidFill>
              </a:rPr>
              <a:t>Chemicals of life: </a:t>
            </a:r>
            <a:r>
              <a:rPr lang="en-US" dirty="0"/>
              <a:t>DNA, lipids, carbon compounds, protein, water </a:t>
            </a:r>
            <a:endParaRPr lang="en-US" dirty="0">
              <a:solidFill>
                <a:srgbClr val="FF6600"/>
              </a:solidFill>
            </a:endParaRPr>
          </a:p>
        </p:txBody>
      </p:sp>
    </p:spTree>
    <p:extLst>
      <p:ext uri="{BB962C8B-B14F-4D97-AF65-F5344CB8AC3E}">
        <p14:creationId xmlns:p14="http://schemas.microsoft.com/office/powerpoint/2010/main" val="120236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Photosynthesis Works: </a:t>
            </a:r>
          </a:p>
        </p:txBody>
      </p:sp>
      <p:pic>
        <p:nvPicPr>
          <p:cNvPr id="4" name="Content Placeholder 3" descr="Photosynthesis.jpg"/>
          <p:cNvPicPr>
            <a:picLocks noGrp="1" noChangeAspect="1"/>
          </p:cNvPicPr>
          <p:nvPr>
            <p:ph idx="1"/>
          </p:nvPr>
        </p:nvPicPr>
        <p:blipFill>
          <a:blip r:embed="rId2">
            <a:extLst>
              <a:ext uri="{28A0092B-C50C-407E-A947-70E740481C1C}">
                <a14:useLocalDpi xmlns:a14="http://schemas.microsoft.com/office/drawing/2010/main" val="0"/>
              </a:ext>
            </a:extLst>
          </a:blip>
          <a:srcRect l="-14310" r="-14310"/>
          <a:stretch>
            <a:fillRect/>
          </a:stretch>
        </p:blipFill>
        <p:spPr/>
      </p:pic>
    </p:spTree>
    <p:extLst>
      <p:ext uri="{BB962C8B-B14F-4D97-AF65-F5344CB8AC3E}">
        <p14:creationId xmlns:p14="http://schemas.microsoft.com/office/powerpoint/2010/main" val="61755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LO: Describe the needs of living things </a:t>
            </a:r>
            <a:br>
              <a:rPr lang="en-US" sz="3200" dirty="0">
                <a:solidFill>
                  <a:srgbClr val="FFFF00"/>
                </a:solidFill>
              </a:rPr>
            </a:br>
            <a:r>
              <a:rPr lang="en-US" sz="3200" dirty="0">
                <a:solidFill>
                  <a:srgbClr val="FFFF00"/>
                </a:solidFill>
              </a:rPr>
              <a:t>SLE: Work collaboratively </a:t>
            </a:r>
          </a:p>
        </p:txBody>
      </p:sp>
      <p:sp>
        <p:nvSpPr>
          <p:cNvPr id="4" name="Content Placeholder 3">
            <a:extLst>
              <a:ext uri="{FF2B5EF4-FFF2-40B4-BE49-F238E27FC236}">
                <a16:creationId xmlns:a16="http://schemas.microsoft.com/office/drawing/2014/main" id="{9F4421AF-AA61-4ACB-802C-CE0C4068B932}"/>
              </a:ext>
            </a:extLst>
          </p:cNvPr>
          <p:cNvSpPr>
            <a:spLocks noGrp="1"/>
          </p:cNvSpPr>
          <p:nvPr>
            <p:ph sz="half" idx="1"/>
          </p:nvPr>
        </p:nvSpPr>
        <p:spPr/>
        <p:txBody>
          <a:bodyPr>
            <a:normAutofit fontScale="62500" lnSpcReduction="20000"/>
          </a:bodyPr>
          <a:lstStyle/>
          <a:p>
            <a:pPr marL="0" indent="0">
              <a:buNone/>
            </a:pPr>
            <a:r>
              <a:rPr lang="en-US" dirty="0">
                <a:solidFill>
                  <a:srgbClr val="00B050"/>
                </a:solidFill>
              </a:rPr>
              <a:t>Seed Germination Activity: </a:t>
            </a:r>
          </a:p>
          <a:p>
            <a:pPr marL="0" indent="0">
              <a:buNone/>
            </a:pPr>
            <a:r>
              <a:rPr lang="en-US" dirty="0">
                <a:solidFill>
                  <a:srgbClr val="FFC000"/>
                </a:solidFill>
              </a:rPr>
              <a:t>Problem: </a:t>
            </a:r>
            <a:r>
              <a:rPr lang="en-US" dirty="0"/>
              <a:t>Do seeds sprout faster in a well-lit environment or a dark one? </a:t>
            </a:r>
          </a:p>
          <a:p>
            <a:pPr marL="0" indent="0">
              <a:buNone/>
            </a:pPr>
            <a:r>
              <a:rPr lang="en-US" dirty="0">
                <a:solidFill>
                  <a:srgbClr val="FFC000"/>
                </a:solidFill>
              </a:rPr>
              <a:t>Independent variable: </a:t>
            </a:r>
          </a:p>
          <a:p>
            <a:pPr marL="0" indent="0">
              <a:buNone/>
            </a:pPr>
            <a:r>
              <a:rPr lang="en-US" dirty="0">
                <a:solidFill>
                  <a:srgbClr val="FFC000"/>
                </a:solidFill>
              </a:rPr>
              <a:t>Dependent variable: </a:t>
            </a:r>
          </a:p>
          <a:p>
            <a:pPr marL="0" indent="0">
              <a:buNone/>
            </a:pPr>
            <a:r>
              <a:rPr lang="en-US" dirty="0">
                <a:solidFill>
                  <a:srgbClr val="FFC000"/>
                </a:solidFill>
              </a:rPr>
              <a:t>3 Controls: </a:t>
            </a:r>
          </a:p>
          <a:p>
            <a:pPr marL="0" indent="0">
              <a:buNone/>
            </a:pPr>
            <a:r>
              <a:rPr lang="en-US" dirty="0">
                <a:solidFill>
                  <a:srgbClr val="FFC000"/>
                </a:solidFill>
              </a:rPr>
              <a:t>Hypothesis: </a:t>
            </a:r>
          </a:p>
          <a:p>
            <a:pPr marL="0" indent="0">
              <a:buNone/>
            </a:pPr>
            <a:r>
              <a:rPr lang="en-US" dirty="0">
                <a:solidFill>
                  <a:srgbClr val="FFC000"/>
                </a:solidFill>
              </a:rPr>
              <a:t>Procedure: </a:t>
            </a:r>
          </a:p>
          <a:p>
            <a:pPr marL="514350" indent="-514350">
              <a:buAutoNum type="arabicPeriod"/>
            </a:pPr>
            <a:r>
              <a:rPr lang="en-US" dirty="0"/>
              <a:t>Place damp paper towels in 2 Zip-Lock bags. </a:t>
            </a:r>
          </a:p>
          <a:p>
            <a:pPr marL="514350" indent="-514350">
              <a:buAutoNum type="arabicPeriod"/>
            </a:pPr>
            <a:r>
              <a:rPr lang="en-US" dirty="0"/>
              <a:t>Place 3 beans between layers of towels in each  bag.</a:t>
            </a:r>
          </a:p>
          <a:p>
            <a:pPr marL="514350" indent="-514350">
              <a:buAutoNum type="arabicPeriod"/>
            </a:pPr>
            <a:r>
              <a:rPr lang="en-US" dirty="0"/>
              <a:t>Place 1 Zip-Lock bag on the counter, and the other in a closed bag.</a:t>
            </a:r>
          </a:p>
          <a:p>
            <a:pPr marL="514350" indent="-514350">
              <a:buAutoNum type="arabicPeriod"/>
            </a:pPr>
            <a:r>
              <a:rPr lang="en-US" dirty="0"/>
              <a:t>Wait 1 week. </a:t>
            </a:r>
          </a:p>
          <a:p>
            <a:pPr marL="514350" indent="-514350">
              <a:buAutoNum type="arabicPeriod"/>
            </a:pPr>
            <a:r>
              <a:rPr lang="en-US" dirty="0"/>
              <a:t>Compare the sprouts in each bag. </a:t>
            </a:r>
          </a:p>
          <a:p>
            <a:pPr marL="514350" indent="-514350">
              <a:buAutoNum type="arabicPeriod"/>
            </a:pPr>
            <a:endParaRPr lang="en-US" dirty="0"/>
          </a:p>
          <a:p>
            <a:pPr marL="0" indent="0">
              <a:buNone/>
            </a:pPr>
            <a:endParaRPr lang="en-US" dirty="0"/>
          </a:p>
        </p:txBody>
      </p:sp>
      <p:sp>
        <p:nvSpPr>
          <p:cNvPr id="5" name="Content Placeholder 4">
            <a:extLst>
              <a:ext uri="{FF2B5EF4-FFF2-40B4-BE49-F238E27FC236}">
                <a16:creationId xmlns:a16="http://schemas.microsoft.com/office/drawing/2014/main" id="{BB2DF916-8F14-41A7-8CF6-A3610970721F}"/>
              </a:ext>
            </a:extLst>
          </p:cNvPr>
          <p:cNvSpPr>
            <a:spLocks noGrp="1"/>
          </p:cNvSpPr>
          <p:nvPr>
            <p:ph sz="half" idx="2"/>
          </p:nvPr>
        </p:nvSpPr>
        <p:spPr/>
        <p:txBody>
          <a:bodyPr>
            <a:normAutofit fontScale="62500" lnSpcReduction="20000"/>
          </a:bodyPr>
          <a:lstStyle/>
          <a:p>
            <a:pPr marL="0" indent="0">
              <a:buNone/>
            </a:pPr>
            <a:r>
              <a:rPr lang="en-US" dirty="0">
                <a:solidFill>
                  <a:srgbClr val="FFC000"/>
                </a:solidFill>
              </a:rPr>
              <a:t>Observations: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In Light             In Darkness</a:t>
            </a:r>
          </a:p>
          <a:p>
            <a:pPr marL="0" indent="0">
              <a:buNone/>
            </a:pPr>
            <a:endParaRPr lang="en-US" dirty="0"/>
          </a:p>
          <a:p>
            <a:pPr marL="0" indent="0">
              <a:buNone/>
            </a:pPr>
            <a:r>
              <a:rPr lang="en-US" dirty="0">
                <a:solidFill>
                  <a:srgbClr val="FFC000"/>
                </a:solidFill>
              </a:rPr>
              <a:t>Conclusion: </a:t>
            </a:r>
          </a:p>
        </p:txBody>
      </p:sp>
      <p:graphicFrame>
        <p:nvGraphicFramePr>
          <p:cNvPr id="6" name="Table 5">
            <a:extLst>
              <a:ext uri="{FF2B5EF4-FFF2-40B4-BE49-F238E27FC236}">
                <a16:creationId xmlns:a16="http://schemas.microsoft.com/office/drawing/2014/main" id="{F98BA38C-4E9F-4C18-A0B8-2E140BA40ADC}"/>
              </a:ext>
            </a:extLst>
          </p:cNvPr>
          <p:cNvGraphicFramePr>
            <a:graphicFrameLocks noGrp="1"/>
          </p:cNvGraphicFramePr>
          <p:nvPr>
            <p:extLst>
              <p:ext uri="{D42A27DB-BD31-4B8C-83A1-F6EECF244321}">
                <p14:modId xmlns:p14="http://schemas.microsoft.com/office/powerpoint/2010/main" val="2490019477"/>
              </p:ext>
            </p:extLst>
          </p:nvPr>
        </p:nvGraphicFramePr>
        <p:xfrm>
          <a:off x="4959625" y="2047461"/>
          <a:ext cx="2581000" cy="1381539"/>
        </p:xfrm>
        <a:graphic>
          <a:graphicData uri="http://schemas.openxmlformats.org/drawingml/2006/table">
            <a:tbl>
              <a:tblPr firstRow="1" firstCol="1" bandRow="1">
                <a:tableStyleId>{5C22544A-7EE6-4342-B048-85BDC9FD1C3A}</a:tableStyleId>
              </a:tblPr>
              <a:tblGrid>
                <a:gridCol w="1290500">
                  <a:extLst>
                    <a:ext uri="{9D8B030D-6E8A-4147-A177-3AD203B41FA5}">
                      <a16:colId xmlns:a16="http://schemas.microsoft.com/office/drawing/2014/main" val="3046636451"/>
                    </a:ext>
                  </a:extLst>
                </a:gridCol>
                <a:gridCol w="1290500">
                  <a:extLst>
                    <a:ext uri="{9D8B030D-6E8A-4147-A177-3AD203B41FA5}">
                      <a16:colId xmlns:a16="http://schemas.microsoft.com/office/drawing/2014/main" val="702682510"/>
                    </a:ext>
                  </a:extLst>
                </a:gridCol>
              </a:tblGrid>
              <a:tr h="1381539">
                <a:tc>
                  <a:txBody>
                    <a:bodyPr/>
                    <a:lstStyle/>
                    <a:p>
                      <a:pPr>
                        <a:lnSpc>
                          <a:spcPct val="107000"/>
                        </a:lnSpc>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4919057"/>
                  </a:ext>
                </a:extLst>
              </a:tr>
            </a:tbl>
          </a:graphicData>
        </a:graphic>
      </p:graphicFrame>
    </p:spTree>
    <p:extLst>
      <p:ext uri="{BB962C8B-B14F-4D97-AF65-F5344CB8AC3E}">
        <p14:creationId xmlns:p14="http://schemas.microsoft.com/office/powerpoint/2010/main" val="219411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0EB286-3313-4A1E-A9B3-6BC40D2F6125}"/>
              </a:ext>
            </a:extLst>
          </p:cNvPr>
          <p:cNvSpPr>
            <a:spLocks noGrp="1"/>
          </p:cNvSpPr>
          <p:nvPr>
            <p:ph type="title"/>
          </p:nvPr>
        </p:nvSpPr>
        <p:spPr/>
        <p:txBody>
          <a:bodyPr>
            <a:normAutofit/>
          </a:bodyPr>
          <a:lstStyle/>
          <a:p>
            <a:pPr algn="l"/>
            <a:r>
              <a:rPr lang="en-US" sz="3200" dirty="0">
                <a:solidFill>
                  <a:srgbClr val="FFFF00"/>
                </a:solidFill>
              </a:rPr>
              <a:t>LO: Describe the characteristics of living things.</a:t>
            </a:r>
            <a:br>
              <a:rPr lang="en-US" sz="3200" dirty="0">
                <a:solidFill>
                  <a:srgbClr val="FFFF00"/>
                </a:solidFill>
              </a:rPr>
            </a:br>
            <a:r>
              <a:rPr lang="en-US" sz="3200" dirty="0">
                <a:solidFill>
                  <a:srgbClr val="FFFF00"/>
                </a:solidFill>
              </a:rPr>
              <a:t>SLE: Meet or exceed NGSS</a:t>
            </a:r>
          </a:p>
        </p:txBody>
      </p:sp>
      <p:sp>
        <p:nvSpPr>
          <p:cNvPr id="6" name="Content Placeholder 5">
            <a:extLst>
              <a:ext uri="{FF2B5EF4-FFF2-40B4-BE49-F238E27FC236}">
                <a16:creationId xmlns:a16="http://schemas.microsoft.com/office/drawing/2014/main" id="{9813FAC0-0748-444C-A408-D7EF772B3DF9}"/>
              </a:ext>
            </a:extLst>
          </p:cNvPr>
          <p:cNvSpPr>
            <a:spLocks noGrp="1"/>
          </p:cNvSpPr>
          <p:nvPr>
            <p:ph idx="1"/>
          </p:nvPr>
        </p:nvSpPr>
        <p:spPr/>
        <p:txBody>
          <a:bodyPr/>
          <a:lstStyle/>
          <a:p>
            <a:pPr marL="0" indent="0">
              <a:buNone/>
            </a:pPr>
            <a:r>
              <a:rPr lang="en-US" dirty="0">
                <a:solidFill>
                  <a:srgbClr val="FFC000"/>
                </a:solidFill>
              </a:rPr>
              <a:t>Checkpoint Quiz on the Characteristics of Organisms: </a:t>
            </a:r>
          </a:p>
          <a:p>
            <a:pPr marL="0" indent="0">
              <a:buNone/>
            </a:pPr>
            <a:r>
              <a:rPr lang="en-US" dirty="0"/>
              <a:t>1.) What is a cell? </a:t>
            </a:r>
          </a:p>
          <a:p>
            <a:pPr marL="0" indent="0">
              <a:buNone/>
            </a:pPr>
            <a:r>
              <a:rPr lang="en-US" dirty="0"/>
              <a:t>2.) Describe the difference between sexual and asexual reproduction. </a:t>
            </a:r>
          </a:p>
          <a:p>
            <a:pPr marL="0" indent="0">
              <a:buNone/>
            </a:pPr>
            <a:r>
              <a:rPr lang="en-US" dirty="0"/>
              <a:t>3.) How do plants get energy? </a:t>
            </a:r>
          </a:p>
          <a:p>
            <a:pPr marL="0" indent="0">
              <a:buNone/>
            </a:pPr>
            <a:r>
              <a:rPr lang="en-US" dirty="0"/>
              <a:t>4.) List four chemicals that all living things have. </a:t>
            </a:r>
          </a:p>
          <a:p>
            <a:pPr marL="0" indent="0">
              <a:buNone/>
            </a:pPr>
            <a:r>
              <a:rPr lang="en-US" dirty="0"/>
              <a:t>5.) What types of organisms have cells? </a:t>
            </a:r>
          </a:p>
        </p:txBody>
      </p:sp>
    </p:spTree>
    <p:extLst>
      <p:ext uri="{BB962C8B-B14F-4D97-AF65-F5344CB8AC3E}">
        <p14:creationId xmlns:p14="http://schemas.microsoft.com/office/powerpoint/2010/main" val="3798327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How Organisms are Classified: </a:t>
            </a:r>
          </a:p>
        </p:txBody>
      </p:sp>
      <p:sp>
        <p:nvSpPr>
          <p:cNvPr id="3" name="Content Placeholder 2"/>
          <p:cNvSpPr>
            <a:spLocks noGrp="1"/>
          </p:cNvSpPr>
          <p:nvPr>
            <p:ph idx="1"/>
          </p:nvPr>
        </p:nvSpPr>
        <p:spPr/>
        <p:txBody>
          <a:bodyPr/>
          <a:lstStyle/>
          <a:p>
            <a:pPr marL="0" indent="0">
              <a:buNone/>
            </a:pPr>
            <a:r>
              <a:rPr lang="en-US" dirty="0">
                <a:solidFill>
                  <a:srgbClr val="FF6600"/>
                </a:solidFill>
              </a:rPr>
              <a:t>What scientists observe when classifying organisms: </a:t>
            </a:r>
          </a:p>
          <a:p>
            <a:r>
              <a:rPr lang="en-US" dirty="0"/>
              <a:t>Cell structure </a:t>
            </a:r>
          </a:p>
          <a:p>
            <a:r>
              <a:rPr lang="en-US" dirty="0"/>
              <a:t>How it gets energy </a:t>
            </a:r>
          </a:p>
          <a:p>
            <a:r>
              <a:rPr lang="en-US" dirty="0"/>
              <a:t>Body structure </a:t>
            </a:r>
          </a:p>
          <a:p>
            <a:r>
              <a:rPr lang="en-US" dirty="0"/>
              <a:t>How it reproduces </a:t>
            </a:r>
          </a:p>
          <a:p>
            <a:r>
              <a:rPr lang="en-US" dirty="0"/>
              <a:t>How it evolved </a:t>
            </a:r>
          </a:p>
        </p:txBody>
      </p:sp>
    </p:spTree>
    <p:extLst>
      <p:ext uri="{BB962C8B-B14F-4D97-AF65-F5344CB8AC3E}">
        <p14:creationId xmlns:p14="http://schemas.microsoft.com/office/powerpoint/2010/main" val="1132256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C53F-2887-4DAF-8E1B-BC01E3FF23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1EB259-E143-4FF7-A68E-ACF66F0B242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55816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192C3-6E8A-4195-B71A-8659EAC34489}"/>
              </a:ext>
            </a:extLst>
          </p:cNvPr>
          <p:cNvSpPr>
            <a:spLocks noGrp="1"/>
          </p:cNvSpPr>
          <p:nvPr>
            <p:ph type="title"/>
          </p:nvPr>
        </p:nvSpPr>
        <p:spPr/>
        <p:txBody>
          <a:bodyPr>
            <a:normAutofit/>
          </a:bodyPr>
          <a:lstStyle/>
          <a:p>
            <a:pPr algn="l"/>
            <a:r>
              <a:rPr lang="en-US" sz="3200" dirty="0">
                <a:solidFill>
                  <a:srgbClr val="FFFF00"/>
                </a:solidFill>
              </a:rPr>
              <a:t>Three Domains of Organisms:  </a:t>
            </a:r>
          </a:p>
        </p:txBody>
      </p:sp>
      <p:sp>
        <p:nvSpPr>
          <p:cNvPr id="4" name="Content Placeholder 3">
            <a:extLst>
              <a:ext uri="{FF2B5EF4-FFF2-40B4-BE49-F238E27FC236}">
                <a16:creationId xmlns:a16="http://schemas.microsoft.com/office/drawing/2014/main" id="{D2AF6AE1-C80A-4B38-89D3-A317550505A2}"/>
              </a:ext>
            </a:extLst>
          </p:cNvPr>
          <p:cNvSpPr>
            <a:spLocks noGrp="1"/>
          </p:cNvSpPr>
          <p:nvPr>
            <p:ph sz="half" idx="1"/>
          </p:nvPr>
        </p:nvSpPr>
        <p:spPr/>
        <p:txBody>
          <a:bodyPr/>
          <a:lstStyle/>
          <a:p>
            <a:r>
              <a:rPr lang="en-US" dirty="0">
                <a:solidFill>
                  <a:srgbClr val="FFC000"/>
                </a:solidFill>
              </a:rPr>
              <a:t>Archaea</a:t>
            </a:r>
            <a:r>
              <a:rPr lang="en-US" dirty="0"/>
              <a:t>- prokaryotes (no nucleus in cells)  </a:t>
            </a:r>
          </a:p>
          <a:p>
            <a:r>
              <a:rPr lang="en-US" dirty="0">
                <a:solidFill>
                  <a:srgbClr val="FFC000"/>
                </a:solidFill>
              </a:rPr>
              <a:t>Bacteria</a:t>
            </a:r>
            <a:r>
              <a:rPr lang="en-US" dirty="0"/>
              <a:t>- prokaryotes</a:t>
            </a:r>
          </a:p>
          <a:p>
            <a:r>
              <a:rPr lang="en-US" dirty="0">
                <a:solidFill>
                  <a:srgbClr val="FFC000"/>
                </a:solidFill>
              </a:rPr>
              <a:t>Eukaryotes</a:t>
            </a:r>
            <a:r>
              <a:rPr lang="en-US" dirty="0"/>
              <a:t>- cells include a nucleus  </a:t>
            </a:r>
          </a:p>
        </p:txBody>
      </p:sp>
      <p:pic>
        <p:nvPicPr>
          <p:cNvPr id="7" name="Content Placeholder 6">
            <a:extLst>
              <a:ext uri="{FF2B5EF4-FFF2-40B4-BE49-F238E27FC236}">
                <a16:creationId xmlns:a16="http://schemas.microsoft.com/office/drawing/2014/main" id="{FDBCE850-D44B-48E0-A67C-0339B53A5BA2}"/>
              </a:ext>
            </a:extLst>
          </p:cNvPr>
          <p:cNvPicPr>
            <a:picLocks noGrp="1" noChangeAspect="1"/>
          </p:cNvPicPr>
          <p:nvPr>
            <p:ph sz="half" idx="2"/>
          </p:nvPr>
        </p:nvPicPr>
        <p:blipFill>
          <a:blip r:embed="rId2"/>
          <a:stretch>
            <a:fillRect/>
          </a:stretch>
        </p:blipFill>
        <p:spPr>
          <a:xfrm>
            <a:off x="4648200" y="2042140"/>
            <a:ext cx="4038600" cy="3642082"/>
          </a:xfrm>
        </p:spPr>
      </p:pic>
    </p:spTree>
    <p:extLst>
      <p:ext uri="{BB962C8B-B14F-4D97-AF65-F5344CB8AC3E}">
        <p14:creationId xmlns:p14="http://schemas.microsoft.com/office/powerpoint/2010/main" val="2265840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Kingdoms of Organisms:</a:t>
            </a:r>
          </a:p>
        </p:txBody>
      </p:sp>
      <p:sp>
        <p:nvSpPr>
          <p:cNvPr id="3" name="Content Placeholder 2"/>
          <p:cNvSpPr>
            <a:spLocks noGrp="1"/>
          </p:cNvSpPr>
          <p:nvPr>
            <p:ph idx="1"/>
          </p:nvPr>
        </p:nvSpPr>
        <p:spPr/>
        <p:txBody>
          <a:bodyPr/>
          <a:lstStyle/>
          <a:p>
            <a:pPr marL="514350" indent="-514350">
              <a:buFont typeface="+mj-lt"/>
              <a:buAutoNum type="arabicPeriod"/>
            </a:pPr>
            <a:r>
              <a:rPr lang="en-US" dirty="0"/>
              <a:t>Plants </a:t>
            </a:r>
          </a:p>
          <a:p>
            <a:pPr marL="514350" indent="-514350">
              <a:buFont typeface="+mj-lt"/>
              <a:buAutoNum type="arabicPeriod"/>
            </a:pPr>
            <a:r>
              <a:rPr lang="en-US" dirty="0"/>
              <a:t>Animals </a:t>
            </a:r>
          </a:p>
          <a:p>
            <a:pPr marL="514350" indent="-514350">
              <a:buFont typeface="+mj-lt"/>
              <a:buAutoNum type="arabicPeriod"/>
            </a:pPr>
            <a:r>
              <a:rPr lang="en-US" dirty="0"/>
              <a:t>Fungi: molds, yeasts and mushrooms </a:t>
            </a:r>
          </a:p>
          <a:p>
            <a:pPr marL="514350" indent="-514350">
              <a:buFont typeface="+mj-lt"/>
              <a:buAutoNum type="arabicPeriod"/>
            </a:pPr>
            <a:r>
              <a:rPr lang="en-US" dirty="0" err="1"/>
              <a:t>Protists</a:t>
            </a:r>
            <a:r>
              <a:rPr lang="en-US" dirty="0"/>
              <a:t>: Mostly single-celled organisms with a cell nucleus </a:t>
            </a:r>
          </a:p>
          <a:p>
            <a:pPr marL="514350" indent="-514350">
              <a:buFont typeface="+mj-lt"/>
              <a:buAutoNum type="arabicPeriod"/>
            </a:pPr>
            <a:r>
              <a:rPr lang="en-US" dirty="0"/>
              <a:t>Bacteria </a:t>
            </a:r>
          </a:p>
          <a:p>
            <a:pPr marL="514350" indent="-514350">
              <a:buFont typeface="+mj-lt"/>
              <a:buAutoNum type="arabicPeriod"/>
            </a:pPr>
            <a:r>
              <a:rPr lang="en-US" dirty="0" err="1"/>
              <a:t>Archaea</a:t>
            </a:r>
            <a:r>
              <a:rPr lang="en-US" dirty="0"/>
              <a:t>: Like bacteria, only more primitive (they evolved first) </a:t>
            </a:r>
          </a:p>
        </p:txBody>
      </p:sp>
    </p:spTree>
    <p:extLst>
      <p:ext uri="{BB962C8B-B14F-4D97-AF65-F5344CB8AC3E}">
        <p14:creationId xmlns:p14="http://schemas.microsoft.com/office/powerpoint/2010/main" val="85522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t>LO: Describe the structure of viruses </a:t>
            </a:r>
            <a:br>
              <a:rPr lang="en-US" sz="2800" dirty="0"/>
            </a:br>
            <a:r>
              <a:rPr lang="en-US" sz="2800" dirty="0"/>
              <a:t>SLE: Think critically and solve problems </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FF6600"/>
                </a:solidFill>
              </a:rPr>
              <a:t>Viral Disease Informational slide: </a:t>
            </a:r>
          </a:p>
          <a:p>
            <a:pPr marL="0" indent="0">
              <a:buNone/>
            </a:pPr>
            <a:r>
              <a:rPr lang="en-US" dirty="0"/>
              <a:t>Make a slide that shares information about a viral disease. It should include: </a:t>
            </a:r>
          </a:p>
          <a:p>
            <a:pPr marL="514350" indent="-514350">
              <a:buAutoNum type="arabicPeriod"/>
            </a:pPr>
            <a:r>
              <a:rPr lang="en-US" dirty="0"/>
              <a:t>The name of the disease</a:t>
            </a:r>
          </a:p>
          <a:p>
            <a:pPr marL="514350" indent="-514350">
              <a:buAutoNum type="arabicPeriod"/>
            </a:pPr>
            <a:r>
              <a:rPr lang="en-US" dirty="0"/>
              <a:t> The name of the virus (if it’s different from the disease it causes) </a:t>
            </a:r>
          </a:p>
          <a:p>
            <a:pPr marL="514350" indent="-514350">
              <a:buAutoNum type="arabicPeriod"/>
            </a:pPr>
            <a:r>
              <a:rPr lang="en-US" dirty="0"/>
              <a:t>Symptoms of the disease </a:t>
            </a:r>
          </a:p>
          <a:p>
            <a:pPr marL="514350" indent="-514350">
              <a:buAutoNum type="arabicPeriod"/>
            </a:pPr>
            <a:r>
              <a:rPr lang="en-US" dirty="0"/>
              <a:t>A picture of the virus </a:t>
            </a:r>
          </a:p>
          <a:p>
            <a:pPr marL="514350" indent="-514350">
              <a:buAutoNum type="arabicPeriod"/>
            </a:pPr>
            <a:r>
              <a:rPr lang="en-US" dirty="0"/>
              <a:t>How it spreads</a:t>
            </a:r>
          </a:p>
          <a:p>
            <a:pPr marL="0" indent="0">
              <a:buNone/>
            </a:pPr>
            <a:r>
              <a:rPr lang="en-US" dirty="0">
                <a:solidFill>
                  <a:srgbClr val="FF6600"/>
                </a:solidFill>
              </a:rPr>
              <a:t>2 points. Due Friday</a:t>
            </a:r>
            <a:r>
              <a:rPr lang="en-US">
                <a:solidFill>
                  <a:srgbClr val="FF6600"/>
                </a:solidFill>
              </a:rPr>
              <a:t>, November 15. </a:t>
            </a:r>
            <a:endParaRPr lang="en-US" dirty="0">
              <a:solidFill>
                <a:srgbClr val="FF6600"/>
              </a:solidFill>
            </a:endParaRPr>
          </a:p>
          <a:p>
            <a:pPr marL="514350" indent="-514350">
              <a:buAutoNum type="arabicPeriod"/>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81066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Groups within kingdoms: </a:t>
            </a:r>
          </a:p>
        </p:txBody>
      </p:sp>
      <p:sp>
        <p:nvSpPr>
          <p:cNvPr id="4" name="Content Placeholder 3"/>
          <p:cNvSpPr>
            <a:spLocks noGrp="1"/>
          </p:cNvSpPr>
          <p:nvPr>
            <p:ph sz="half" idx="1"/>
          </p:nvPr>
        </p:nvSpPr>
        <p:spPr/>
        <p:txBody>
          <a:bodyPr>
            <a:normAutofit fontScale="92500" lnSpcReduction="20000"/>
          </a:bodyPr>
          <a:lstStyle/>
          <a:p>
            <a:pPr marL="0" indent="0">
              <a:buNone/>
            </a:pPr>
            <a:r>
              <a:rPr lang="en-US" dirty="0">
                <a:solidFill>
                  <a:srgbClr val="FF6600"/>
                </a:solidFill>
              </a:rPr>
              <a:t>From Large group to smaller group: </a:t>
            </a:r>
          </a:p>
          <a:p>
            <a:r>
              <a:rPr lang="en-US" dirty="0"/>
              <a:t>Kingdom</a:t>
            </a:r>
          </a:p>
          <a:p>
            <a:r>
              <a:rPr lang="en-US" dirty="0"/>
              <a:t>Phylum </a:t>
            </a:r>
          </a:p>
          <a:p>
            <a:r>
              <a:rPr lang="en-US" dirty="0"/>
              <a:t>Class </a:t>
            </a:r>
          </a:p>
          <a:p>
            <a:r>
              <a:rPr lang="en-US" dirty="0"/>
              <a:t>Order </a:t>
            </a:r>
          </a:p>
          <a:p>
            <a:r>
              <a:rPr lang="en-US" dirty="0"/>
              <a:t>Family </a:t>
            </a:r>
          </a:p>
          <a:p>
            <a:r>
              <a:rPr lang="en-US" dirty="0"/>
              <a:t>Genus </a:t>
            </a:r>
          </a:p>
          <a:p>
            <a:r>
              <a:rPr lang="en-US" dirty="0"/>
              <a:t>Species </a:t>
            </a:r>
          </a:p>
        </p:txBody>
      </p:sp>
      <p:sp>
        <p:nvSpPr>
          <p:cNvPr id="5" name="Content Placeholder 4"/>
          <p:cNvSpPr>
            <a:spLocks noGrp="1"/>
          </p:cNvSpPr>
          <p:nvPr>
            <p:ph sz="half" idx="2"/>
          </p:nvPr>
        </p:nvSpPr>
        <p:spPr/>
        <p:txBody>
          <a:bodyPr>
            <a:normAutofit fontScale="92500" lnSpcReduction="20000"/>
          </a:bodyPr>
          <a:lstStyle/>
          <a:p>
            <a:pPr marL="0" indent="0">
              <a:buNone/>
            </a:pPr>
            <a:r>
              <a:rPr lang="en-US" dirty="0">
                <a:solidFill>
                  <a:srgbClr val="FF6600"/>
                </a:solidFill>
              </a:rPr>
              <a:t>Humans are classified like this: </a:t>
            </a:r>
          </a:p>
          <a:p>
            <a:pPr marL="0" indent="0">
              <a:buNone/>
            </a:pPr>
            <a:r>
              <a:rPr lang="en-US" dirty="0">
                <a:solidFill>
                  <a:srgbClr val="FF6600"/>
                </a:solidFill>
              </a:rPr>
              <a:t>Kingdom: </a:t>
            </a:r>
            <a:r>
              <a:rPr lang="en-US" dirty="0"/>
              <a:t>Animal </a:t>
            </a:r>
          </a:p>
          <a:p>
            <a:pPr marL="0" indent="0">
              <a:buNone/>
            </a:pPr>
            <a:r>
              <a:rPr lang="en-US" dirty="0">
                <a:solidFill>
                  <a:srgbClr val="FF6600"/>
                </a:solidFill>
              </a:rPr>
              <a:t>Phylum: </a:t>
            </a:r>
            <a:r>
              <a:rPr lang="en-US" dirty="0"/>
              <a:t>Vertebrate </a:t>
            </a:r>
          </a:p>
          <a:p>
            <a:pPr marL="0" indent="0">
              <a:buNone/>
            </a:pPr>
            <a:r>
              <a:rPr lang="en-US" dirty="0">
                <a:solidFill>
                  <a:srgbClr val="FF6600"/>
                </a:solidFill>
              </a:rPr>
              <a:t>Class: </a:t>
            </a:r>
            <a:r>
              <a:rPr lang="en-US" dirty="0"/>
              <a:t>Mammal </a:t>
            </a:r>
          </a:p>
          <a:p>
            <a:pPr marL="0" indent="0">
              <a:buNone/>
            </a:pPr>
            <a:r>
              <a:rPr lang="en-US" dirty="0">
                <a:solidFill>
                  <a:srgbClr val="FF6600"/>
                </a:solidFill>
              </a:rPr>
              <a:t>Order: </a:t>
            </a:r>
            <a:r>
              <a:rPr lang="en-US" dirty="0"/>
              <a:t>Primate </a:t>
            </a:r>
          </a:p>
          <a:p>
            <a:pPr marL="0" indent="0">
              <a:buNone/>
            </a:pPr>
            <a:r>
              <a:rPr lang="en-US" dirty="0">
                <a:solidFill>
                  <a:srgbClr val="FF6600"/>
                </a:solidFill>
              </a:rPr>
              <a:t>Family: </a:t>
            </a:r>
            <a:r>
              <a:rPr lang="en-US" dirty="0"/>
              <a:t>Apes </a:t>
            </a:r>
          </a:p>
          <a:p>
            <a:pPr marL="0" indent="0">
              <a:buNone/>
            </a:pPr>
            <a:r>
              <a:rPr lang="en-US" dirty="0">
                <a:solidFill>
                  <a:srgbClr val="FF6600"/>
                </a:solidFill>
              </a:rPr>
              <a:t>Genus: </a:t>
            </a:r>
            <a:r>
              <a:rPr lang="en-US" dirty="0"/>
              <a:t>Homo (hominids) </a:t>
            </a:r>
          </a:p>
          <a:p>
            <a:pPr marL="0" indent="0">
              <a:buNone/>
            </a:pPr>
            <a:r>
              <a:rPr lang="en-US" dirty="0">
                <a:solidFill>
                  <a:srgbClr val="FF6600"/>
                </a:solidFill>
              </a:rPr>
              <a:t>Species: </a:t>
            </a:r>
            <a:r>
              <a:rPr lang="en-US" dirty="0"/>
              <a:t>Sapiens (human) </a:t>
            </a:r>
          </a:p>
          <a:p>
            <a:pPr marL="0" indent="0">
              <a:buNone/>
            </a:pPr>
            <a:r>
              <a:rPr lang="en-US" dirty="0">
                <a:solidFill>
                  <a:srgbClr val="FF6600"/>
                </a:solidFill>
              </a:rPr>
              <a:t>Latin species name:</a:t>
            </a:r>
          </a:p>
          <a:p>
            <a:pPr marL="0" indent="0">
              <a:buNone/>
            </a:pPr>
            <a:r>
              <a:rPr lang="en-US" dirty="0">
                <a:solidFill>
                  <a:srgbClr val="FF6600"/>
                </a:solidFill>
              </a:rPr>
              <a:t> </a:t>
            </a:r>
            <a:r>
              <a:rPr lang="en-US" dirty="0"/>
              <a:t>Homo Sapiens </a:t>
            </a:r>
          </a:p>
          <a:p>
            <a:pPr marL="0" indent="0">
              <a:buNone/>
            </a:pPr>
            <a:endParaRPr lang="en-US" dirty="0"/>
          </a:p>
        </p:txBody>
      </p:sp>
    </p:spTree>
    <p:extLst>
      <p:ext uri="{BB962C8B-B14F-4D97-AF65-F5344CB8AC3E}">
        <p14:creationId xmlns:p14="http://schemas.microsoft.com/office/powerpoint/2010/main" val="2619775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Classification Project: </a:t>
            </a:r>
          </a:p>
        </p:txBody>
      </p:sp>
      <p:sp>
        <p:nvSpPr>
          <p:cNvPr id="6" name="Content Placeholder 5"/>
          <p:cNvSpPr>
            <a:spLocks noGrp="1"/>
          </p:cNvSpPr>
          <p:nvPr>
            <p:ph idx="1"/>
          </p:nvPr>
        </p:nvSpPr>
        <p:spPr/>
        <p:txBody>
          <a:bodyPr>
            <a:normAutofit fontScale="77500" lnSpcReduction="20000"/>
          </a:bodyPr>
          <a:lstStyle/>
          <a:p>
            <a:pPr marL="0" indent="0">
              <a:buNone/>
            </a:pPr>
            <a:r>
              <a:rPr lang="en-US" dirty="0">
                <a:solidFill>
                  <a:srgbClr val="FF6600"/>
                </a:solidFill>
              </a:rPr>
              <a:t>LO: Describe how organisms are classified </a:t>
            </a:r>
          </a:p>
          <a:p>
            <a:pPr marL="0" indent="0">
              <a:buNone/>
            </a:pPr>
            <a:r>
              <a:rPr lang="en-US" dirty="0">
                <a:solidFill>
                  <a:srgbClr val="FF6600"/>
                </a:solidFill>
              </a:rPr>
              <a:t>SLE: Articulate ideas clearly and effectively </a:t>
            </a:r>
          </a:p>
          <a:p>
            <a:pPr marL="514350" indent="-514350">
              <a:buAutoNum type="arabicPeriod"/>
            </a:pPr>
            <a:r>
              <a:rPr lang="en-US" dirty="0"/>
              <a:t>Choose an animal or plant, and find out how it’s classified.  Then make a Power Point about that organism. </a:t>
            </a:r>
          </a:p>
          <a:p>
            <a:pPr marL="514350" indent="-514350">
              <a:buAutoNum type="arabicPeriod"/>
            </a:pPr>
            <a:r>
              <a:rPr lang="en-US" dirty="0"/>
              <a:t>Include: </a:t>
            </a:r>
          </a:p>
          <a:p>
            <a:pPr marL="514350" indent="-514350">
              <a:buAutoNum type="alphaLcPeriod"/>
            </a:pPr>
            <a:r>
              <a:rPr lang="en-US" dirty="0"/>
              <a:t>Classification groups (Domain, kingdom, phylum, class, etc.) </a:t>
            </a:r>
          </a:p>
          <a:p>
            <a:pPr marL="514350" indent="-514350">
              <a:buAutoNum type="alphaLcPeriod"/>
            </a:pPr>
            <a:r>
              <a:rPr lang="en-US" dirty="0"/>
              <a:t>Information about cell structure, body plan, reproduction, energy needs, and evolution (one statement/sentence about each)</a:t>
            </a:r>
          </a:p>
          <a:p>
            <a:pPr marL="514350" indent="-514350">
              <a:buAutoNum type="alphaLcPeriod"/>
            </a:pPr>
            <a:r>
              <a:rPr lang="en-US" dirty="0"/>
              <a:t>At least one photo of that organism  </a:t>
            </a:r>
          </a:p>
          <a:p>
            <a:pPr marL="0" indent="0">
              <a:buNone/>
            </a:pPr>
            <a:r>
              <a:rPr lang="en-US" dirty="0">
                <a:solidFill>
                  <a:srgbClr val="3366FF"/>
                </a:solidFill>
              </a:rPr>
              <a:t>Your project is due on Thursday</a:t>
            </a:r>
            <a:r>
              <a:rPr lang="en-US">
                <a:solidFill>
                  <a:srgbClr val="3366FF"/>
                </a:solidFill>
              </a:rPr>
              <a:t>, October 31. </a:t>
            </a:r>
            <a:endParaRPr lang="en-US" dirty="0">
              <a:solidFill>
                <a:srgbClr val="3366FF"/>
              </a:solidFill>
            </a:endParaRPr>
          </a:p>
        </p:txBody>
      </p:sp>
    </p:spTree>
    <p:extLst>
      <p:ext uri="{BB962C8B-B14F-4D97-AF65-F5344CB8AC3E}">
        <p14:creationId xmlns:p14="http://schemas.microsoft.com/office/powerpoint/2010/main" val="4044987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a:solidFill>
                  <a:srgbClr val="FFFF00"/>
                </a:solidFill>
              </a:rPr>
              <a:t>LO: Describe characteristics of kingdoms of organisms</a:t>
            </a:r>
            <a:br>
              <a:rPr lang="en-US" sz="3200" dirty="0">
                <a:solidFill>
                  <a:srgbClr val="FFFF00"/>
                </a:solidFill>
              </a:rPr>
            </a:br>
            <a:r>
              <a:rPr lang="en-US" sz="3200" dirty="0">
                <a:solidFill>
                  <a:srgbClr val="FFFF00"/>
                </a:solidFill>
              </a:rPr>
              <a:t>SLE: Apply mindful habits for success </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rgbClr val="FF6600"/>
                </a:solidFill>
              </a:rPr>
              <a:t>Kingdoms of Organisms Booklets: </a:t>
            </a:r>
          </a:p>
          <a:p>
            <a:pPr marL="0" indent="0">
              <a:buNone/>
            </a:pPr>
            <a:r>
              <a:rPr lang="en-US" dirty="0">
                <a:solidFill>
                  <a:srgbClr val="CCFFCC"/>
                </a:solidFill>
              </a:rPr>
              <a:t>Make a book that describes the main features of each of the six kingdoms of organisms: </a:t>
            </a:r>
          </a:p>
          <a:p>
            <a:pPr marL="514350" indent="-514350">
              <a:buAutoNum type="arabicPeriod"/>
            </a:pPr>
            <a:r>
              <a:rPr lang="en-US" dirty="0"/>
              <a:t>Each kingdom should be its own page. (Take two pieces of drawing paper and fold them in half. </a:t>
            </a:r>
          </a:p>
          <a:p>
            <a:pPr marL="514350" indent="-514350">
              <a:buAutoNum type="arabicPeriod"/>
            </a:pPr>
            <a:r>
              <a:rPr lang="en-US" dirty="0"/>
              <a:t>Your book should include a title page and a full heading</a:t>
            </a:r>
          </a:p>
          <a:p>
            <a:pPr marL="0" indent="0">
              <a:buNone/>
            </a:pPr>
            <a:r>
              <a:rPr lang="en-US" dirty="0"/>
              <a:t>3.      Each page should include: </a:t>
            </a:r>
          </a:p>
          <a:p>
            <a:pPr marL="0" indent="0">
              <a:buNone/>
            </a:pPr>
            <a:r>
              <a:rPr lang="en-US" dirty="0"/>
              <a:t>a.) The name of the kingdom</a:t>
            </a:r>
          </a:p>
          <a:p>
            <a:pPr marL="0" indent="0">
              <a:buNone/>
            </a:pPr>
            <a:r>
              <a:rPr lang="en-US" dirty="0"/>
              <a:t>b.) The types of cells (Prokaryotes or eukaryotes)</a:t>
            </a:r>
          </a:p>
          <a:p>
            <a:pPr marL="0" indent="0">
              <a:buNone/>
            </a:pPr>
            <a:r>
              <a:rPr lang="en-US" dirty="0"/>
              <a:t>c.) Single-celled or multi-celled </a:t>
            </a:r>
          </a:p>
          <a:p>
            <a:pPr marL="0" indent="0">
              <a:buNone/>
            </a:pPr>
            <a:r>
              <a:rPr lang="en-US" dirty="0"/>
              <a:t>d.) Reproduction (sexual or asexual)</a:t>
            </a:r>
          </a:p>
          <a:p>
            <a:pPr marL="0" indent="0">
              <a:buNone/>
            </a:pPr>
            <a:r>
              <a:rPr lang="en-US" dirty="0"/>
              <a:t>e.) 2 examples of specific species of members of that kingdom: include the name and a drawing of each species (two drawings per page). </a:t>
            </a:r>
          </a:p>
        </p:txBody>
      </p:sp>
    </p:spTree>
    <p:extLst>
      <p:ext uri="{BB962C8B-B14F-4D97-AF65-F5344CB8AC3E}">
        <p14:creationId xmlns:p14="http://schemas.microsoft.com/office/powerpoint/2010/main" val="3116924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LO: Describe characteristics of living things</a:t>
            </a:r>
            <a:br>
              <a:rPr lang="en-US" sz="3200" dirty="0">
                <a:solidFill>
                  <a:srgbClr val="FFFF00"/>
                </a:solidFill>
              </a:rPr>
            </a:br>
            <a:r>
              <a:rPr lang="en-US" sz="3200" dirty="0">
                <a:solidFill>
                  <a:srgbClr val="FFFF00"/>
                </a:solidFill>
              </a:rPr>
              <a:t>SLE: Meet or exceed NGSS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6600"/>
                </a:solidFill>
              </a:rPr>
              <a:t>Checkpoint Quiz on Characteristics of Organisms</a:t>
            </a:r>
          </a:p>
          <a:p>
            <a:pPr marL="0" indent="0">
              <a:buNone/>
            </a:pPr>
            <a:r>
              <a:rPr lang="en-US" dirty="0"/>
              <a:t> List and describe six characteristics that all living things have in common: </a:t>
            </a:r>
          </a:p>
          <a:p>
            <a:pPr marL="0" indent="0">
              <a:buNone/>
            </a:pPr>
            <a:r>
              <a:rPr lang="en-US" dirty="0"/>
              <a:t>1.</a:t>
            </a:r>
          </a:p>
          <a:p>
            <a:pPr marL="0" indent="0">
              <a:buNone/>
            </a:pPr>
            <a:r>
              <a:rPr lang="en-US" dirty="0"/>
              <a:t>2.</a:t>
            </a:r>
          </a:p>
          <a:p>
            <a:pPr marL="0" indent="0">
              <a:buNone/>
            </a:pPr>
            <a:r>
              <a:rPr lang="en-US" dirty="0"/>
              <a:t>3.</a:t>
            </a:r>
          </a:p>
          <a:p>
            <a:pPr marL="0" indent="0">
              <a:buNone/>
            </a:pPr>
            <a:r>
              <a:rPr lang="en-US" dirty="0"/>
              <a:t>4.</a:t>
            </a:r>
          </a:p>
          <a:p>
            <a:pPr marL="0" indent="0">
              <a:buNone/>
            </a:pPr>
            <a:r>
              <a:rPr lang="en-US" dirty="0"/>
              <a:t>5.</a:t>
            </a:r>
          </a:p>
          <a:p>
            <a:pPr marL="0" indent="0">
              <a:buNone/>
            </a:pPr>
            <a:r>
              <a:rPr lang="en-US" dirty="0"/>
              <a:t>6. </a:t>
            </a:r>
          </a:p>
        </p:txBody>
      </p:sp>
    </p:spTree>
    <p:extLst>
      <p:ext uri="{BB962C8B-B14F-4D97-AF65-F5344CB8AC3E}">
        <p14:creationId xmlns:p14="http://schemas.microsoft.com/office/powerpoint/2010/main" val="1531687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5265-A15E-4078-B5E6-B9F8E25ACA52}"/>
              </a:ext>
            </a:extLst>
          </p:cNvPr>
          <p:cNvSpPr>
            <a:spLocks noGrp="1"/>
          </p:cNvSpPr>
          <p:nvPr>
            <p:ph type="title"/>
          </p:nvPr>
        </p:nvSpPr>
        <p:spPr/>
        <p:txBody>
          <a:bodyPr>
            <a:normAutofit/>
          </a:bodyPr>
          <a:lstStyle/>
          <a:p>
            <a:pPr algn="l"/>
            <a:r>
              <a:rPr lang="en-US" sz="3200" dirty="0">
                <a:solidFill>
                  <a:srgbClr val="FFFF00"/>
                </a:solidFill>
              </a:rPr>
              <a:t>LO: Describe how organisms are classified </a:t>
            </a:r>
            <a:br>
              <a:rPr lang="en-US" sz="3200" dirty="0">
                <a:solidFill>
                  <a:srgbClr val="FFFF00"/>
                </a:solidFill>
              </a:rPr>
            </a:br>
            <a:r>
              <a:rPr lang="en-US" sz="3200" dirty="0">
                <a:solidFill>
                  <a:srgbClr val="FFFF00"/>
                </a:solidFill>
              </a:rPr>
              <a:t>SLE: Meet or exceed NGSS</a:t>
            </a:r>
          </a:p>
        </p:txBody>
      </p:sp>
      <p:sp>
        <p:nvSpPr>
          <p:cNvPr id="3" name="Content Placeholder 2">
            <a:extLst>
              <a:ext uri="{FF2B5EF4-FFF2-40B4-BE49-F238E27FC236}">
                <a16:creationId xmlns:a16="http://schemas.microsoft.com/office/drawing/2014/main" id="{AA79EB04-20D3-416B-83AD-142E02E2F8C0}"/>
              </a:ext>
            </a:extLst>
          </p:cNvPr>
          <p:cNvSpPr>
            <a:spLocks noGrp="1"/>
          </p:cNvSpPr>
          <p:nvPr>
            <p:ph idx="1"/>
          </p:nvPr>
        </p:nvSpPr>
        <p:spPr/>
        <p:txBody>
          <a:bodyPr>
            <a:normAutofit fontScale="85000" lnSpcReduction="20000"/>
          </a:bodyPr>
          <a:lstStyle/>
          <a:p>
            <a:pPr marL="0" indent="0">
              <a:buNone/>
            </a:pPr>
            <a:r>
              <a:rPr lang="en-US" dirty="0">
                <a:solidFill>
                  <a:srgbClr val="FFC000"/>
                </a:solidFill>
              </a:rPr>
              <a:t>Checkpoint Quiz on Classification: </a:t>
            </a:r>
          </a:p>
          <a:p>
            <a:pPr marL="0" indent="0">
              <a:buNone/>
            </a:pPr>
            <a:r>
              <a:rPr lang="en-US" dirty="0"/>
              <a:t>1.) List six kingdoms of organisms.</a:t>
            </a:r>
          </a:p>
          <a:p>
            <a:pPr marL="0" indent="0">
              <a:buNone/>
            </a:pPr>
            <a:r>
              <a:rPr lang="en-US" dirty="0"/>
              <a:t>2.) Of the three main domains of organisms, which domain contains organisms that have a nucleus in their cells? </a:t>
            </a:r>
          </a:p>
          <a:p>
            <a:pPr marL="0" indent="0">
              <a:buNone/>
            </a:pPr>
            <a:r>
              <a:rPr lang="en-US" dirty="0"/>
              <a:t>3.) What’s the difference between an autotroph and a heterotroph? </a:t>
            </a:r>
          </a:p>
          <a:p>
            <a:pPr marL="0" indent="0">
              <a:buNone/>
            </a:pPr>
            <a:r>
              <a:rPr lang="en-US" dirty="0"/>
              <a:t>4.) Which kingdom of organisms contains only living things that get their energy from the sun? </a:t>
            </a:r>
          </a:p>
          <a:p>
            <a:pPr marL="0" indent="0">
              <a:buNone/>
            </a:pPr>
            <a:r>
              <a:rPr lang="en-US" dirty="0"/>
              <a:t>5.) List three things that a scientist would look at before classifying a newly discovered organism. </a:t>
            </a:r>
          </a:p>
        </p:txBody>
      </p:sp>
    </p:spTree>
    <p:extLst>
      <p:ext uri="{BB962C8B-B14F-4D97-AF65-F5344CB8AC3E}">
        <p14:creationId xmlns:p14="http://schemas.microsoft.com/office/powerpoint/2010/main" val="2387262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Bacteria: </a:t>
            </a:r>
          </a:p>
        </p:txBody>
      </p:sp>
      <p:pic>
        <p:nvPicPr>
          <p:cNvPr id="4" name="Content Placeholder 3" descr="bacterial-cell-structure-i12.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177461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LO: Describe how organisms respond to stimuli </a:t>
            </a:r>
            <a:br>
              <a:rPr lang="en-US" sz="3200" dirty="0">
                <a:solidFill>
                  <a:srgbClr val="FFFF00"/>
                </a:solidFill>
              </a:rPr>
            </a:br>
            <a:r>
              <a:rPr lang="en-US" sz="3200" dirty="0">
                <a:solidFill>
                  <a:srgbClr val="FFFF00"/>
                </a:solidFill>
              </a:rPr>
              <a:t>SLE: Work collaboratively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6600"/>
                </a:solidFill>
              </a:rPr>
              <a:t>Problem: </a:t>
            </a:r>
            <a:r>
              <a:rPr lang="en-US" dirty="0"/>
              <a:t>Which stimulus do meal worms respond to the most- sound, light, or touch? </a:t>
            </a:r>
          </a:p>
          <a:p>
            <a:pPr marL="0" indent="0">
              <a:buNone/>
            </a:pPr>
            <a:r>
              <a:rPr lang="en-US" dirty="0">
                <a:solidFill>
                  <a:srgbClr val="FF6600"/>
                </a:solidFill>
              </a:rPr>
              <a:t>Hypothesis: </a:t>
            </a:r>
          </a:p>
          <a:p>
            <a:pPr marL="0" indent="0">
              <a:buNone/>
            </a:pPr>
            <a:r>
              <a:rPr lang="en-US" dirty="0">
                <a:solidFill>
                  <a:srgbClr val="FF6600"/>
                </a:solidFill>
              </a:rPr>
              <a:t>Independent variable: </a:t>
            </a:r>
          </a:p>
          <a:p>
            <a:pPr marL="0" indent="0">
              <a:buNone/>
            </a:pPr>
            <a:r>
              <a:rPr lang="en-US" dirty="0">
                <a:solidFill>
                  <a:srgbClr val="FF6600"/>
                </a:solidFill>
              </a:rPr>
              <a:t>Dependent variable: </a:t>
            </a:r>
          </a:p>
          <a:p>
            <a:pPr marL="0" indent="0">
              <a:buNone/>
            </a:pPr>
            <a:r>
              <a:rPr lang="en-US" dirty="0">
                <a:solidFill>
                  <a:srgbClr val="FF6600"/>
                </a:solidFill>
              </a:rPr>
              <a:t>3 controls: </a:t>
            </a:r>
          </a:p>
          <a:p>
            <a:pPr marL="0" indent="0">
              <a:buNone/>
            </a:pPr>
            <a:r>
              <a:rPr lang="en-US" dirty="0">
                <a:solidFill>
                  <a:srgbClr val="FF6600"/>
                </a:solidFill>
              </a:rPr>
              <a:t>Procedure </a:t>
            </a:r>
            <a:r>
              <a:rPr lang="en-US" dirty="0"/>
              <a:t>(show me before you begin): </a:t>
            </a:r>
          </a:p>
          <a:p>
            <a:pPr marL="0" indent="0">
              <a:buNone/>
            </a:pPr>
            <a:r>
              <a:rPr lang="en-US" dirty="0">
                <a:solidFill>
                  <a:srgbClr val="FF6600"/>
                </a:solidFill>
              </a:rPr>
              <a:t>Data: </a:t>
            </a:r>
            <a:r>
              <a:rPr lang="en-US" dirty="0"/>
              <a:t>(This will probably be qualitative) </a:t>
            </a:r>
          </a:p>
          <a:p>
            <a:pPr marL="0" indent="0">
              <a:buNone/>
            </a:pPr>
            <a:r>
              <a:rPr lang="en-US" dirty="0">
                <a:solidFill>
                  <a:srgbClr val="FF6600"/>
                </a:solidFill>
              </a:rPr>
              <a:t>Conclusion: </a:t>
            </a:r>
          </a:p>
        </p:txBody>
      </p:sp>
    </p:spTree>
    <p:extLst>
      <p:ext uri="{BB962C8B-B14F-4D97-AF65-F5344CB8AC3E}">
        <p14:creationId xmlns:p14="http://schemas.microsoft.com/office/powerpoint/2010/main" val="2671031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 are </a:t>
            </a:r>
            <a:r>
              <a:rPr lang="en-US" dirty="0">
                <a:solidFill>
                  <a:srgbClr val="FF6600"/>
                </a:solidFill>
              </a:rPr>
              <a:t>Prokaryotes: </a:t>
            </a:r>
          </a:p>
        </p:txBody>
      </p:sp>
      <p:sp>
        <p:nvSpPr>
          <p:cNvPr id="3" name="Content Placeholder 2"/>
          <p:cNvSpPr>
            <a:spLocks noGrp="1"/>
          </p:cNvSpPr>
          <p:nvPr>
            <p:ph idx="1"/>
          </p:nvPr>
        </p:nvSpPr>
        <p:spPr/>
        <p:txBody>
          <a:bodyPr/>
          <a:lstStyle/>
          <a:p>
            <a:pPr marL="0" indent="0">
              <a:buNone/>
            </a:pPr>
            <a:r>
              <a:rPr lang="en-US" dirty="0">
                <a:solidFill>
                  <a:srgbClr val="FF6600"/>
                </a:solidFill>
              </a:rPr>
              <a:t>Prokaryotes</a:t>
            </a:r>
            <a:r>
              <a:rPr lang="en-US" dirty="0"/>
              <a:t> are organisms without a nucleus in their cells; the DNA floats around freely in the cytoplasm of the cell. </a:t>
            </a:r>
          </a:p>
          <a:p>
            <a:pPr marL="0" indent="0">
              <a:buNone/>
            </a:pPr>
            <a:endParaRPr lang="en-US" dirty="0"/>
          </a:p>
          <a:p>
            <a:pPr marL="0" indent="0">
              <a:buNone/>
            </a:pPr>
            <a:r>
              <a:rPr lang="en-US" dirty="0">
                <a:solidFill>
                  <a:srgbClr val="FF6600"/>
                </a:solidFill>
              </a:rPr>
              <a:t>Eukaryotes</a:t>
            </a:r>
            <a:r>
              <a:rPr lang="en-US" dirty="0"/>
              <a:t> do have a cell nucleus. All organisms except for bacteria and </a:t>
            </a:r>
            <a:r>
              <a:rPr lang="en-US" dirty="0" err="1"/>
              <a:t>archaea</a:t>
            </a:r>
            <a:r>
              <a:rPr lang="en-US" dirty="0"/>
              <a:t> are eukaryotes. </a:t>
            </a:r>
          </a:p>
        </p:txBody>
      </p:sp>
    </p:spTree>
    <p:extLst>
      <p:ext uri="{BB962C8B-B14F-4D97-AF65-F5344CB8AC3E}">
        <p14:creationId xmlns:p14="http://schemas.microsoft.com/office/powerpoint/2010/main" val="3858127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Types of Bacteria: </a:t>
            </a:r>
          </a:p>
        </p:txBody>
      </p:sp>
      <p:sp>
        <p:nvSpPr>
          <p:cNvPr id="4" name="Content Placeholder 3"/>
          <p:cNvSpPr>
            <a:spLocks noGrp="1"/>
          </p:cNvSpPr>
          <p:nvPr>
            <p:ph sz="half" idx="1"/>
          </p:nvPr>
        </p:nvSpPr>
        <p:spPr/>
        <p:txBody>
          <a:bodyPr/>
          <a:lstStyle/>
          <a:p>
            <a:pPr marL="514350" indent="-514350">
              <a:buFont typeface="+mj-lt"/>
              <a:buAutoNum type="arabicPeriod"/>
            </a:pPr>
            <a:r>
              <a:rPr lang="en-US" dirty="0">
                <a:solidFill>
                  <a:srgbClr val="FF6600"/>
                </a:solidFill>
              </a:rPr>
              <a:t>Bacilli: </a:t>
            </a:r>
            <a:r>
              <a:rPr lang="en-US" dirty="0"/>
              <a:t>Rod-shaped </a:t>
            </a:r>
          </a:p>
          <a:p>
            <a:pPr marL="514350" indent="-514350">
              <a:buFont typeface="+mj-lt"/>
              <a:buAutoNum type="arabicPeriod"/>
            </a:pPr>
            <a:r>
              <a:rPr lang="en-US" dirty="0" err="1">
                <a:solidFill>
                  <a:srgbClr val="FF6600"/>
                </a:solidFill>
              </a:rPr>
              <a:t>Cocci</a:t>
            </a:r>
            <a:r>
              <a:rPr lang="en-US" dirty="0">
                <a:solidFill>
                  <a:srgbClr val="FF6600"/>
                </a:solidFill>
              </a:rPr>
              <a:t>: </a:t>
            </a:r>
            <a:r>
              <a:rPr lang="en-US" dirty="0"/>
              <a:t>Spherical </a:t>
            </a:r>
          </a:p>
          <a:p>
            <a:pPr marL="514350" indent="-514350">
              <a:buFont typeface="+mj-lt"/>
              <a:buAutoNum type="arabicPeriod"/>
            </a:pPr>
            <a:r>
              <a:rPr lang="en-US" dirty="0" err="1">
                <a:solidFill>
                  <a:srgbClr val="FF6600"/>
                </a:solidFill>
              </a:rPr>
              <a:t>Spirilla</a:t>
            </a:r>
            <a:r>
              <a:rPr lang="en-US" dirty="0">
                <a:solidFill>
                  <a:srgbClr val="FF6600"/>
                </a:solidFill>
              </a:rPr>
              <a:t>: </a:t>
            </a:r>
            <a:r>
              <a:rPr lang="en-US" dirty="0"/>
              <a:t>Spiral-shaped </a:t>
            </a:r>
          </a:p>
          <a:p>
            <a:pPr marL="514350" indent="-514350">
              <a:buFont typeface="+mj-lt"/>
              <a:buAutoNum type="arabicPeriod"/>
            </a:pPr>
            <a:endParaRPr lang="en-US" dirty="0"/>
          </a:p>
        </p:txBody>
      </p:sp>
      <p:pic>
        <p:nvPicPr>
          <p:cNvPr id="6" name="Content Placeholder 5" descr="prokaryoteshapes.jpg"/>
          <p:cNvPicPr>
            <a:picLocks noGrp="1" noChangeAspect="1"/>
          </p:cNvPicPr>
          <p:nvPr>
            <p:ph sz="half" idx="2"/>
          </p:nvPr>
        </p:nvPicPr>
        <p:blipFill>
          <a:blip r:embed="rId2">
            <a:extLst>
              <a:ext uri="{28A0092B-C50C-407E-A947-70E740481C1C}">
                <a14:useLocalDpi xmlns:a14="http://schemas.microsoft.com/office/drawing/2010/main" val="0"/>
              </a:ext>
            </a:extLst>
          </a:blip>
          <a:srcRect t="-10779" b="-10779"/>
          <a:stretch>
            <a:fillRect/>
          </a:stretch>
        </p:blipFill>
        <p:spPr/>
      </p:pic>
    </p:spTree>
    <p:extLst>
      <p:ext uri="{BB962C8B-B14F-4D97-AF65-F5344CB8AC3E}">
        <p14:creationId xmlns:p14="http://schemas.microsoft.com/office/powerpoint/2010/main" val="208737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 </a:t>
            </a:r>
          </a:p>
        </p:txBody>
      </p:sp>
      <p:sp>
        <p:nvSpPr>
          <p:cNvPr id="7" name="Text Placeholder 6"/>
          <p:cNvSpPr>
            <a:spLocks noGrp="1"/>
          </p:cNvSpPr>
          <p:nvPr>
            <p:ph type="body" idx="1"/>
          </p:nvPr>
        </p:nvSpPr>
        <p:spPr/>
        <p:txBody>
          <a:bodyPr/>
          <a:lstStyle/>
          <a:p>
            <a:r>
              <a:rPr lang="en-US" dirty="0"/>
              <a:t>How Bacteria Reproduce: </a:t>
            </a:r>
          </a:p>
        </p:txBody>
      </p:sp>
      <p:sp>
        <p:nvSpPr>
          <p:cNvPr id="6" name="Content Placeholder 5"/>
          <p:cNvSpPr>
            <a:spLocks noGrp="1"/>
          </p:cNvSpPr>
          <p:nvPr>
            <p:ph sz="half" idx="2"/>
          </p:nvPr>
        </p:nvSpPr>
        <p:spPr/>
        <p:txBody>
          <a:bodyPr/>
          <a:lstStyle/>
          <a:p>
            <a:r>
              <a:rPr lang="en-US" dirty="0"/>
              <a:t>Bacteria reproduce through </a:t>
            </a:r>
            <a:r>
              <a:rPr lang="en-US" dirty="0">
                <a:solidFill>
                  <a:srgbClr val="FF6600"/>
                </a:solidFill>
              </a:rPr>
              <a:t>binary fission: </a:t>
            </a:r>
            <a:r>
              <a:rPr lang="en-US" dirty="0"/>
              <a:t>The cells produce extra DNA, then the cell splits in two. The new cell is genetically the same as the old cell. </a:t>
            </a:r>
          </a:p>
        </p:txBody>
      </p:sp>
      <p:sp>
        <p:nvSpPr>
          <p:cNvPr id="8" name="Text Placeholder 7"/>
          <p:cNvSpPr>
            <a:spLocks noGrp="1"/>
          </p:cNvSpPr>
          <p:nvPr>
            <p:ph type="body" sz="quarter" idx="3"/>
          </p:nvPr>
        </p:nvSpPr>
        <p:spPr/>
        <p:txBody>
          <a:bodyPr>
            <a:normAutofit fontScale="92500"/>
          </a:bodyPr>
          <a:lstStyle/>
          <a:p>
            <a:r>
              <a:rPr lang="en-US" dirty="0"/>
              <a:t>Conditions Favorable to Bacteria: </a:t>
            </a:r>
          </a:p>
        </p:txBody>
      </p:sp>
      <p:sp>
        <p:nvSpPr>
          <p:cNvPr id="9" name="Content Placeholder 8"/>
          <p:cNvSpPr>
            <a:spLocks noGrp="1"/>
          </p:cNvSpPr>
          <p:nvPr>
            <p:ph sz="quarter" idx="4"/>
          </p:nvPr>
        </p:nvSpPr>
        <p:spPr/>
        <p:txBody>
          <a:bodyPr/>
          <a:lstStyle/>
          <a:p>
            <a:pPr marL="0" indent="0">
              <a:buNone/>
            </a:pPr>
            <a:r>
              <a:rPr lang="en-US" dirty="0"/>
              <a:t>Bacteria like conditions that are: </a:t>
            </a:r>
          </a:p>
          <a:p>
            <a:r>
              <a:rPr lang="en-US" dirty="0"/>
              <a:t>Warm (10-50 C) </a:t>
            </a:r>
          </a:p>
          <a:p>
            <a:r>
              <a:rPr lang="en-US" dirty="0"/>
              <a:t>Wet or moist </a:t>
            </a:r>
          </a:p>
          <a:p>
            <a:r>
              <a:rPr lang="en-US" dirty="0"/>
              <a:t>Rich in nutrients </a:t>
            </a:r>
          </a:p>
          <a:p>
            <a:endParaRPr lang="en-US" dirty="0"/>
          </a:p>
          <a:p>
            <a:pPr marL="0" indent="0">
              <a:buNone/>
            </a:pPr>
            <a:r>
              <a:rPr lang="en-US" dirty="0"/>
              <a:t>Some bacteria are producers; others are consumers. </a:t>
            </a:r>
          </a:p>
        </p:txBody>
      </p:sp>
    </p:spTree>
    <p:extLst>
      <p:ext uri="{BB962C8B-B14F-4D97-AF65-F5344CB8AC3E}">
        <p14:creationId xmlns:p14="http://schemas.microsoft.com/office/powerpoint/2010/main" val="490448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Things you must have or do to be alive: </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solidFill>
                  <a:srgbClr val="FF6600"/>
                </a:solidFill>
              </a:rPr>
              <a:t>Have cells:  </a:t>
            </a:r>
            <a:r>
              <a:rPr lang="en-US" dirty="0"/>
              <a:t>all living things are composed of one or more cells. </a:t>
            </a:r>
          </a:p>
          <a:p>
            <a:pPr marL="0" indent="0">
              <a:buNone/>
            </a:pPr>
            <a:r>
              <a:rPr lang="en-US" dirty="0"/>
              <a:t>A cell is a membrane-covered structure that contains the chemicals and “organs” needed to live.  The membrane protects the inside of the cell from the immediate environment. </a:t>
            </a:r>
          </a:p>
          <a:p>
            <a:r>
              <a:rPr lang="en-US" dirty="0">
                <a:solidFill>
                  <a:srgbClr val="FF6600"/>
                </a:solidFill>
              </a:rPr>
              <a:t>Single-celled organisms have only one cell </a:t>
            </a:r>
          </a:p>
          <a:p>
            <a:r>
              <a:rPr lang="en-US" dirty="0">
                <a:solidFill>
                  <a:srgbClr val="FF6600"/>
                </a:solidFill>
              </a:rPr>
              <a:t>Multi-celled organisms have more than one cell.  You are a multi-celled organism with trillions of cells. </a:t>
            </a:r>
          </a:p>
        </p:txBody>
      </p:sp>
    </p:spTree>
    <p:extLst>
      <p:ext uri="{BB962C8B-B14F-4D97-AF65-F5344CB8AC3E}">
        <p14:creationId xmlns:p14="http://schemas.microsoft.com/office/powerpoint/2010/main" val="1374994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Archaea</a:t>
            </a:r>
            <a:r>
              <a:rPr lang="en-US" dirty="0"/>
              <a:t> vs. Bacteria: </a:t>
            </a:r>
          </a:p>
        </p:txBody>
      </p:sp>
      <p:sp>
        <p:nvSpPr>
          <p:cNvPr id="8" name="Content Placeholder 7"/>
          <p:cNvSpPr>
            <a:spLocks noGrp="1"/>
          </p:cNvSpPr>
          <p:nvPr>
            <p:ph sz="half" idx="1"/>
          </p:nvPr>
        </p:nvSpPr>
        <p:spPr/>
        <p:txBody>
          <a:bodyPr>
            <a:normAutofit lnSpcReduction="10000"/>
          </a:bodyPr>
          <a:lstStyle/>
          <a:p>
            <a:pPr marL="0" indent="0">
              <a:buNone/>
            </a:pPr>
            <a:r>
              <a:rPr lang="en-US" dirty="0" err="1"/>
              <a:t>Archaea</a:t>
            </a:r>
            <a:r>
              <a:rPr lang="en-US" dirty="0"/>
              <a:t> are similar to bacteria, but: </a:t>
            </a:r>
          </a:p>
          <a:p>
            <a:r>
              <a:rPr lang="en-US" dirty="0"/>
              <a:t>Their DNA is different </a:t>
            </a:r>
          </a:p>
          <a:p>
            <a:r>
              <a:rPr lang="en-US" dirty="0"/>
              <a:t>Other forms of life did not evolve from them </a:t>
            </a:r>
          </a:p>
          <a:p>
            <a:r>
              <a:rPr lang="en-US" dirty="0"/>
              <a:t>They evolved first </a:t>
            </a:r>
          </a:p>
          <a:p>
            <a:r>
              <a:rPr lang="en-US" dirty="0"/>
              <a:t>They live in very harsh environments (very salty, very hot, full of methane) </a:t>
            </a:r>
          </a:p>
        </p:txBody>
      </p:sp>
      <p:pic>
        <p:nvPicPr>
          <p:cNvPr id="10" name="Content Placeholder 9" descr="pyrococcus-11323207294980.jpg"/>
          <p:cNvPicPr>
            <a:picLocks noGrp="1" noChangeAspect="1"/>
          </p:cNvPicPr>
          <p:nvPr>
            <p:ph sz="half" idx="2"/>
          </p:nvPr>
        </p:nvPicPr>
        <p:blipFill>
          <a:blip r:embed="rId2">
            <a:extLst>
              <a:ext uri="{28A0092B-C50C-407E-A947-70E740481C1C}">
                <a14:useLocalDpi xmlns:a14="http://schemas.microsoft.com/office/drawing/2010/main" val="0"/>
              </a:ext>
            </a:extLst>
          </a:blip>
          <a:srcRect t="-24494" b="-24494"/>
          <a:stretch>
            <a:fillRect/>
          </a:stretch>
        </p:blipFill>
        <p:spPr/>
      </p:pic>
    </p:spTree>
    <p:extLst>
      <p:ext uri="{BB962C8B-B14F-4D97-AF65-F5344CB8AC3E}">
        <p14:creationId xmlns:p14="http://schemas.microsoft.com/office/powerpoint/2010/main" val="2075473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Homework: </a:t>
            </a:r>
          </a:p>
        </p:txBody>
      </p:sp>
      <p:sp>
        <p:nvSpPr>
          <p:cNvPr id="6" name="Content Placeholder 5"/>
          <p:cNvSpPr>
            <a:spLocks noGrp="1"/>
          </p:cNvSpPr>
          <p:nvPr>
            <p:ph idx="1"/>
          </p:nvPr>
        </p:nvSpPr>
        <p:spPr/>
        <p:txBody>
          <a:bodyPr/>
          <a:lstStyle/>
          <a:p>
            <a:pPr marL="0" indent="0">
              <a:buNone/>
            </a:pPr>
            <a:r>
              <a:rPr lang="en-US" dirty="0"/>
              <a:t>LO: Describe the structure and behavior of bacteria </a:t>
            </a:r>
          </a:p>
          <a:p>
            <a:pPr marL="0" indent="0">
              <a:buNone/>
            </a:pPr>
            <a:r>
              <a:rPr lang="en-US" dirty="0"/>
              <a:t>SLE: Articulate ideas </a:t>
            </a:r>
            <a:r>
              <a:rPr lang="en-US" dirty="0" err="1"/>
              <a:t>cleary</a:t>
            </a:r>
            <a:r>
              <a:rPr lang="en-US" dirty="0"/>
              <a:t> and effectively  </a:t>
            </a:r>
          </a:p>
          <a:p>
            <a:pPr marL="514350" indent="-514350">
              <a:buAutoNum type="arabicPeriod"/>
            </a:pPr>
            <a:r>
              <a:rPr lang="en-US" dirty="0"/>
              <a:t>Read p. 24-29 </a:t>
            </a:r>
          </a:p>
          <a:p>
            <a:pPr marL="514350" indent="-514350">
              <a:buAutoNum type="arabicPeriod"/>
            </a:pPr>
            <a:r>
              <a:rPr lang="en-US" dirty="0"/>
              <a:t>Review questions on p. 29 </a:t>
            </a:r>
          </a:p>
        </p:txBody>
      </p:sp>
    </p:spTree>
    <p:extLst>
      <p:ext uri="{BB962C8B-B14F-4D97-AF65-F5344CB8AC3E}">
        <p14:creationId xmlns:p14="http://schemas.microsoft.com/office/powerpoint/2010/main" val="1344723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LO: Describe the structure of bacteria </a:t>
            </a:r>
            <a:br>
              <a:rPr lang="en-US" sz="3200" dirty="0">
                <a:solidFill>
                  <a:srgbClr val="FFFF00"/>
                </a:solidFill>
              </a:rPr>
            </a:br>
            <a:r>
              <a:rPr lang="en-US" sz="3200" dirty="0">
                <a:solidFill>
                  <a:srgbClr val="FFFF00"/>
                </a:solidFill>
              </a:rPr>
              <a:t>SLE: Work independently </a:t>
            </a:r>
          </a:p>
        </p:txBody>
      </p:sp>
      <p:sp>
        <p:nvSpPr>
          <p:cNvPr id="3" name="Content Placeholder 2"/>
          <p:cNvSpPr>
            <a:spLocks noGrp="1"/>
          </p:cNvSpPr>
          <p:nvPr>
            <p:ph idx="1"/>
          </p:nvPr>
        </p:nvSpPr>
        <p:spPr/>
        <p:txBody>
          <a:bodyPr/>
          <a:lstStyle/>
          <a:p>
            <a:pPr marL="0" indent="0">
              <a:buNone/>
            </a:pPr>
            <a:r>
              <a:rPr lang="en-US" dirty="0">
                <a:solidFill>
                  <a:srgbClr val="FF6600"/>
                </a:solidFill>
              </a:rPr>
              <a:t>Make an informational poster about the structure of bacteria: </a:t>
            </a:r>
          </a:p>
          <a:p>
            <a:pPr marL="0" indent="0">
              <a:buNone/>
            </a:pPr>
            <a:endParaRPr lang="en-US" dirty="0"/>
          </a:p>
          <a:p>
            <a:pPr marL="514350" indent="-514350">
              <a:buAutoNum type="arabicPeriod"/>
            </a:pPr>
            <a:r>
              <a:rPr lang="en-US" dirty="0"/>
              <a:t>Draw a color diagram of a bacterial cell; </a:t>
            </a:r>
          </a:p>
          <a:p>
            <a:pPr marL="514350" indent="-514350">
              <a:buAutoNum type="arabicPeriod"/>
            </a:pPr>
            <a:r>
              <a:rPr lang="en-US" dirty="0"/>
              <a:t>Label the parts of the cell </a:t>
            </a:r>
          </a:p>
          <a:p>
            <a:pPr marL="514350" indent="-514350">
              <a:buAutoNum type="arabicPeriod"/>
            </a:pPr>
            <a:r>
              <a:rPr lang="en-US" dirty="0"/>
              <a:t>Describe the function of each part </a:t>
            </a:r>
          </a:p>
          <a:p>
            <a:pPr marL="514350" indent="-514350">
              <a:buAutoNum type="arabicPeriod"/>
            </a:pPr>
            <a:r>
              <a:rPr lang="en-US" dirty="0"/>
              <a:t>Include a title; write a full heading on the back. </a:t>
            </a:r>
          </a:p>
        </p:txBody>
      </p:sp>
    </p:spTree>
    <p:extLst>
      <p:ext uri="{BB962C8B-B14F-4D97-AF65-F5344CB8AC3E}">
        <p14:creationId xmlns:p14="http://schemas.microsoft.com/office/powerpoint/2010/main" val="1616841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LO: Describe how organisms are classified.</a:t>
            </a:r>
            <a:br>
              <a:rPr lang="en-US" sz="3200" dirty="0">
                <a:solidFill>
                  <a:srgbClr val="FFFF00"/>
                </a:solidFill>
              </a:rPr>
            </a:br>
            <a:r>
              <a:rPr lang="en-US" sz="3200" dirty="0">
                <a:solidFill>
                  <a:srgbClr val="FFFF00"/>
                </a:solidFill>
              </a:rPr>
              <a:t>SLE: Meet or exceed NGSS</a:t>
            </a:r>
          </a:p>
        </p:txBody>
      </p:sp>
      <p:sp>
        <p:nvSpPr>
          <p:cNvPr id="3" name="Content Placeholder 2"/>
          <p:cNvSpPr>
            <a:spLocks noGrp="1"/>
          </p:cNvSpPr>
          <p:nvPr>
            <p:ph idx="1"/>
          </p:nvPr>
        </p:nvSpPr>
        <p:spPr/>
        <p:txBody>
          <a:bodyPr/>
          <a:lstStyle/>
          <a:p>
            <a:pPr marL="0" indent="0">
              <a:buNone/>
            </a:pPr>
            <a:r>
              <a:rPr lang="en-US" dirty="0">
                <a:solidFill>
                  <a:srgbClr val="FF6600"/>
                </a:solidFill>
              </a:rPr>
              <a:t>Checkpoint Quiz on Classification: </a:t>
            </a:r>
          </a:p>
          <a:p>
            <a:pPr marL="0" indent="0">
              <a:buNone/>
            </a:pPr>
            <a:r>
              <a:rPr lang="en-US" dirty="0"/>
              <a:t>1.) List 6 kingdoms of organisms.</a:t>
            </a:r>
          </a:p>
          <a:p>
            <a:pPr marL="0" indent="0">
              <a:buNone/>
            </a:pPr>
            <a:r>
              <a:rPr lang="en-US" dirty="0"/>
              <a:t>2.) Which kingdoms of organisms consist entirely of prokaryotes? </a:t>
            </a:r>
          </a:p>
          <a:p>
            <a:pPr marL="0" indent="0">
              <a:buNone/>
            </a:pPr>
            <a:r>
              <a:rPr lang="en-US" dirty="0"/>
              <a:t>3.) Which kingdoms of organisms consist only of organisms that reproduce sexually? </a:t>
            </a:r>
          </a:p>
          <a:p>
            <a:pPr marL="0" indent="0">
              <a:buNone/>
            </a:pPr>
            <a:r>
              <a:rPr lang="en-US" dirty="0"/>
              <a:t>4.) List three domains of organisms. </a:t>
            </a:r>
          </a:p>
          <a:p>
            <a:pPr marL="0" indent="0">
              <a:buNone/>
            </a:pPr>
            <a:r>
              <a:rPr lang="en-US" dirty="0"/>
              <a:t>5.) Which kingdom consists only of producers? </a:t>
            </a:r>
          </a:p>
        </p:txBody>
      </p:sp>
    </p:spTree>
    <p:extLst>
      <p:ext uri="{BB962C8B-B14F-4D97-AF65-F5344CB8AC3E}">
        <p14:creationId xmlns:p14="http://schemas.microsoft.com/office/powerpoint/2010/main" val="2297492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a:solidFill>
                  <a:srgbClr val="FFFF00"/>
                </a:solidFill>
              </a:rPr>
              <a:t>LO: Describe the role of bacteria in the environment.</a:t>
            </a:r>
            <a:br>
              <a:rPr lang="en-US" sz="3200" dirty="0">
                <a:solidFill>
                  <a:srgbClr val="FFFF00"/>
                </a:solidFill>
              </a:rPr>
            </a:br>
            <a:r>
              <a:rPr lang="en-US" sz="3200" dirty="0">
                <a:solidFill>
                  <a:srgbClr val="FFFF00"/>
                </a:solidFill>
              </a:rPr>
              <a:t>SLE: Articulate ideas clearly, creatively, and effectively. </a:t>
            </a:r>
            <a:br>
              <a:rPr lang="en-US" sz="3200" dirty="0">
                <a:solidFill>
                  <a:srgbClr val="FFFF00"/>
                </a:solidFill>
              </a:rPr>
            </a:br>
            <a:endParaRPr lang="en-US" sz="3200"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a:solidFill>
                  <a:srgbClr val="FF6600"/>
                </a:solidFill>
              </a:rPr>
              <a:t>Bacteria Essay Assignment: </a:t>
            </a:r>
          </a:p>
          <a:p>
            <a:pPr marL="0" indent="0">
              <a:buNone/>
            </a:pPr>
            <a:r>
              <a:rPr lang="en-US" dirty="0"/>
              <a:t>Think about the films you just saw, and read the article on bacteria provided by Mr. Tice. Then write a 5-10 sentence paragraph on bacteria that communicates the following ideas: </a:t>
            </a:r>
          </a:p>
          <a:p>
            <a:pPr marL="514350" indent="-514350">
              <a:buAutoNum type="arabicPeriod"/>
            </a:pPr>
            <a:r>
              <a:rPr lang="en-US" dirty="0"/>
              <a:t>Where do bacteria live? </a:t>
            </a:r>
          </a:p>
          <a:p>
            <a:pPr marL="514350" indent="-514350">
              <a:buAutoNum type="arabicPeriod"/>
            </a:pPr>
            <a:r>
              <a:rPr lang="en-US" dirty="0"/>
              <a:t>How are bacteria beneficial for humans? </a:t>
            </a:r>
          </a:p>
          <a:p>
            <a:pPr marL="514350" indent="-514350">
              <a:buAutoNum type="arabicPeriod"/>
            </a:pPr>
            <a:r>
              <a:rPr lang="en-US" dirty="0"/>
              <a:t>How can bacteria be dangerous to humans? </a:t>
            </a:r>
          </a:p>
          <a:p>
            <a:pPr marL="0" indent="0">
              <a:buNone/>
            </a:pPr>
            <a:r>
              <a:rPr lang="en-US" dirty="0"/>
              <a:t>You will have today in class to work on this assignment. It’s due on Wednesday, but feel free to give it to me as soon as you’ve completed it. </a:t>
            </a:r>
          </a:p>
          <a:p>
            <a:pPr marL="0" indent="0">
              <a:buNone/>
            </a:pPr>
            <a:endParaRPr lang="en-US" dirty="0"/>
          </a:p>
        </p:txBody>
      </p:sp>
    </p:spTree>
    <p:extLst>
      <p:ext uri="{BB962C8B-B14F-4D97-AF65-F5344CB8AC3E}">
        <p14:creationId xmlns:p14="http://schemas.microsoft.com/office/powerpoint/2010/main" val="3484603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a:t>LO: Identify conditions needed for survival of bacteria. </a:t>
            </a:r>
            <a:br>
              <a:rPr lang="en-US" sz="2400" dirty="0"/>
            </a:br>
            <a:r>
              <a:rPr lang="en-US" sz="2400" dirty="0"/>
              <a:t>SLE: Work Cooperatively.</a:t>
            </a:r>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a:solidFill>
                  <a:srgbClr val="FF6600"/>
                </a:solidFill>
              </a:rPr>
              <a:t>Problem: </a:t>
            </a:r>
            <a:r>
              <a:rPr lang="en-US" dirty="0"/>
              <a:t>What part of the school has the most bacteria? </a:t>
            </a:r>
          </a:p>
          <a:p>
            <a:pPr marL="0" indent="0">
              <a:buNone/>
            </a:pPr>
            <a:r>
              <a:rPr lang="en-US" dirty="0">
                <a:solidFill>
                  <a:srgbClr val="FF6600"/>
                </a:solidFill>
              </a:rPr>
              <a:t>Hypothesis: </a:t>
            </a:r>
          </a:p>
          <a:p>
            <a:pPr marL="0" indent="0">
              <a:buNone/>
            </a:pPr>
            <a:r>
              <a:rPr lang="en-US" dirty="0">
                <a:solidFill>
                  <a:srgbClr val="FF6600"/>
                </a:solidFill>
              </a:rPr>
              <a:t>Independent variable: </a:t>
            </a:r>
          </a:p>
          <a:p>
            <a:pPr marL="0" indent="0">
              <a:buNone/>
            </a:pPr>
            <a:r>
              <a:rPr lang="en-US" dirty="0">
                <a:solidFill>
                  <a:srgbClr val="FF6600"/>
                </a:solidFill>
              </a:rPr>
              <a:t>Dependent variable: </a:t>
            </a:r>
          </a:p>
          <a:p>
            <a:pPr marL="0" indent="0">
              <a:buNone/>
            </a:pPr>
            <a:r>
              <a:rPr lang="en-US" dirty="0">
                <a:solidFill>
                  <a:srgbClr val="FF6600"/>
                </a:solidFill>
              </a:rPr>
              <a:t>3 Controls: </a:t>
            </a:r>
          </a:p>
          <a:p>
            <a:pPr marL="0" indent="0">
              <a:buNone/>
            </a:pPr>
            <a:r>
              <a:rPr lang="en-US" dirty="0">
                <a:solidFill>
                  <a:srgbClr val="FF6600"/>
                </a:solidFill>
              </a:rPr>
              <a:t>Procedure: </a:t>
            </a:r>
          </a:p>
          <a:p>
            <a:pPr marL="514350" indent="-514350">
              <a:buAutoNum type="arabicPeriod"/>
            </a:pPr>
            <a:r>
              <a:rPr lang="en-US" dirty="0"/>
              <a:t>Select a region of the school to investigate.</a:t>
            </a:r>
          </a:p>
          <a:p>
            <a:pPr marL="514350" indent="-514350">
              <a:buAutoNum type="arabicPeriod"/>
            </a:pPr>
            <a:r>
              <a:rPr lang="en-US" dirty="0"/>
              <a:t>Take a sample of that region with a cotton swab. </a:t>
            </a:r>
          </a:p>
          <a:p>
            <a:pPr marL="514350" indent="-514350">
              <a:buAutoNum type="arabicPeriod"/>
            </a:pPr>
            <a:r>
              <a:rPr lang="en-US" dirty="0"/>
              <a:t>Wipe swab on Petri dish. </a:t>
            </a:r>
          </a:p>
          <a:p>
            <a:pPr marL="514350" indent="-514350">
              <a:buAutoNum type="arabicPeriod"/>
            </a:pPr>
            <a:r>
              <a:rPr lang="en-US" dirty="0"/>
              <a:t>Wait 7-10 days. </a:t>
            </a:r>
          </a:p>
          <a:p>
            <a:pPr marL="514350" indent="-514350">
              <a:buAutoNum type="arabicPeriod"/>
            </a:pPr>
            <a:r>
              <a:rPr lang="en-US" dirty="0"/>
              <a:t>Measure growth on Petri dish by measuring cm</a:t>
            </a:r>
            <a:r>
              <a:rPr lang="en-US" baseline="30000" dirty="0"/>
              <a:t>2</a:t>
            </a:r>
            <a:r>
              <a:rPr lang="en-US" dirty="0"/>
              <a:t> covered by bacterial colonies. </a:t>
            </a:r>
          </a:p>
          <a:p>
            <a:pPr marL="514350" indent="-514350">
              <a:buAutoNum type="arabicPeriod"/>
            </a:pPr>
            <a:r>
              <a:rPr lang="en-US" dirty="0"/>
              <a:t>Compare growth with other groups. </a:t>
            </a:r>
          </a:p>
          <a:p>
            <a:pPr marL="0" indent="0">
              <a:buNone/>
            </a:pPr>
            <a:endParaRPr lang="en-US" dirty="0"/>
          </a:p>
        </p:txBody>
      </p:sp>
      <p:sp>
        <p:nvSpPr>
          <p:cNvPr id="4" name="Content Placeholder 3"/>
          <p:cNvSpPr>
            <a:spLocks noGrp="1"/>
          </p:cNvSpPr>
          <p:nvPr>
            <p:ph sz="half" idx="2"/>
          </p:nvPr>
        </p:nvSpPr>
        <p:spPr/>
        <p:txBody>
          <a:bodyPr>
            <a:normAutofit fontScale="62500" lnSpcReduction="20000"/>
          </a:bodyPr>
          <a:lstStyle/>
          <a:p>
            <a:pPr marL="0" indent="0">
              <a:buNone/>
            </a:pPr>
            <a:r>
              <a:rPr lang="en-US" dirty="0">
                <a:solidFill>
                  <a:srgbClr val="FF6600"/>
                </a:solidFill>
              </a:rPr>
              <a:t>Data: </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36262236"/>
              </p:ext>
            </p:extLst>
          </p:nvPr>
        </p:nvGraphicFramePr>
        <p:xfrm>
          <a:off x="4648200" y="1960762"/>
          <a:ext cx="4176312" cy="2834640"/>
        </p:xfrm>
        <a:graphic>
          <a:graphicData uri="http://schemas.openxmlformats.org/drawingml/2006/table">
            <a:tbl>
              <a:tblPr firstRow="1" bandRow="1">
                <a:tableStyleId>{5C22544A-7EE6-4342-B048-85BDC9FD1C3A}</a:tableStyleId>
              </a:tblPr>
              <a:tblGrid>
                <a:gridCol w="2088156">
                  <a:extLst>
                    <a:ext uri="{9D8B030D-6E8A-4147-A177-3AD203B41FA5}">
                      <a16:colId xmlns:a16="http://schemas.microsoft.com/office/drawing/2014/main" val="20000"/>
                    </a:ext>
                  </a:extLst>
                </a:gridCol>
                <a:gridCol w="2088156">
                  <a:extLst>
                    <a:ext uri="{9D8B030D-6E8A-4147-A177-3AD203B41FA5}">
                      <a16:colId xmlns:a16="http://schemas.microsoft.com/office/drawing/2014/main" val="20001"/>
                    </a:ext>
                  </a:extLst>
                </a:gridCol>
              </a:tblGrid>
              <a:tr h="503605">
                <a:tc>
                  <a:txBody>
                    <a:bodyPr/>
                    <a:lstStyle/>
                    <a:p>
                      <a:r>
                        <a:rPr lang="en-US" dirty="0"/>
                        <a:t>Location: </a:t>
                      </a:r>
                    </a:p>
                  </a:txBody>
                  <a:tcPr/>
                </a:tc>
                <a:tc>
                  <a:txBody>
                    <a:bodyPr/>
                    <a:lstStyle/>
                    <a:p>
                      <a:r>
                        <a:rPr lang="en-US" dirty="0"/>
                        <a:t>Cm</a:t>
                      </a:r>
                      <a:r>
                        <a:rPr lang="en-US" baseline="30000" dirty="0"/>
                        <a:t>2</a:t>
                      </a:r>
                      <a:r>
                        <a:rPr lang="en-US" baseline="0" dirty="0"/>
                        <a:t> Covered by Bacteria : </a:t>
                      </a:r>
                      <a:endParaRPr lang="en-US" dirty="0"/>
                    </a:p>
                  </a:txBody>
                  <a:tcPr/>
                </a:tc>
                <a:extLst>
                  <a:ext uri="{0D108BD9-81ED-4DB2-BD59-A6C34878D82A}">
                    <a16:rowId xmlns:a16="http://schemas.microsoft.com/office/drawing/2014/main" val="10000"/>
                  </a:ext>
                </a:extLst>
              </a:tr>
              <a:tr h="282659">
                <a:tc>
                  <a:txBody>
                    <a:bodyPr/>
                    <a:lstStyle/>
                    <a:p>
                      <a:r>
                        <a:rPr lang="en-US" dirty="0"/>
                        <a:t>1.</a:t>
                      </a:r>
                    </a:p>
                  </a:txBody>
                  <a:tcPr/>
                </a:tc>
                <a:tc>
                  <a:txBody>
                    <a:bodyPr/>
                    <a:lstStyle/>
                    <a:p>
                      <a:endParaRPr lang="en-US"/>
                    </a:p>
                  </a:txBody>
                  <a:tcPr/>
                </a:tc>
                <a:extLst>
                  <a:ext uri="{0D108BD9-81ED-4DB2-BD59-A6C34878D82A}">
                    <a16:rowId xmlns:a16="http://schemas.microsoft.com/office/drawing/2014/main" val="10001"/>
                  </a:ext>
                </a:extLst>
              </a:tr>
              <a:tr h="282659">
                <a:tc>
                  <a:txBody>
                    <a:bodyPr/>
                    <a:lstStyle/>
                    <a:p>
                      <a:r>
                        <a:rPr lang="en-US" dirty="0"/>
                        <a:t>2.</a:t>
                      </a:r>
                    </a:p>
                  </a:txBody>
                  <a:tcPr/>
                </a:tc>
                <a:tc>
                  <a:txBody>
                    <a:bodyPr/>
                    <a:lstStyle/>
                    <a:p>
                      <a:endParaRPr lang="en-US"/>
                    </a:p>
                  </a:txBody>
                  <a:tcPr/>
                </a:tc>
                <a:extLst>
                  <a:ext uri="{0D108BD9-81ED-4DB2-BD59-A6C34878D82A}">
                    <a16:rowId xmlns:a16="http://schemas.microsoft.com/office/drawing/2014/main" val="10002"/>
                  </a:ext>
                </a:extLst>
              </a:tr>
              <a:tr h="282659">
                <a:tc>
                  <a:txBody>
                    <a:bodyPr/>
                    <a:lstStyle/>
                    <a:p>
                      <a:r>
                        <a:rPr lang="en-US" dirty="0"/>
                        <a:t>3.</a:t>
                      </a:r>
                    </a:p>
                  </a:txBody>
                  <a:tcPr/>
                </a:tc>
                <a:tc>
                  <a:txBody>
                    <a:bodyPr/>
                    <a:lstStyle/>
                    <a:p>
                      <a:endParaRPr lang="en-US"/>
                    </a:p>
                  </a:txBody>
                  <a:tcPr/>
                </a:tc>
                <a:extLst>
                  <a:ext uri="{0D108BD9-81ED-4DB2-BD59-A6C34878D82A}">
                    <a16:rowId xmlns:a16="http://schemas.microsoft.com/office/drawing/2014/main" val="10003"/>
                  </a:ext>
                </a:extLst>
              </a:tr>
              <a:tr h="282659">
                <a:tc>
                  <a:txBody>
                    <a:bodyPr/>
                    <a:lstStyle/>
                    <a:p>
                      <a:r>
                        <a:rPr lang="en-US" dirty="0"/>
                        <a:t>4.</a:t>
                      </a:r>
                    </a:p>
                  </a:txBody>
                  <a:tcPr/>
                </a:tc>
                <a:tc>
                  <a:txBody>
                    <a:bodyPr/>
                    <a:lstStyle/>
                    <a:p>
                      <a:endParaRPr lang="en-US"/>
                    </a:p>
                  </a:txBody>
                  <a:tcPr/>
                </a:tc>
                <a:extLst>
                  <a:ext uri="{0D108BD9-81ED-4DB2-BD59-A6C34878D82A}">
                    <a16:rowId xmlns:a16="http://schemas.microsoft.com/office/drawing/2014/main" val="10004"/>
                  </a:ext>
                </a:extLst>
              </a:tr>
              <a:tr h="282659">
                <a:tc>
                  <a:txBody>
                    <a:bodyPr/>
                    <a:lstStyle/>
                    <a:p>
                      <a:r>
                        <a:rPr lang="en-US" dirty="0"/>
                        <a:t>5.</a:t>
                      </a:r>
                    </a:p>
                  </a:txBody>
                  <a:tcPr/>
                </a:tc>
                <a:tc>
                  <a:txBody>
                    <a:bodyPr/>
                    <a:lstStyle/>
                    <a:p>
                      <a:endParaRPr lang="en-US"/>
                    </a:p>
                  </a:txBody>
                  <a:tcPr/>
                </a:tc>
                <a:extLst>
                  <a:ext uri="{0D108BD9-81ED-4DB2-BD59-A6C34878D82A}">
                    <a16:rowId xmlns:a16="http://schemas.microsoft.com/office/drawing/2014/main" val="10005"/>
                  </a:ext>
                </a:extLst>
              </a:tr>
              <a:tr h="282659">
                <a:tc>
                  <a:txBody>
                    <a:bodyPr/>
                    <a:lstStyle/>
                    <a:p>
                      <a:r>
                        <a:rPr lang="en-US" dirty="0"/>
                        <a:t>6.</a:t>
                      </a:r>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7" name="TextBox 6"/>
          <p:cNvSpPr txBox="1"/>
          <p:nvPr/>
        </p:nvSpPr>
        <p:spPr>
          <a:xfrm>
            <a:off x="5023714" y="5303396"/>
            <a:ext cx="1270638" cy="369332"/>
          </a:xfrm>
          <a:prstGeom prst="rect">
            <a:avLst/>
          </a:prstGeom>
          <a:noFill/>
        </p:spPr>
        <p:txBody>
          <a:bodyPr wrap="none" rtlCol="0">
            <a:spAutoFit/>
          </a:bodyPr>
          <a:lstStyle/>
          <a:p>
            <a:r>
              <a:rPr lang="en-US" dirty="0">
                <a:solidFill>
                  <a:srgbClr val="FF6600"/>
                </a:solidFill>
              </a:rPr>
              <a:t>Conclusion: </a:t>
            </a:r>
          </a:p>
        </p:txBody>
      </p:sp>
    </p:spTree>
    <p:extLst>
      <p:ext uri="{BB962C8B-B14F-4D97-AF65-F5344CB8AC3E}">
        <p14:creationId xmlns:p14="http://schemas.microsoft.com/office/powerpoint/2010/main" val="3521679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a:solidFill>
                  <a:srgbClr val="FFFF00"/>
                </a:solidFill>
              </a:rPr>
              <a:t>LO: describe the structure and behavior of bacteria</a:t>
            </a:r>
            <a:br>
              <a:rPr lang="en-US" sz="3200" dirty="0">
                <a:solidFill>
                  <a:srgbClr val="FFFF00"/>
                </a:solidFill>
              </a:rPr>
            </a:br>
            <a:r>
              <a:rPr lang="en-US" sz="3200" dirty="0">
                <a:solidFill>
                  <a:srgbClr val="FFFF00"/>
                </a:solidFill>
              </a:rPr>
              <a:t>SLE: meet or exceed NGSS</a:t>
            </a:r>
          </a:p>
        </p:txBody>
      </p:sp>
      <p:sp>
        <p:nvSpPr>
          <p:cNvPr id="5" name="Content Placeholder 4"/>
          <p:cNvSpPr>
            <a:spLocks noGrp="1"/>
          </p:cNvSpPr>
          <p:nvPr>
            <p:ph idx="1"/>
          </p:nvPr>
        </p:nvSpPr>
        <p:spPr/>
        <p:txBody>
          <a:bodyPr>
            <a:normAutofit fontScale="92500"/>
          </a:bodyPr>
          <a:lstStyle/>
          <a:p>
            <a:pPr marL="0" indent="0">
              <a:buNone/>
            </a:pPr>
            <a:r>
              <a:rPr lang="en-US" dirty="0">
                <a:solidFill>
                  <a:srgbClr val="FF6600"/>
                </a:solidFill>
              </a:rPr>
              <a:t>Checkpoint Quiz on Bacteria: </a:t>
            </a:r>
            <a:endParaRPr lang="en-US" dirty="0"/>
          </a:p>
          <a:p>
            <a:pPr marL="514350" indent="-514350">
              <a:buAutoNum type="arabicPeriod"/>
            </a:pPr>
            <a:r>
              <a:rPr lang="en-US" dirty="0"/>
              <a:t>What characteristic of bacteria and </a:t>
            </a:r>
            <a:r>
              <a:rPr lang="en-US" dirty="0" err="1"/>
              <a:t>archaea</a:t>
            </a:r>
            <a:r>
              <a:rPr lang="en-US" dirty="0"/>
              <a:t> make them very different from plants, animals, fungi, and </a:t>
            </a:r>
            <a:r>
              <a:rPr lang="en-US" dirty="0" err="1"/>
              <a:t>protists</a:t>
            </a:r>
            <a:r>
              <a:rPr lang="en-US" dirty="0"/>
              <a:t>? </a:t>
            </a:r>
          </a:p>
          <a:p>
            <a:pPr marL="514350" indent="-514350">
              <a:buAutoNum type="arabicPeriod"/>
            </a:pPr>
            <a:r>
              <a:rPr lang="en-US" dirty="0"/>
              <a:t>What part of a bacterium produces protein? </a:t>
            </a:r>
          </a:p>
          <a:p>
            <a:pPr marL="514350" indent="-514350">
              <a:buAutoNum type="arabicPeriod"/>
            </a:pPr>
            <a:r>
              <a:rPr lang="en-US" dirty="0"/>
              <a:t>How do bacteria reproduce? </a:t>
            </a:r>
          </a:p>
          <a:p>
            <a:pPr marL="514350" indent="-514350">
              <a:buAutoNum type="arabicPeriod"/>
            </a:pPr>
            <a:r>
              <a:rPr lang="en-US" dirty="0"/>
              <a:t>List two ways bacteria are helpful to humans.</a:t>
            </a:r>
          </a:p>
          <a:p>
            <a:pPr marL="514350" indent="-514350">
              <a:buAutoNum type="arabicPeriod"/>
            </a:pPr>
            <a:r>
              <a:rPr lang="en-US" dirty="0"/>
              <a:t>List one way bacteria can be harmful to humans.  </a:t>
            </a:r>
          </a:p>
        </p:txBody>
      </p:sp>
    </p:spTree>
    <p:extLst>
      <p:ext uri="{BB962C8B-B14F-4D97-AF65-F5344CB8AC3E}">
        <p14:creationId xmlns:p14="http://schemas.microsoft.com/office/powerpoint/2010/main" val="96355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Organisms Are Classified:</a:t>
            </a:r>
          </a:p>
        </p:txBody>
      </p:sp>
      <p:sp>
        <p:nvSpPr>
          <p:cNvPr id="6" name="Content Placeholder 5"/>
          <p:cNvSpPr>
            <a:spLocks noGrp="1"/>
          </p:cNvSpPr>
          <p:nvPr>
            <p:ph idx="1"/>
          </p:nvPr>
        </p:nvSpPr>
        <p:spPr/>
        <p:txBody>
          <a:bodyPr>
            <a:normAutofit fontScale="92500" lnSpcReduction="20000"/>
          </a:bodyPr>
          <a:lstStyle/>
          <a:p>
            <a:pPr marL="0" indent="0">
              <a:buNone/>
            </a:pPr>
            <a:r>
              <a:rPr lang="en-US" dirty="0"/>
              <a:t>To </a:t>
            </a:r>
            <a:r>
              <a:rPr lang="en-US" dirty="0">
                <a:solidFill>
                  <a:srgbClr val="FF6600"/>
                </a:solidFill>
              </a:rPr>
              <a:t>classify</a:t>
            </a:r>
            <a:r>
              <a:rPr lang="en-US" dirty="0"/>
              <a:t> means to place into groups based on characteristics that seem important. </a:t>
            </a:r>
          </a:p>
          <a:p>
            <a:pPr marL="0" indent="0">
              <a:buNone/>
            </a:pPr>
            <a:r>
              <a:rPr lang="en-US" dirty="0"/>
              <a:t>What scientists look for when they classify organisms: </a:t>
            </a:r>
          </a:p>
          <a:p>
            <a:pPr marL="514350" indent="-514350">
              <a:buAutoNum type="arabicPeriod"/>
            </a:pPr>
            <a:r>
              <a:rPr lang="en-US" dirty="0"/>
              <a:t>Cell structure </a:t>
            </a:r>
          </a:p>
          <a:p>
            <a:pPr marL="514350" indent="-514350">
              <a:buAutoNum type="arabicPeriod"/>
            </a:pPr>
            <a:r>
              <a:rPr lang="en-US" dirty="0"/>
              <a:t>Body structure </a:t>
            </a:r>
          </a:p>
          <a:p>
            <a:pPr marL="514350" indent="-514350">
              <a:buAutoNum type="arabicPeriod"/>
            </a:pPr>
            <a:r>
              <a:rPr lang="en-US" dirty="0"/>
              <a:t>How they reproduce </a:t>
            </a:r>
          </a:p>
          <a:p>
            <a:pPr marL="514350" indent="-514350">
              <a:buAutoNum type="arabicPeriod"/>
            </a:pPr>
            <a:r>
              <a:rPr lang="en-US" dirty="0"/>
              <a:t>How they get energy </a:t>
            </a:r>
          </a:p>
          <a:p>
            <a:pPr marL="514350" indent="-514350">
              <a:buAutoNum type="arabicPeriod"/>
            </a:pPr>
            <a:r>
              <a:rPr lang="en-US" dirty="0"/>
              <a:t>How they respond to their environment </a:t>
            </a:r>
          </a:p>
          <a:p>
            <a:pPr marL="514350" indent="-514350">
              <a:buAutoNum type="arabicPeriod"/>
            </a:pPr>
            <a:r>
              <a:rPr lang="en-US" dirty="0"/>
              <a:t>How they evolved </a:t>
            </a:r>
          </a:p>
        </p:txBody>
      </p:sp>
    </p:spTree>
    <p:extLst>
      <p:ext uri="{BB962C8B-B14F-4D97-AF65-F5344CB8AC3E}">
        <p14:creationId xmlns:p14="http://schemas.microsoft.com/office/powerpoint/2010/main" val="1149594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Six Kingdoms of Organisms: </a:t>
            </a:r>
          </a:p>
        </p:txBody>
      </p:sp>
      <p:sp>
        <p:nvSpPr>
          <p:cNvPr id="5" name="Content Placeholder 4"/>
          <p:cNvSpPr>
            <a:spLocks noGrp="1"/>
          </p:cNvSpPr>
          <p:nvPr>
            <p:ph sz="half" idx="1"/>
          </p:nvPr>
        </p:nvSpPr>
        <p:spPr/>
        <p:txBody>
          <a:bodyPr/>
          <a:lstStyle/>
          <a:p>
            <a:pPr marL="514350" indent="-514350">
              <a:buFont typeface="+mj-lt"/>
              <a:buAutoNum type="arabicPeriod"/>
            </a:pPr>
            <a:r>
              <a:rPr lang="en-US" dirty="0" err="1"/>
              <a:t>Archaea</a:t>
            </a:r>
            <a:r>
              <a:rPr lang="en-US" dirty="0"/>
              <a:t> </a:t>
            </a:r>
          </a:p>
          <a:p>
            <a:pPr marL="514350" indent="-514350">
              <a:buFont typeface="+mj-lt"/>
              <a:buAutoNum type="arabicPeriod"/>
            </a:pPr>
            <a:r>
              <a:rPr lang="en-US" dirty="0"/>
              <a:t>Bacteria </a:t>
            </a:r>
          </a:p>
          <a:p>
            <a:pPr marL="514350" indent="-514350">
              <a:buFont typeface="+mj-lt"/>
              <a:buAutoNum type="arabicPeriod"/>
            </a:pPr>
            <a:r>
              <a:rPr lang="en-US" dirty="0" err="1"/>
              <a:t>Protists</a:t>
            </a:r>
            <a:r>
              <a:rPr lang="en-US" dirty="0"/>
              <a:t> (mostly single-celled eukaryotes that live in moist areas) </a:t>
            </a:r>
          </a:p>
          <a:p>
            <a:pPr marL="514350" indent="-514350">
              <a:buFont typeface="+mj-lt"/>
              <a:buAutoNum type="arabicPeriod"/>
            </a:pPr>
            <a:r>
              <a:rPr lang="en-US" dirty="0"/>
              <a:t>Fungi</a:t>
            </a:r>
          </a:p>
          <a:p>
            <a:pPr marL="514350" indent="-514350">
              <a:buFont typeface="+mj-lt"/>
              <a:buAutoNum type="arabicPeriod"/>
            </a:pPr>
            <a:r>
              <a:rPr lang="en-US" dirty="0"/>
              <a:t>Plants </a:t>
            </a:r>
          </a:p>
          <a:p>
            <a:pPr marL="514350" indent="-514350">
              <a:buFont typeface="+mj-lt"/>
              <a:buAutoNum type="arabicPeriod"/>
            </a:pPr>
            <a:r>
              <a:rPr lang="en-US" dirty="0"/>
              <a:t>Animals </a:t>
            </a:r>
          </a:p>
        </p:txBody>
      </p:sp>
      <p:pic>
        <p:nvPicPr>
          <p:cNvPr id="9" name="Content Placeholder 8" descr="kingdoms "/>
          <p:cNvPicPr>
            <a:picLocks noGrp="1" noChangeAspect="1"/>
          </p:cNvPicPr>
          <p:nvPr>
            <p:ph sz="half" idx="2"/>
          </p:nvPr>
        </p:nvPicPr>
        <p:blipFill>
          <a:blip r:embed="rId2">
            <a:extLst>
              <a:ext uri="{28A0092B-C50C-407E-A947-70E740481C1C}">
                <a14:useLocalDpi xmlns:a14="http://schemas.microsoft.com/office/drawing/2010/main" val="0"/>
              </a:ext>
            </a:extLst>
          </a:blip>
          <a:srcRect t="-53447" b="-53447"/>
          <a:stretch>
            <a:fillRect/>
          </a:stretch>
        </p:blipFill>
        <p:spPr/>
      </p:pic>
    </p:spTree>
    <p:extLst>
      <p:ext uri="{BB962C8B-B14F-4D97-AF65-F5344CB8AC3E}">
        <p14:creationId xmlns:p14="http://schemas.microsoft.com/office/powerpoint/2010/main" val="1864215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Groups within Kingdoms: </a:t>
            </a:r>
          </a:p>
        </p:txBody>
      </p:sp>
      <p:sp>
        <p:nvSpPr>
          <p:cNvPr id="3" name="Content Placeholder 2"/>
          <p:cNvSpPr>
            <a:spLocks noGrp="1"/>
          </p:cNvSpPr>
          <p:nvPr>
            <p:ph sz="half" idx="1"/>
          </p:nvPr>
        </p:nvSpPr>
        <p:spPr/>
        <p:txBody>
          <a:bodyPr/>
          <a:lstStyle/>
          <a:p>
            <a:pPr marL="0" indent="0">
              <a:buNone/>
            </a:pPr>
            <a:r>
              <a:rPr lang="en-US" dirty="0"/>
              <a:t>Kingdom </a:t>
            </a:r>
          </a:p>
          <a:p>
            <a:pPr marL="0" indent="0">
              <a:buNone/>
            </a:pPr>
            <a:r>
              <a:rPr lang="en-US" dirty="0"/>
              <a:t> -Phylum </a:t>
            </a:r>
          </a:p>
          <a:p>
            <a:pPr marL="0" indent="0">
              <a:buNone/>
            </a:pPr>
            <a:r>
              <a:rPr lang="en-US" dirty="0"/>
              <a:t>   -Class </a:t>
            </a:r>
          </a:p>
          <a:p>
            <a:pPr marL="0" indent="0">
              <a:buNone/>
            </a:pPr>
            <a:r>
              <a:rPr lang="en-US" dirty="0"/>
              <a:t>     -Order </a:t>
            </a:r>
          </a:p>
          <a:p>
            <a:pPr marL="0" indent="0">
              <a:buNone/>
            </a:pPr>
            <a:r>
              <a:rPr lang="en-US" dirty="0"/>
              <a:t>       -Family </a:t>
            </a:r>
          </a:p>
          <a:p>
            <a:pPr marL="0" indent="0">
              <a:buNone/>
            </a:pPr>
            <a:r>
              <a:rPr lang="en-US" dirty="0"/>
              <a:t>         -Genus </a:t>
            </a:r>
          </a:p>
          <a:p>
            <a:pPr marL="0" indent="0">
              <a:buNone/>
            </a:pPr>
            <a:r>
              <a:rPr lang="en-US" dirty="0"/>
              <a:t>          -Species </a:t>
            </a:r>
          </a:p>
        </p:txBody>
      </p:sp>
      <p:pic>
        <p:nvPicPr>
          <p:cNvPr id="5" name="Content Placeholder 4" descr="Domains "/>
          <p:cNvPicPr>
            <a:picLocks noGrp="1" noChangeAspect="1"/>
          </p:cNvPicPr>
          <p:nvPr>
            <p:ph sz="half" idx="2"/>
          </p:nvPr>
        </p:nvPicPr>
        <p:blipFill>
          <a:blip r:embed="rId2">
            <a:extLst>
              <a:ext uri="{28A0092B-C50C-407E-A947-70E740481C1C}">
                <a14:useLocalDpi xmlns:a14="http://schemas.microsoft.com/office/drawing/2010/main" val="0"/>
              </a:ext>
            </a:extLst>
          </a:blip>
          <a:srcRect t="-8666" b="-8666"/>
          <a:stretch>
            <a:fillRect/>
          </a:stretch>
        </p:blipFill>
        <p:spPr/>
      </p:pic>
    </p:spTree>
    <p:extLst>
      <p:ext uri="{BB962C8B-B14F-4D97-AF65-F5344CB8AC3E}">
        <p14:creationId xmlns:p14="http://schemas.microsoft.com/office/powerpoint/2010/main" val="214836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half" idx="1"/>
          </p:nvPr>
        </p:nvSpPr>
        <p:spPr/>
        <p:txBody>
          <a:bodyPr>
            <a:normAutofit lnSpcReduction="10000"/>
          </a:bodyPr>
          <a:lstStyle/>
          <a:p>
            <a:pPr marL="0" indent="0">
              <a:buNone/>
            </a:pPr>
            <a:r>
              <a:rPr lang="en-US" dirty="0">
                <a:solidFill>
                  <a:srgbClr val="FF6600"/>
                </a:solidFill>
              </a:rPr>
              <a:t>2. Sense and respond to changes in the environment: </a:t>
            </a:r>
            <a:r>
              <a:rPr lang="en-US" dirty="0"/>
              <a:t> These responses may be voluntary or automatic.</a:t>
            </a:r>
          </a:p>
          <a:p>
            <a:pPr marL="0" indent="0">
              <a:buNone/>
            </a:pPr>
            <a:r>
              <a:rPr lang="en-US" dirty="0">
                <a:solidFill>
                  <a:srgbClr val="FF6600"/>
                </a:solidFill>
              </a:rPr>
              <a:t>Stimulus: </a:t>
            </a:r>
            <a:r>
              <a:rPr lang="en-US" dirty="0"/>
              <a:t>The thing that changes</a:t>
            </a:r>
          </a:p>
          <a:p>
            <a:pPr marL="0" indent="0">
              <a:buNone/>
            </a:pPr>
            <a:r>
              <a:rPr lang="en-US" dirty="0">
                <a:solidFill>
                  <a:srgbClr val="FF6600"/>
                </a:solidFill>
              </a:rPr>
              <a:t>Response: </a:t>
            </a:r>
            <a:r>
              <a:rPr lang="en-US" dirty="0"/>
              <a:t>How the organism reacts to that change.  </a:t>
            </a:r>
          </a:p>
          <a:p>
            <a:pPr marL="0" indent="0">
              <a:buNone/>
            </a:pPr>
            <a:endParaRPr lang="en-US" dirty="0">
              <a:solidFill>
                <a:srgbClr val="FF6600"/>
              </a:solidFill>
            </a:endParaRPr>
          </a:p>
        </p:txBody>
      </p:sp>
      <p:pic>
        <p:nvPicPr>
          <p:cNvPr id="2" name="Content Placeholder 1" descr="tropic response positive negative.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2305" b="-1416"/>
          <a:stretch/>
        </p:blipFill>
        <p:spPr>
          <a:xfrm>
            <a:off x="4648200" y="2745249"/>
            <a:ext cx="4038600" cy="2642814"/>
          </a:xfrm>
        </p:spPr>
      </p:pic>
    </p:spTree>
    <p:extLst>
      <p:ext uri="{BB962C8B-B14F-4D97-AF65-F5344CB8AC3E}">
        <p14:creationId xmlns:p14="http://schemas.microsoft.com/office/powerpoint/2010/main" val="886156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sz="3200" dirty="0"/>
              <a:t>Classification Presentation</a:t>
            </a:r>
            <a:br>
              <a:rPr lang="en-US" sz="3200" dirty="0"/>
            </a:br>
            <a:r>
              <a:rPr lang="en-US" sz="3200" dirty="0"/>
              <a:t>LO: Describe how organisms are classified </a:t>
            </a:r>
            <a:br>
              <a:rPr lang="en-US" sz="3200" dirty="0"/>
            </a:br>
            <a:r>
              <a:rPr lang="en-US" sz="3200" dirty="0"/>
              <a:t>SLE: Apply organization and study skills </a:t>
            </a:r>
          </a:p>
        </p:txBody>
      </p:sp>
      <p:sp>
        <p:nvSpPr>
          <p:cNvPr id="6" name="Content Placeholder 5"/>
          <p:cNvSpPr>
            <a:spLocks noGrp="1"/>
          </p:cNvSpPr>
          <p:nvPr>
            <p:ph idx="1"/>
          </p:nvPr>
        </p:nvSpPr>
        <p:spPr/>
        <p:txBody>
          <a:bodyPr>
            <a:normAutofit fontScale="85000" lnSpcReduction="10000"/>
          </a:bodyPr>
          <a:lstStyle/>
          <a:p>
            <a:pPr marL="0" indent="0">
              <a:buNone/>
            </a:pPr>
            <a:r>
              <a:rPr lang="en-US" dirty="0"/>
              <a:t>Make a 1-3 slide PPT that describes how an organism is classified. Include information about:</a:t>
            </a:r>
          </a:p>
          <a:p>
            <a:pPr marL="514350" indent="-514350">
              <a:buAutoNum type="arabicPeriod"/>
            </a:pPr>
            <a:r>
              <a:rPr lang="en-US" dirty="0"/>
              <a:t>Its classification( kingdom, phylum, class, etc.) </a:t>
            </a:r>
          </a:p>
          <a:p>
            <a:pPr marL="514350" indent="-514350">
              <a:buAutoNum type="arabicPeriod"/>
            </a:pPr>
            <a:r>
              <a:rPr lang="en-US" dirty="0"/>
              <a:t>Why it was classified the way it was: Its cell structure, body structure, reproductive strategy, energy needs, how it moves, and what it evolved from</a:t>
            </a:r>
          </a:p>
          <a:p>
            <a:pPr marL="514350" indent="-514350">
              <a:buAutoNum type="arabicPeriod"/>
            </a:pPr>
            <a:r>
              <a:rPr lang="en-US" dirty="0"/>
              <a:t>At least one picture </a:t>
            </a:r>
          </a:p>
          <a:p>
            <a:pPr marL="0" indent="0">
              <a:buNone/>
            </a:pPr>
            <a:endParaRPr lang="en-US" dirty="0"/>
          </a:p>
          <a:p>
            <a:pPr marL="0" indent="0">
              <a:buNone/>
            </a:pPr>
            <a:r>
              <a:rPr lang="en-US" dirty="0"/>
              <a:t>The presentation is due on Thursday, Nov.  5, and is worth 5 points! </a:t>
            </a:r>
          </a:p>
        </p:txBody>
      </p:sp>
    </p:spTree>
    <p:extLst>
      <p:ext uri="{BB962C8B-B14F-4D97-AF65-F5344CB8AC3E}">
        <p14:creationId xmlns:p14="http://schemas.microsoft.com/office/powerpoint/2010/main" val="3792640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LO: </a:t>
            </a:r>
            <a:r>
              <a:rPr lang="en-US" sz="3200"/>
              <a:t>Describe how </a:t>
            </a:r>
            <a:r>
              <a:rPr lang="en-US" sz="3200" dirty="0"/>
              <a:t>organisms are classified. </a:t>
            </a:r>
            <a:br>
              <a:rPr lang="en-US" sz="3200" dirty="0"/>
            </a:br>
            <a:r>
              <a:rPr lang="en-US" sz="3200" dirty="0"/>
              <a:t>SLE: Apply academic habits for success. </a:t>
            </a:r>
          </a:p>
        </p:txBody>
      </p:sp>
      <p:sp>
        <p:nvSpPr>
          <p:cNvPr id="3" name="Content Placeholder 2"/>
          <p:cNvSpPr>
            <a:spLocks noGrp="1"/>
          </p:cNvSpPr>
          <p:nvPr>
            <p:ph idx="1"/>
          </p:nvPr>
        </p:nvSpPr>
        <p:spPr/>
        <p:txBody>
          <a:bodyPr/>
          <a:lstStyle/>
          <a:p>
            <a:pPr marL="0" indent="0">
              <a:buNone/>
            </a:pPr>
            <a:r>
              <a:rPr lang="en-US" dirty="0"/>
              <a:t>Checkpoint quiz on classification: </a:t>
            </a:r>
          </a:p>
          <a:p>
            <a:pPr marL="514350" indent="-514350">
              <a:buAutoNum type="arabicPeriod"/>
            </a:pPr>
            <a:r>
              <a:rPr lang="en-US" dirty="0"/>
              <a:t>List six kingdoms of organisms. (2 </a:t>
            </a:r>
            <a:r>
              <a:rPr lang="en-US" dirty="0" err="1"/>
              <a:t>pts</a:t>
            </a:r>
            <a:r>
              <a:rPr lang="en-US" dirty="0"/>
              <a:t>) </a:t>
            </a:r>
          </a:p>
          <a:p>
            <a:pPr marL="514350" indent="-514350">
              <a:buAutoNum type="arabicPeriod"/>
            </a:pPr>
            <a:r>
              <a:rPr lang="en-US" dirty="0"/>
              <a:t>List the smaller groups within kingdoms of organisms, starting with the largest group down to the smallest. (2 </a:t>
            </a:r>
            <a:r>
              <a:rPr lang="en-US" dirty="0" err="1"/>
              <a:t>pts</a:t>
            </a:r>
            <a:r>
              <a:rPr lang="en-US" dirty="0"/>
              <a:t>) </a:t>
            </a:r>
          </a:p>
          <a:p>
            <a:pPr marL="514350" indent="-514350">
              <a:buAutoNum type="arabicPeriod"/>
            </a:pPr>
            <a:r>
              <a:rPr lang="en-US" dirty="0"/>
              <a:t>Describe the difference between a eukaryote and a prokaryote. (1 </a:t>
            </a:r>
            <a:r>
              <a:rPr lang="en-US" dirty="0" err="1"/>
              <a:t>pt</a:t>
            </a:r>
            <a:r>
              <a:rPr lang="en-US" dirty="0"/>
              <a:t>) </a:t>
            </a:r>
          </a:p>
        </p:txBody>
      </p:sp>
    </p:spTree>
    <p:extLst>
      <p:ext uri="{BB962C8B-B14F-4D97-AF65-F5344CB8AC3E}">
        <p14:creationId xmlns:p14="http://schemas.microsoft.com/office/powerpoint/2010/main" val="4195430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Viruses: Very Small and Very Annoying (OK, deadly) </a:t>
            </a:r>
          </a:p>
        </p:txBody>
      </p:sp>
      <p:sp>
        <p:nvSpPr>
          <p:cNvPr id="3" name="Content Placeholder 2"/>
          <p:cNvSpPr>
            <a:spLocks noGrp="1"/>
          </p:cNvSpPr>
          <p:nvPr>
            <p:ph idx="1"/>
          </p:nvPr>
        </p:nvSpPr>
        <p:spPr/>
        <p:txBody>
          <a:bodyPr/>
          <a:lstStyle/>
          <a:p>
            <a:pPr marL="0" indent="0">
              <a:buNone/>
            </a:pPr>
            <a:r>
              <a:rPr lang="en-US" dirty="0"/>
              <a:t>A </a:t>
            </a:r>
            <a:r>
              <a:rPr lang="en-US" dirty="0">
                <a:solidFill>
                  <a:srgbClr val="FF6600"/>
                </a:solidFill>
              </a:rPr>
              <a:t>virus</a:t>
            </a:r>
            <a:r>
              <a:rPr lang="en-US" dirty="0"/>
              <a:t> is a self-replicating microscopic particle that invades cells and re-programs the DNA in the cell to make more viruses. (This often kills the cell.) </a:t>
            </a:r>
          </a:p>
        </p:txBody>
      </p:sp>
    </p:spTree>
    <p:extLst>
      <p:ext uri="{BB962C8B-B14F-4D97-AF65-F5344CB8AC3E}">
        <p14:creationId xmlns:p14="http://schemas.microsoft.com/office/powerpoint/2010/main" val="89850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General Structure of a Virus: </a:t>
            </a:r>
          </a:p>
        </p:txBody>
      </p:sp>
      <p:pic>
        <p:nvPicPr>
          <p:cNvPr id="7" name="Content Placeholder 6" descr="The-structure-of-a-virus.png"/>
          <p:cNvPicPr>
            <a:picLocks noGrp="1" noChangeAspect="1"/>
          </p:cNvPicPr>
          <p:nvPr>
            <p:ph idx="1"/>
          </p:nvPr>
        </p:nvPicPr>
        <p:blipFill>
          <a:blip r:embed="rId2">
            <a:extLst>
              <a:ext uri="{28A0092B-C50C-407E-A947-70E740481C1C}">
                <a14:useLocalDpi xmlns:a14="http://schemas.microsoft.com/office/drawing/2010/main" val="0"/>
              </a:ext>
            </a:extLst>
          </a:blip>
          <a:srcRect l="-33544" r="-33544"/>
          <a:stretch>
            <a:fillRect/>
          </a:stretch>
        </p:blipFill>
        <p:spPr/>
      </p:pic>
    </p:spTree>
    <p:extLst>
      <p:ext uri="{BB962C8B-B14F-4D97-AF65-F5344CB8AC3E}">
        <p14:creationId xmlns:p14="http://schemas.microsoft.com/office/powerpoint/2010/main" val="3035745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Question: Are viruses living things? </a:t>
            </a:r>
            <a:br>
              <a:rPr lang="en-US" dirty="0"/>
            </a:br>
            <a:r>
              <a:rPr lang="en-US" dirty="0"/>
              <a:t>Answer: Not really. </a:t>
            </a:r>
          </a:p>
        </p:txBody>
      </p:sp>
      <p:sp>
        <p:nvSpPr>
          <p:cNvPr id="3" name="Content Placeholder 2"/>
          <p:cNvSpPr>
            <a:spLocks noGrp="1"/>
          </p:cNvSpPr>
          <p:nvPr>
            <p:ph idx="1"/>
          </p:nvPr>
        </p:nvSpPr>
        <p:spPr/>
        <p:txBody>
          <a:bodyPr/>
          <a:lstStyle/>
          <a:p>
            <a:r>
              <a:rPr lang="en-US" dirty="0"/>
              <a:t>Although viruses contain DNA and can reproduce more of themselves, they are not considered living things because: </a:t>
            </a:r>
          </a:p>
          <a:p>
            <a:r>
              <a:rPr lang="en-US" dirty="0"/>
              <a:t>They’re not made of cells </a:t>
            </a:r>
          </a:p>
          <a:p>
            <a:r>
              <a:rPr lang="en-US" dirty="0"/>
              <a:t>They don’t use energy</a:t>
            </a:r>
          </a:p>
          <a:p>
            <a:r>
              <a:rPr lang="en-US" dirty="0"/>
              <a:t>They don’t grow and develop </a:t>
            </a:r>
          </a:p>
          <a:p>
            <a:r>
              <a:rPr lang="en-US" dirty="0"/>
              <a:t>They don’t really respond to the environment </a:t>
            </a:r>
          </a:p>
          <a:p>
            <a:r>
              <a:rPr lang="en-US" dirty="0"/>
              <a:t>They can’t reproduce without cells  </a:t>
            </a:r>
          </a:p>
        </p:txBody>
      </p:sp>
    </p:spTree>
    <p:extLst>
      <p:ext uri="{BB962C8B-B14F-4D97-AF65-F5344CB8AC3E}">
        <p14:creationId xmlns:p14="http://schemas.microsoft.com/office/powerpoint/2010/main" val="2521891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Viruses Replicate: </a:t>
            </a:r>
          </a:p>
        </p:txBody>
      </p:sp>
      <p:pic>
        <p:nvPicPr>
          <p:cNvPr id="4" name="Content Placeholder 3" descr="viral replication "/>
          <p:cNvPicPr>
            <a:picLocks noGrp="1" noChangeAspect="1"/>
          </p:cNvPicPr>
          <p:nvPr>
            <p:ph idx="1"/>
          </p:nvPr>
        </p:nvPicPr>
        <p:blipFill>
          <a:blip r:embed="rId2">
            <a:extLst>
              <a:ext uri="{28A0092B-C50C-407E-A947-70E740481C1C}">
                <a14:useLocalDpi xmlns:a14="http://schemas.microsoft.com/office/drawing/2010/main" val="0"/>
              </a:ext>
            </a:extLst>
          </a:blip>
          <a:srcRect l="-13691" r="-13691"/>
          <a:stretch>
            <a:fillRect/>
          </a:stretch>
        </p:blipFill>
        <p:spPr/>
      </p:pic>
    </p:spTree>
    <p:extLst>
      <p:ext uri="{BB962C8B-B14F-4D97-AF65-F5344CB8AC3E}">
        <p14:creationId xmlns:p14="http://schemas.microsoft.com/office/powerpoint/2010/main" val="2198025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Are Viruses Bad for You? </a:t>
            </a:r>
          </a:p>
        </p:txBody>
      </p:sp>
      <p:sp>
        <p:nvSpPr>
          <p:cNvPr id="5" name="Content Placeholder 4"/>
          <p:cNvSpPr>
            <a:spLocks noGrp="1"/>
          </p:cNvSpPr>
          <p:nvPr>
            <p:ph sz="half" idx="1"/>
          </p:nvPr>
        </p:nvSpPr>
        <p:spPr/>
        <p:txBody>
          <a:bodyPr>
            <a:normAutofit/>
          </a:bodyPr>
          <a:lstStyle/>
          <a:p>
            <a:pPr marL="0" indent="0">
              <a:buNone/>
            </a:pPr>
            <a:r>
              <a:rPr lang="en-US" sz="4800" dirty="0">
                <a:solidFill>
                  <a:srgbClr val="FF6600"/>
                </a:solidFill>
              </a:rPr>
              <a:t>Yes. </a:t>
            </a:r>
          </a:p>
        </p:txBody>
      </p:sp>
      <p:sp>
        <p:nvSpPr>
          <p:cNvPr id="6" name="Content Placeholder 5"/>
          <p:cNvSpPr>
            <a:spLocks noGrp="1"/>
          </p:cNvSpPr>
          <p:nvPr>
            <p:ph sz="half" idx="2"/>
          </p:nvPr>
        </p:nvSpPr>
        <p:spPr/>
        <p:txBody>
          <a:bodyPr/>
          <a:lstStyle/>
          <a:p>
            <a:pPr marL="0" indent="0">
              <a:buNone/>
            </a:pPr>
            <a:endParaRPr lang="en-US" dirty="0"/>
          </a:p>
        </p:txBody>
      </p:sp>
    </p:spTree>
    <p:extLst>
      <p:ext uri="{BB962C8B-B14F-4D97-AF65-F5344CB8AC3E}">
        <p14:creationId xmlns:p14="http://schemas.microsoft.com/office/powerpoint/2010/main" val="841893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Examples of viruses: </a:t>
            </a:r>
          </a:p>
        </p:txBody>
      </p:sp>
      <p:pic>
        <p:nvPicPr>
          <p:cNvPr id="6" name="Content Placeholder 5" descr="Adenovirus_3D_schematic.png"/>
          <p:cNvPicPr>
            <a:picLocks noGrp="1" noChangeAspect="1"/>
          </p:cNvPicPr>
          <p:nvPr>
            <p:ph sz="half" idx="1"/>
          </p:nvPr>
        </p:nvPicPr>
        <p:blipFill>
          <a:blip r:embed="rId2">
            <a:extLst>
              <a:ext uri="{28A0092B-C50C-407E-A947-70E740481C1C}">
                <a14:useLocalDpi xmlns:a14="http://schemas.microsoft.com/office/drawing/2010/main" val="0"/>
              </a:ext>
            </a:extLst>
          </a:blip>
          <a:srcRect l="-931" r="-931"/>
          <a:stretch>
            <a:fillRect/>
          </a:stretch>
        </p:blipFill>
        <p:spPr/>
      </p:pic>
      <p:pic>
        <p:nvPicPr>
          <p:cNvPr id="7" name="Content Placeholder 6" descr="T2 virus.png"/>
          <p:cNvPicPr>
            <a:picLocks noGrp="1" noChangeAspect="1"/>
          </p:cNvPicPr>
          <p:nvPr>
            <p:ph sz="half" idx="2"/>
          </p:nvPr>
        </p:nvPicPr>
        <p:blipFill>
          <a:blip r:embed="rId3">
            <a:extLst>
              <a:ext uri="{28A0092B-C50C-407E-A947-70E740481C1C}">
                <a14:useLocalDpi xmlns:a14="http://schemas.microsoft.com/office/drawing/2010/main" val="0"/>
              </a:ext>
            </a:extLst>
          </a:blip>
          <a:srcRect t="-32756" b="-32756"/>
          <a:stretch>
            <a:fillRect/>
          </a:stretch>
        </p:blipFill>
        <p:spPr/>
      </p:pic>
    </p:spTree>
    <p:extLst>
      <p:ext uri="{BB962C8B-B14F-4D97-AF65-F5344CB8AC3E}">
        <p14:creationId xmlns:p14="http://schemas.microsoft.com/office/powerpoint/2010/main" val="2250431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H1N1_influenza_virus.jpg"/>
          <p:cNvPicPr>
            <a:picLocks noGrp="1" noChangeAspect="1"/>
          </p:cNvPicPr>
          <p:nvPr>
            <p:ph sz="half" idx="1"/>
          </p:nvPr>
        </p:nvPicPr>
        <p:blipFill>
          <a:blip r:embed="rId2">
            <a:extLst>
              <a:ext uri="{28A0092B-C50C-407E-A947-70E740481C1C}">
                <a14:useLocalDpi xmlns:a14="http://schemas.microsoft.com/office/drawing/2010/main" val="0"/>
              </a:ext>
            </a:extLst>
          </a:blip>
          <a:srcRect l="-2532" r="-2532"/>
          <a:stretch>
            <a:fillRect/>
          </a:stretch>
        </p:blipFill>
        <p:spPr/>
      </p:pic>
      <p:pic>
        <p:nvPicPr>
          <p:cNvPr id="6" name="Content Placeholder 5" descr="Ebola_virus_(2).jpg"/>
          <p:cNvPicPr>
            <a:picLocks noGrp="1" noChangeAspect="1"/>
          </p:cNvPicPr>
          <p:nvPr>
            <p:ph sz="half" idx="2"/>
          </p:nvPr>
        </p:nvPicPr>
        <p:blipFill>
          <a:blip r:embed="rId3">
            <a:extLst>
              <a:ext uri="{28A0092B-C50C-407E-A947-70E740481C1C}">
                <a14:useLocalDpi xmlns:a14="http://schemas.microsoft.com/office/drawing/2010/main" val="0"/>
              </a:ext>
            </a:extLst>
          </a:blip>
          <a:srcRect t="-21905" b="-21905"/>
          <a:stretch>
            <a:fillRect/>
          </a:stretch>
        </p:blipFill>
        <p:spPr/>
      </p:pic>
    </p:spTree>
    <p:extLst>
      <p:ext uri="{BB962C8B-B14F-4D97-AF65-F5344CB8AC3E}">
        <p14:creationId xmlns:p14="http://schemas.microsoft.com/office/powerpoint/2010/main" val="3401451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HIV virus.jpg"/>
          <p:cNvPicPr>
            <a:picLocks noGrp="1" noChangeAspect="1"/>
          </p:cNvPicPr>
          <p:nvPr>
            <p:ph idx="1"/>
          </p:nvPr>
        </p:nvPicPr>
        <p:blipFill>
          <a:blip r:embed="rId2">
            <a:extLst>
              <a:ext uri="{28A0092B-C50C-407E-A947-70E740481C1C}">
                <a14:useLocalDpi xmlns:a14="http://schemas.microsoft.com/office/drawing/2010/main" val="0"/>
              </a:ext>
            </a:extLst>
          </a:blip>
          <a:srcRect l="-10374" r="-10374"/>
          <a:stretch>
            <a:fillRect/>
          </a:stretch>
        </p:blipFill>
        <p:spPr/>
      </p:pic>
    </p:spTree>
    <p:extLst>
      <p:ext uri="{BB962C8B-B14F-4D97-AF65-F5344CB8AC3E}">
        <p14:creationId xmlns:p14="http://schemas.microsoft.com/office/powerpoint/2010/main" val="366045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0" indent="0">
              <a:buNone/>
            </a:pPr>
            <a:r>
              <a:rPr lang="en-US" dirty="0">
                <a:solidFill>
                  <a:srgbClr val="FF6600"/>
                </a:solidFill>
              </a:rPr>
              <a:t>3. Reproduce: </a:t>
            </a:r>
            <a:r>
              <a:rPr lang="en-US" dirty="0"/>
              <a:t>All living things can make more of themselves. </a:t>
            </a:r>
          </a:p>
          <a:p>
            <a:pPr marL="0" indent="0">
              <a:buNone/>
            </a:pPr>
            <a:r>
              <a:rPr lang="en-US" dirty="0">
                <a:solidFill>
                  <a:srgbClr val="FF6600"/>
                </a:solidFill>
              </a:rPr>
              <a:t>Asexual reproduction: </a:t>
            </a:r>
            <a:r>
              <a:rPr lang="en-US" dirty="0"/>
              <a:t>A single parent produces offspring that are genetically identical to the parent. </a:t>
            </a:r>
          </a:p>
          <a:p>
            <a:pPr marL="0" indent="0">
              <a:buNone/>
            </a:pPr>
            <a:r>
              <a:rPr lang="en-US" dirty="0">
                <a:solidFill>
                  <a:srgbClr val="FF6600"/>
                </a:solidFill>
              </a:rPr>
              <a:t>Sexual reproduction: </a:t>
            </a:r>
            <a:r>
              <a:rPr lang="en-US" dirty="0"/>
              <a:t>Two parents create offspring that have half the DNA of each parent. </a:t>
            </a:r>
            <a:endParaRPr lang="en-US" dirty="0">
              <a:solidFill>
                <a:srgbClr val="FF6600"/>
              </a:solidFill>
            </a:endParaRPr>
          </a:p>
        </p:txBody>
      </p:sp>
    </p:spTree>
    <p:extLst>
      <p:ext uri="{BB962C8B-B14F-4D97-AF65-F5344CB8AC3E}">
        <p14:creationId xmlns:p14="http://schemas.microsoft.com/office/powerpoint/2010/main" val="508933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Body’s Defenses Against Disease-Causing Microbes: </a:t>
            </a:r>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a:solidFill>
                  <a:srgbClr val="FF6600"/>
                </a:solidFill>
              </a:rPr>
              <a:t>Seven  lines of Defense: </a:t>
            </a:r>
          </a:p>
          <a:p>
            <a:pPr marL="514350" indent="-514350">
              <a:buAutoNum type="arabicPeriod"/>
            </a:pPr>
            <a:r>
              <a:rPr lang="en-US" dirty="0">
                <a:solidFill>
                  <a:srgbClr val="FF6600"/>
                </a:solidFill>
              </a:rPr>
              <a:t>Skin/mucus: </a:t>
            </a:r>
            <a:r>
              <a:rPr lang="en-US" dirty="0"/>
              <a:t>Skin acts as a barrier; mucus traps incoming microbes so you can cough/sneeze/spit them out, or swallow them. </a:t>
            </a:r>
          </a:p>
          <a:p>
            <a:pPr marL="514350" indent="-514350">
              <a:buAutoNum type="arabicPeriod"/>
            </a:pPr>
            <a:r>
              <a:rPr lang="en-US" dirty="0">
                <a:solidFill>
                  <a:srgbClr val="FF6600"/>
                </a:solidFill>
              </a:rPr>
              <a:t>Inflammatory response: </a:t>
            </a:r>
            <a:r>
              <a:rPr lang="en-US" dirty="0"/>
              <a:t>Specialized cells recognize particles that don’t belong in your body, and send chemical signals to white blood cells. These cells cause inflammation (swelling, redness, fever, etc.) They can also cause allergies, if they start attacking things that are actually harmless. </a:t>
            </a:r>
          </a:p>
          <a:p>
            <a:pPr marL="514350" indent="-514350">
              <a:buAutoNum type="arabicPeriod"/>
            </a:pPr>
            <a:r>
              <a:rPr lang="en-US" dirty="0">
                <a:solidFill>
                  <a:srgbClr val="FF6600"/>
                </a:solidFill>
              </a:rPr>
              <a:t>White blood cells: </a:t>
            </a:r>
            <a:r>
              <a:rPr lang="en-US" dirty="0"/>
              <a:t>These very large cells travel throughout the body and devour invading particles.  </a:t>
            </a:r>
          </a:p>
        </p:txBody>
      </p:sp>
      <p:sp>
        <p:nvSpPr>
          <p:cNvPr id="4" name="Content Placeholder 3"/>
          <p:cNvSpPr>
            <a:spLocks noGrp="1"/>
          </p:cNvSpPr>
          <p:nvPr>
            <p:ph sz="half" idx="2"/>
          </p:nvPr>
        </p:nvSpPr>
        <p:spPr/>
        <p:txBody>
          <a:bodyPr>
            <a:normAutofit fontScale="62500" lnSpcReduction="20000"/>
          </a:bodyPr>
          <a:lstStyle/>
          <a:p>
            <a:pPr marL="0" indent="0">
              <a:buNone/>
            </a:pPr>
            <a:r>
              <a:rPr lang="en-US" dirty="0">
                <a:solidFill>
                  <a:srgbClr val="FF6600"/>
                </a:solidFill>
              </a:rPr>
              <a:t>4. Antibodies: </a:t>
            </a:r>
            <a:r>
              <a:rPr lang="en-US" dirty="0"/>
              <a:t>Cells that identify specific invaders and attach themselves to it, allowing white blood cells to identify them. </a:t>
            </a:r>
          </a:p>
          <a:p>
            <a:pPr marL="0" indent="0">
              <a:buNone/>
            </a:pPr>
            <a:r>
              <a:rPr lang="en-US" dirty="0">
                <a:solidFill>
                  <a:srgbClr val="FF6600"/>
                </a:solidFill>
              </a:rPr>
              <a:t>5. Lymphocytes: </a:t>
            </a:r>
            <a:r>
              <a:rPr lang="en-US" dirty="0"/>
              <a:t>white blood cells that go after specific invaders (tailor-made to destroy a specific virus) </a:t>
            </a:r>
          </a:p>
          <a:p>
            <a:pPr marL="0" indent="0">
              <a:buNone/>
            </a:pPr>
            <a:r>
              <a:rPr lang="en-US" dirty="0">
                <a:solidFill>
                  <a:srgbClr val="FF6600"/>
                </a:solidFill>
              </a:rPr>
              <a:t>6. T cells: </a:t>
            </a:r>
            <a:r>
              <a:rPr lang="en-US" dirty="0"/>
              <a:t>direct other cells of the immune system to fight a specific invader </a:t>
            </a:r>
          </a:p>
          <a:p>
            <a:pPr marL="0" indent="0">
              <a:buNone/>
            </a:pPr>
            <a:r>
              <a:rPr lang="en-US" dirty="0">
                <a:solidFill>
                  <a:srgbClr val="FF6600"/>
                </a:solidFill>
              </a:rPr>
              <a:t>7. Cell suicide: </a:t>
            </a:r>
            <a:r>
              <a:rPr lang="en-US" dirty="0"/>
              <a:t>Cells that are infected send out a chemical signal to white blood cells that they should be destroyed before they burst open. </a:t>
            </a:r>
          </a:p>
        </p:txBody>
      </p:sp>
    </p:spTree>
    <p:extLst>
      <p:ext uri="{BB962C8B-B14F-4D97-AF65-F5344CB8AC3E}">
        <p14:creationId xmlns:p14="http://schemas.microsoft.com/office/powerpoint/2010/main" val="1686935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sz="3200" b="1" dirty="0"/>
              <a:t>LO: Describe the structure and function of viruses </a:t>
            </a:r>
            <a:br>
              <a:rPr lang="en-US" sz="3200" b="1" dirty="0"/>
            </a:br>
            <a:r>
              <a:rPr lang="en-US" sz="3200" b="1" dirty="0"/>
              <a:t>SLE: Meet or exceed NGSS</a:t>
            </a:r>
          </a:p>
        </p:txBody>
      </p:sp>
      <p:sp>
        <p:nvSpPr>
          <p:cNvPr id="6" name="Content Placeholder 5"/>
          <p:cNvSpPr>
            <a:spLocks noGrp="1"/>
          </p:cNvSpPr>
          <p:nvPr>
            <p:ph idx="1"/>
          </p:nvPr>
        </p:nvSpPr>
        <p:spPr/>
        <p:txBody>
          <a:bodyPr>
            <a:normAutofit/>
          </a:bodyPr>
          <a:lstStyle/>
          <a:p>
            <a:pPr marL="0" indent="0">
              <a:buNone/>
            </a:pPr>
            <a:r>
              <a:rPr lang="en-US" dirty="0">
                <a:solidFill>
                  <a:srgbClr val="FF6600"/>
                </a:solidFill>
              </a:rPr>
              <a:t>Checkpoint Quiz on Viruses: </a:t>
            </a:r>
          </a:p>
          <a:p>
            <a:pPr marL="514350" indent="-514350">
              <a:buAutoNum type="arabicPeriod"/>
            </a:pPr>
            <a:r>
              <a:rPr lang="en-US" dirty="0"/>
              <a:t>Draw a diagram of a virus and label the parts. </a:t>
            </a:r>
          </a:p>
          <a:p>
            <a:pPr marL="514350" indent="-514350">
              <a:buAutoNum type="arabicPeriod"/>
            </a:pPr>
            <a:r>
              <a:rPr lang="en-US" dirty="0"/>
              <a:t>Describe how viruses make more of themselves. (2 points) </a:t>
            </a:r>
          </a:p>
          <a:p>
            <a:pPr marL="514350" indent="-514350">
              <a:buAutoNum type="arabicPeriod"/>
            </a:pPr>
            <a:r>
              <a:rPr lang="en-US" dirty="0"/>
              <a:t>Give two reasons that viruses are considered to be nonliving. </a:t>
            </a:r>
          </a:p>
          <a:p>
            <a:pPr marL="514350" indent="-514350">
              <a:buAutoNum type="arabicPeriod"/>
            </a:pPr>
            <a:r>
              <a:rPr lang="en-US" dirty="0"/>
              <a:t>How can you prevent yourself from being infected with a </a:t>
            </a:r>
            <a:r>
              <a:rPr lang="en-US"/>
              <a:t>viral disease? </a:t>
            </a:r>
            <a:endParaRPr lang="en-US" dirty="0"/>
          </a:p>
          <a:p>
            <a:pPr marL="0" indent="0">
              <a:buNone/>
            </a:pPr>
            <a:endParaRPr lang="en-US" dirty="0"/>
          </a:p>
        </p:txBody>
      </p:sp>
    </p:spTree>
    <p:extLst>
      <p:ext uri="{BB962C8B-B14F-4D97-AF65-F5344CB8AC3E}">
        <p14:creationId xmlns:p14="http://schemas.microsoft.com/office/powerpoint/2010/main" val="2204011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How to stop the spread of infectious disease: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dirty="0"/>
              <a:t>Wash hands frequently </a:t>
            </a:r>
          </a:p>
          <a:p>
            <a:pPr marL="514350" indent="-514350">
              <a:buAutoNum type="arabicPeriod"/>
            </a:pPr>
            <a:r>
              <a:rPr lang="en-US" dirty="0"/>
              <a:t>Avoid contact with others when you are ill </a:t>
            </a:r>
          </a:p>
          <a:p>
            <a:pPr marL="514350" indent="-514350">
              <a:buAutoNum type="arabicPeriod"/>
            </a:pPr>
            <a:r>
              <a:rPr lang="en-US" dirty="0"/>
              <a:t>Get a lot of sleep (at least 8 hours) </a:t>
            </a:r>
          </a:p>
          <a:p>
            <a:pPr marL="514350" indent="-514350">
              <a:buAutoNum type="arabicPeriod"/>
            </a:pPr>
            <a:r>
              <a:rPr lang="en-US" dirty="0"/>
              <a:t>Eat a balanced, healthy diet (especially fruit and veggies!) </a:t>
            </a:r>
          </a:p>
          <a:p>
            <a:pPr marL="514350" indent="-514350">
              <a:buAutoNum type="arabicPeriod"/>
            </a:pPr>
            <a:r>
              <a:rPr lang="en-US" dirty="0"/>
              <a:t>Avoid drugs and alcohol </a:t>
            </a:r>
          </a:p>
          <a:p>
            <a:pPr marL="514350" indent="-514350">
              <a:buAutoNum type="arabicPeriod"/>
            </a:pPr>
            <a:r>
              <a:rPr lang="en-US" dirty="0"/>
              <a:t>Avoid dirty/polluted water </a:t>
            </a:r>
          </a:p>
          <a:p>
            <a:pPr marL="514350" indent="-514350">
              <a:buAutoNum type="arabicPeriod"/>
            </a:pPr>
            <a:r>
              <a:rPr lang="en-US" dirty="0"/>
              <a:t>Drink a lot of water </a:t>
            </a:r>
          </a:p>
          <a:p>
            <a:pPr marL="514350" indent="-514350">
              <a:buAutoNum type="arabicPeriod"/>
            </a:pPr>
            <a:r>
              <a:rPr lang="en-US" dirty="0"/>
              <a:t>Get vaccinated </a:t>
            </a:r>
          </a:p>
        </p:txBody>
      </p:sp>
    </p:spTree>
    <p:extLst>
      <p:ext uri="{BB962C8B-B14F-4D97-AF65-F5344CB8AC3E}">
        <p14:creationId xmlns:p14="http://schemas.microsoft.com/office/powerpoint/2010/main" val="3990434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a:solidFill>
                  <a:srgbClr val="FFFF00"/>
                </a:solidFill>
              </a:rPr>
              <a:t>LO: Describe the body’s defenses against infectious disease</a:t>
            </a:r>
            <a:br>
              <a:rPr lang="en-US" sz="3200" dirty="0">
                <a:solidFill>
                  <a:srgbClr val="FFFF00"/>
                </a:solidFill>
              </a:rPr>
            </a:br>
            <a:r>
              <a:rPr lang="en-US" sz="3200" dirty="0">
                <a:solidFill>
                  <a:srgbClr val="FFFF00"/>
                </a:solidFill>
              </a:rPr>
              <a:t>SLE: Articulate ideas clearly and effectively </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FF6600"/>
                </a:solidFill>
              </a:rPr>
              <a:t>Create a comic strip/storyboard that describes the body’s defense against infectious diseases:</a:t>
            </a:r>
          </a:p>
          <a:p>
            <a:r>
              <a:rPr lang="en-US" dirty="0"/>
              <a:t>Use one panel for each type of defense. </a:t>
            </a:r>
          </a:p>
          <a:p>
            <a:r>
              <a:rPr lang="en-US" dirty="0"/>
              <a:t>In the large part of the panel, include a diagram in color.  </a:t>
            </a:r>
          </a:p>
          <a:p>
            <a:r>
              <a:rPr lang="en-US" dirty="0"/>
              <a:t>In the small panel, write a caption that describes how that type of defense works. </a:t>
            </a:r>
          </a:p>
          <a:p>
            <a:r>
              <a:rPr lang="en-US" dirty="0"/>
              <a:t>The title should be at the top, the heading on the back </a:t>
            </a:r>
          </a:p>
          <a:p>
            <a:r>
              <a:rPr lang="en-US" dirty="0"/>
              <a:t>The completed story board is due on Monday. </a:t>
            </a:r>
          </a:p>
          <a:p>
            <a:pPr marL="0" indent="0">
              <a:buNone/>
            </a:pPr>
            <a:endParaRPr lang="en-US" dirty="0"/>
          </a:p>
        </p:txBody>
      </p:sp>
    </p:spTree>
    <p:extLst>
      <p:ext uri="{BB962C8B-B14F-4D97-AF65-F5344CB8AC3E}">
        <p14:creationId xmlns:p14="http://schemas.microsoft.com/office/powerpoint/2010/main" val="17794275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 of a Microscope: </a:t>
            </a:r>
          </a:p>
        </p:txBody>
      </p:sp>
      <p:pic>
        <p:nvPicPr>
          <p:cNvPr id="4" name="Content Placeholder 3" descr="Microscope parts "/>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2731638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LO: Make microscope drawings</a:t>
            </a:r>
            <a:br>
              <a:rPr lang="en-US" dirty="0"/>
            </a:br>
            <a:r>
              <a:rPr lang="en-US" dirty="0"/>
              <a:t>SLE: Meet NGSS</a:t>
            </a:r>
          </a:p>
        </p:txBody>
      </p:sp>
      <p:pic>
        <p:nvPicPr>
          <p:cNvPr id="4" name="Content Placeholder 3" descr="Micro drawing "/>
          <p:cNvPicPr>
            <a:picLocks noGrp="1" noChangeAspect="1"/>
          </p:cNvPicPr>
          <p:nvPr>
            <p:ph idx="1"/>
          </p:nvPr>
        </p:nvPicPr>
        <p:blipFill>
          <a:blip r:embed="rId2">
            <a:extLst>
              <a:ext uri="{28A0092B-C50C-407E-A947-70E740481C1C}">
                <a14:useLocalDpi xmlns:a14="http://schemas.microsoft.com/office/drawing/2010/main" val="0"/>
              </a:ext>
            </a:extLst>
          </a:blip>
          <a:srcRect l="-14012" r="-14012"/>
          <a:stretch>
            <a:fillRect/>
          </a:stretch>
        </p:blipFill>
        <p:spPr/>
      </p:pic>
    </p:spTree>
    <p:extLst>
      <p:ext uri="{BB962C8B-B14F-4D97-AF65-F5344CB8AC3E}">
        <p14:creationId xmlns:p14="http://schemas.microsoft.com/office/powerpoint/2010/main" val="28314188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Homework: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LO: Describe viruses and bacteria</a:t>
            </a:r>
          </a:p>
          <a:p>
            <a:pPr marL="0" indent="0">
              <a:buNone/>
            </a:pPr>
            <a:r>
              <a:rPr lang="en-US" dirty="0"/>
              <a:t>SLE: Work independently </a:t>
            </a:r>
          </a:p>
          <a:p>
            <a:pPr marL="0" indent="0">
              <a:buNone/>
            </a:pPr>
            <a:endParaRPr lang="en-US" dirty="0"/>
          </a:p>
          <a:p>
            <a:pPr marL="0" indent="0">
              <a:buNone/>
            </a:pPr>
            <a:r>
              <a:rPr lang="en-US" dirty="0"/>
              <a:t>p. 42-43  </a:t>
            </a:r>
          </a:p>
        </p:txBody>
      </p:sp>
    </p:spTree>
    <p:extLst>
      <p:ext uri="{BB962C8B-B14F-4D97-AF65-F5344CB8AC3E}">
        <p14:creationId xmlns:p14="http://schemas.microsoft.com/office/powerpoint/2010/main" val="11981449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a:t>LO: Describe role of microorganisms in infectious disease </a:t>
            </a:r>
            <a:br>
              <a:rPr lang="en-US" sz="3200" dirty="0"/>
            </a:br>
            <a:r>
              <a:rPr lang="en-US" sz="3200" dirty="0"/>
              <a:t>SLE: Meet NGSS </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solidFill>
                  <a:srgbClr val="FF0000"/>
                </a:solidFill>
              </a:rPr>
              <a:t>Checkpoint Quiz: Infectious Disease</a:t>
            </a:r>
          </a:p>
          <a:p>
            <a:pPr marL="0" indent="0">
              <a:buNone/>
            </a:pPr>
            <a:r>
              <a:rPr lang="en-US" dirty="0"/>
              <a:t>1.) Will antibiotics cure patients who have a viral disease? Why or why not? </a:t>
            </a:r>
          </a:p>
          <a:p>
            <a:pPr marL="0" indent="0">
              <a:buNone/>
            </a:pPr>
            <a:r>
              <a:rPr lang="en-US" dirty="0"/>
              <a:t>2.) Why do some scientists believe that the Black Death was caused by an Ebola-like virus instead of the plague bacterium? </a:t>
            </a:r>
          </a:p>
          <a:p>
            <a:pPr marL="0" indent="0">
              <a:buNone/>
            </a:pPr>
            <a:r>
              <a:rPr lang="en-US" dirty="0"/>
              <a:t>3.) What is the best way for individuals to prevent the spread of infectious disease? </a:t>
            </a:r>
          </a:p>
          <a:p>
            <a:pPr marL="0" indent="0">
              <a:buNone/>
            </a:pPr>
            <a:r>
              <a:rPr lang="en-US" dirty="0"/>
              <a:t>4.) On which part of a microscope do you put the slide? </a:t>
            </a:r>
          </a:p>
          <a:p>
            <a:pPr marL="0" indent="0">
              <a:buNone/>
            </a:pPr>
            <a:r>
              <a:rPr lang="en-US" dirty="0"/>
              <a:t>5.)List three symptoms of Ebola. </a:t>
            </a:r>
          </a:p>
        </p:txBody>
      </p:sp>
    </p:spTree>
    <p:extLst>
      <p:ext uri="{BB962C8B-B14F-4D97-AF65-F5344CB8AC3E}">
        <p14:creationId xmlns:p14="http://schemas.microsoft.com/office/powerpoint/2010/main" val="24380427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Protists</a:t>
            </a:r>
            <a:r>
              <a:rPr lang="en-US" dirty="0"/>
              <a:t> (Kingdom Protista)</a:t>
            </a:r>
          </a:p>
        </p:txBody>
      </p:sp>
      <p:sp>
        <p:nvSpPr>
          <p:cNvPr id="3" name="Content Placeholder 2"/>
          <p:cNvSpPr>
            <a:spLocks noGrp="1"/>
          </p:cNvSpPr>
          <p:nvPr>
            <p:ph sz="half" idx="1"/>
          </p:nvPr>
        </p:nvSpPr>
        <p:spPr/>
        <p:txBody>
          <a:bodyPr/>
          <a:lstStyle/>
          <a:p>
            <a:pPr marL="0" indent="0">
              <a:buNone/>
            </a:pPr>
            <a:r>
              <a:rPr lang="en-US" dirty="0" err="1">
                <a:solidFill>
                  <a:srgbClr val="FF0000"/>
                </a:solidFill>
              </a:rPr>
              <a:t>Protists</a:t>
            </a:r>
            <a:r>
              <a:rPr lang="en-US" dirty="0"/>
              <a:t> are mostly single-celled organisms that live in water. Their features vary a lot, and this kingdom has been described as the “junk drawer of life.” </a:t>
            </a:r>
          </a:p>
        </p:txBody>
      </p:sp>
      <p:pic>
        <p:nvPicPr>
          <p:cNvPr id="5" name="Content Placeholder 4" descr="general protist "/>
          <p:cNvPicPr>
            <a:picLocks noGrp="1" noChangeAspect="1"/>
          </p:cNvPicPr>
          <p:nvPr>
            <p:ph sz="half" idx="2"/>
          </p:nvPr>
        </p:nvPicPr>
        <p:blipFill>
          <a:blip r:embed="rId2">
            <a:extLst>
              <a:ext uri="{28A0092B-C50C-407E-A947-70E740481C1C}">
                <a14:useLocalDpi xmlns:a14="http://schemas.microsoft.com/office/drawing/2010/main" val="0"/>
              </a:ext>
            </a:extLst>
          </a:blip>
          <a:srcRect t="-34022" b="-34022"/>
          <a:stretch>
            <a:fillRect/>
          </a:stretch>
        </p:blipFill>
        <p:spPr/>
      </p:pic>
    </p:spTree>
    <p:extLst>
      <p:ext uri="{BB962C8B-B14F-4D97-AF65-F5344CB8AC3E}">
        <p14:creationId xmlns:p14="http://schemas.microsoft.com/office/powerpoint/2010/main" val="1777122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0000"/>
                </a:solidFill>
              </a:rPr>
              <a:t>Features common to all </a:t>
            </a:r>
            <a:r>
              <a:rPr lang="en-US" dirty="0" err="1">
                <a:solidFill>
                  <a:srgbClr val="FF0000"/>
                </a:solidFill>
              </a:rPr>
              <a:t>protists</a:t>
            </a:r>
            <a:r>
              <a:rPr lang="en-US" dirty="0">
                <a:solidFill>
                  <a:srgbClr val="FF0000"/>
                </a:solidFill>
              </a:rPr>
              <a:t>: </a:t>
            </a:r>
          </a:p>
        </p:txBody>
      </p:sp>
      <p:sp>
        <p:nvSpPr>
          <p:cNvPr id="5" name="Content Placeholder 4"/>
          <p:cNvSpPr>
            <a:spLocks noGrp="1"/>
          </p:cNvSpPr>
          <p:nvPr>
            <p:ph idx="1"/>
          </p:nvPr>
        </p:nvSpPr>
        <p:spPr/>
        <p:txBody>
          <a:bodyPr>
            <a:normAutofit fontScale="92500" lnSpcReduction="20000"/>
          </a:bodyPr>
          <a:lstStyle/>
          <a:p>
            <a:r>
              <a:rPr lang="en-US" dirty="0"/>
              <a:t>Are eukaryotes </a:t>
            </a:r>
          </a:p>
          <a:p>
            <a:r>
              <a:rPr lang="en-US" dirty="0"/>
              <a:t>Less complex than other eukaryotes (do not have specialized tissues)</a:t>
            </a:r>
          </a:p>
          <a:p>
            <a:r>
              <a:rPr lang="en-US" dirty="0"/>
              <a:t>Most are single-celled </a:t>
            </a:r>
          </a:p>
          <a:p>
            <a:r>
              <a:rPr lang="en-US" dirty="0"/>
              <a:t>Can be either autotrophic (producers) or heterotrophic (consumers) </a:t>
            </a:r>
          </a:p>
          <a:p>
            <a:r>
              <a:rPr lang="en-US" dirty="0"/>
              <a:t>Live mostly in water </a:t>
            </a:r>
          </a:p>
          <a:p>
            <a:r>
              <a:rPr lang="en-US" dirty="0"/>
              <a:t>Most reproduce asexually, though many reproduce sexually. Some species reproduce both ways. </a:t>
            </a:r>
          </a:p>
          <a:p>
            <a:endParaRPr lang="en-US" dirty="0"/>
          </a:p>
        </p:txBody>
      </p:sp>
    </p:spTree>
    <p:extLst>
      <p:ext uri="{BB962C8B-B14F-4D97-AF65-F5344CB8AC3E}">
        <p14:creationId xmlns:p14="http://schemas.microsoft.com/office/powerpoint/2010/main" val="301986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pPr marL="0" indent="0">
              <a:buNone/>
            </a:pPr>
            <a:r>
              <a:rPr lang="en-US" dirty="0">
                <a:solidFill>
                  <a:srgbClr val="FF6600"/>
                </a:solidFill>
              </a:rPr>
              <a:t>4. Living things contain the same chemicals: </a:t>
            </a:r>
          </a:p>
          <a:p>
            <a:r>
              <a:rPr lang="en-US" dirty="0"/>
              <a:t>DNA</a:t>
            </a:r>
          </a:p>
          <a:p>
            <a:r>
              <a:rPr lang="en-US" dirty="0"/>
              <a:t>Protein </a:t>
            </a:r>
          </a:p>
          <a:p>
            <a:r>
              <a:rPr lang="en-US" dirty="0"/>
              <a:t>Lipids (fat) </a:t>
            </a:r>
          </a:p>
          <a:p>
            <a:r>
              <a:rPr lang="en-US" dirty="0"/>
              <a:t>Carbon compounds </a:t>
            </a:r>
          </a:p>
          <a:p>
            <a:r>
              <a:rPr lang="en-US" dirty="0"/>
              <a:t>Water </a:t>
            </a:r>
          </a:p>
        </p:txBody>
      </p:sp>
      <p:pic>
        <p:nvPicPr>
          <p:cNvPr id="7" name="Content Placeholder 6" descr="DNA.jpg"/>
          <p:cNvPicPr>
            <a:picLocks noGrp="1" noChangeAspect="1"/>
          </p:cNvPicPr>
          <p:nvPr>
            <p:ph sz="half" idx="2"/>
          </p:nvPr>
        </p:nvPicPr>
        <p:blipFill>
          <a:blip r:embed="rId2">
            <a:extLst>
              <a:ext uri="{28A0092B-C50C-407E-A947-70E740481C1C}">
                <a14:useLocalDpi xmlns:a14="http://schemas.microsoft.com/office/drawing/2010/main" val="0"/>
              </a:ext>
            </a:extLst>
          </a:blip>
          <a:srcRect l="-14598" r="-14598"/>
          <a:stretch>
            <a:fillRect/>
          </a:stretch>
        </p:blipFill>
        <p:spPr/>
      </p:pic>
    </p:spTree>
    <p:extLst>
      <p:ext uri="{BB962C8B-B14F-4D97-AF65-F5344CB8AC3E}">
        <p14:creationId xmlns:p14="http://schemas.microsoft.com/office/powerpoint/2010/main" val="11947208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Main Types of </a:t>
            </a:r>
            <a:r>
              <a:rPr lang="en-US" dirty="0" err="1">
                <a:solidFill>
                  <a:srgbClr val="FF0000"/>
                </a:solidFill>
              </a:rPr>
              <a:t>Protists</a:t>
            </a:r>
            <a:r>
              <a:rPr lang="en-US" dirty="0">
                <a:solidFill>
                  <a:srgbClr val="FF0000"/>
                </a:solidFill>
              </a:rPr>
              <a:t>: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0000"/>
                </a:solidFill>
              </a:rPr>
              <a:t>Algae: </a:t>
            </a:r>
            <a:r>
              <a:rPr lang="en-US" dirty="0" err="1"/>
              <a:t>Protists</a:t>
            </a:r>
            <a:r>
              <a:rPr lang="en-US" dirty="0"/>
              <a:t> that are producers (get energy from photosynthesis). </a:t>
            </a:r>
          </a:p>
          <a:p>
            <a:pPr marL="0" indent="0">
              <a:buNone/>
            </a:pPr>
            <a:r>
              <a:rPr lang="en-US" dirty="0"/>
              <a:t>Algae are classified according to color: </a:t>
            </a:r>
          </a:p>
          <a:p>
            <a:r>
              <a:rPr lang="en-US" dirty="0"/>
              <a:t>Red algae: Most are tropical species of seaweed </a:t>
            </a:r>
          </a:p>
          <a:p>
            <a:r>
              <a:rPr lang="en-US" dirty="0"/>
              <a:t>Green Algae: Are the most common type, and include phytoplankton, which produce most of Earth’s oxygen. </a:t>
            </a:r>
          </a:p>
          <a:p>
            <a:r>
              <a:rPr lang="en-US" dirty="0"/>
              <a:t>Brown algae: Most are seaweed/kelp species that live in cooler waters (like Puget Sound). </a:t>
            </a:r>
          </a:p>
          <a:p>
            <a:pPr marL="0" indent="0">
              <a:buNone/>
            </a:pPr>
            <a:endParaRPr lang="en-US" dirty="0"/>
          </a:p>
        </p:txBody>
      </p:sp>
    </p:spTree>
    <p:extLst>
      <p:ext uri="{BB962C8B-B14F-4D97-AF65-F5344CB8AC3E}">
        <p14:creationId xmlns:p14="http://schemas.microsoft.com/office/powerpoint/2010/main" val="28309369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0" indent="0">
              <a:buNone/>
            </a:pPr>
            <a:r>
              <a:rPr lang="en-US" dirty="0">
                <a:solidFill>
                  <a:srgbClr val="FF0000"/>
                </a:solidFill>
              </a:rPr>
              <a:t>Diatoms/</a:t>
            </a:r>
            <a:r>
              <a:rPr lang="en-US" dirty="0" err="1">
                <a:solidFill>
                  <a:srgbClr val="FF0000"/>
                </a:solidFill>
              </a:rPr>
              <a:t>dinoflagellates</a:t>
            </a:r>
            <a:r>
              <a:rPr lang="en-US" dirty="0">
                <a:solidFill>
                  <a:srgbClr val="FF0000"/>
                </a:solidFill>
              </a:rPr>
              <a:t>: </a:t>
            </a:r>
            <a:r>
              <a:rPr lang="en-US" dirty="0"/>
              <a:t>Single-celled producers that live mostly in salt water. </a:t>
            </a:r>
          </a:p>
          <a:p>
            <a:pPr marL="0" indent="0">
              <a:buNone/>
            </a:pPr>
            <a:r>
              <a:rPr lang="en-US" dirty="0">
                <a:solidFill>
                  <a:srgbClr val="FF0000"/>
                </a:solidFill>
              </a:rPr>
              <a:t>Euglenoids: </a:t>
            </a:r>
            <a:r>
              <a:rPr lang="en-US" dirty="0"/>
              <a:t>single-celled protists that are usually autotrophic, but can also get nutrients by eating other organisms. </a:t>
            </a:r>
          </a:p>
        </p:txBody>
      </p:sp>
      <p:pic>
        <p:nvPicPr>
          <p:cNvPr id="6" name="Content Placeholder 5" descr="generic euglenoid"/>
          <p:cNvPicPr>
            <a:picLocks noGrp="1" noChangeAspect="1"/>
          </p:cNvPicPr>
          <p:nvPr>
            <p:ph sz="half" idx="2"/>
          </p:nvPr>
        </p:nvPicPr>
        <p:blipFill>
          <a:blip r:embed="rId2">
            <a:extLst>
              <a:ext uri="{28A0092B-C50C-407E-A947-70E740481C1C}">
                <a14:useLocalDpi xmlns:a14="http://schemas.microsoft.com/office/drawing/2010/main" val="0"/>
              </a:ext>
            </a:extLst>
          </a:blip>
          <a:srcRect t="-19499" b="-19499"/>
          <a:stretch>
            <a:fillRect/>
          </a:stretch>
        </p:blipFill>
        <p:spPr/>
      </p:pic>
    </p:spTree>
    <p:extLst>
      <p:ext uri="{BB962C8B-B14F-4D97-AF65-F5344CB8AC3E}">
        <p14:creationId xmlns:p14="http://schemas.microsoft.com/office/powerpoint/2010/main" val="3619314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0" indent="0">
              <a:buNone/>
            </a:pPr>
            <a:r>
              <a:rPr lang="en-US" dirty="0">
                <a:solidFill>
                  <a:srgbClr val="FF0000"/>
                </a:solidFill>
              </a:rPr>
              <a:t>Protozoans: </a:t>
            </a:r>
            <a:r>
              <a:rPr lang="en-US" dirty="0"/>
              <a:t>Heterotrophic </a:t>
            </a:r>
            <a:r>
              <a:rPr lang="en-US" dirty="0" err="1"/>
              <a:t>protists</a:t>
            </a:r>
            <a:r>
              <a:rPr lang="en-US" dirty="0"/>
              <a:t>. </a:t>
            </a:r>
          </a:p>
          <a:p>
            <a:pPr marL="0" indent="0">
              <a:buNone/>
            </a:pPr>
            <a:r>
              <a:rPr lang="en-US" dirty="0"/>
              <a:t>Amoeba: Single-celled consumer </a:t>
            </a:r>
            <a:r>
              <a:rPr lang="en-US" dirty="0" err="1"/>
              <a:t>protists</a:t>
            </a:r>
            <a:r>
              <a:rPr lang="en-US" dirty="0"/>
              <a:t> that eat their prey by surrounding it with parts of its cell membrane. </a:t>
            </a:r>
          </a:p>
          <a:p>
            <a:pPr marL="0" indent="0">
              <a:buNone/>
            </a:pPr>
            <a:r>
              <a:rPr lang="en-US" dirty="0"/>
              <a:t>Ciliates: Consumer </a:t>
            </a:r>
            <a:r>
              <a:rPr lang="en-US" dirty="0" err="1"/>
              <a:t>protists</a:t>
            </a:r>
            <a:r>
              <a:rPr lang="en-US" dirty="0"/>
              <a:t> that move with the help of hair-like cells called cilia. </a:t>
            </a:r>
          </a:p>
        </p:txBody>
      </p:sp>
    </p:spTree>
    <p:extLst>
      <p:ext uri="{BB962C8B-B14F-4D97-AF65-F5344CB8AC3E}">
        <p14:creationId xmlns:p14="http://schemas.microsoft.com/office/powerpoint/2010/main" val="1943955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Structure of Common </a:t>
            </a:r>
            <a:r>
              <a:rPr lang="en-US" dirty="0" err="1">
                <a:solidFill>
                  <a:srgbClr val="FF0000"/>
                </a:solidFill>
              </a:rPr>
              <a:t>Protist</a:t>
            </a:r>
            <a:r>
              <a:rPr lang="en-US" dirty="0">
                <a:solidFill>
                  <a:srgbClr val="FF0000"/>
                </a:solidFill>
              </a:rPr>
              <a:t> Species: </a:t>
            </a:r>
          </a:p>
        </p:txBody>
      </p:sp>
      <p:pic>
        <p:nvPicPr>
          <p:cNvPr id="6" name="Content Placeholder 5" descr="euglena.gif"/>
          <p:cNvPicPr>
            <a:picLocks noGrp="1" noChangeAspect="1"/>
          </p:cNvPicPr>
          <p:nvPr>
            <p:ph idx="1"/>
          </p:nvPr>
        </p:nvPicPr>
        <p:blipFill>
          <a:blip r:embed="rId2">
            <a:extLst>
              <a:ext uri="{28A0092B-C50C-407E-A947-70E740481C1C}">
                <a14:useLocalDpi xmlns:a14="http://schemas.microsoft.com/office/drawing/2010/main" val="0"/>
              </a:ext>
            </a:extLst>
          </a:blip>
          <a:srcRect l="-4549" r="-4549"/>
          <a:stretch>
            <a:fillRect/>
          </a:stretch>
        </p:blipFill>
        <p:spPr/>
      </p:pic>
    </p:spTree>
    <p:extLst>
      <p:ext uri="{BB962C8B-B14F-4D97-AF65-F5344CB8AC3E}">
        <p14:creationId xmlns:p14="http://schemas.microsoft.com/office/powerpoint/2010/main" val="3803553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Amoeba: </a:t>
            </a:r>
          </a:p>
        </p:txBody>
      </p:sp>
      <p:pic>
        <p:nvPicPr>
          <p:cNvPr id="4" name="Content Placeholder 3" descr="Amoeba "/>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27050783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a:t>Paramecium: </a:t>
            </a:r>
          </a:p>
        </p:txBody>
      </p:sp>
      <p:pic>
        <p:nvPicPr>
          <p:cNvPr id="4" name="Content Placeholder 3" descr="paramecium"/>
          <p:cNvPicPr>
            <a:picLocks noGrp="1" noChangeAspect="1"/>
          </p:cNvPicPr>
          <p:nvPr>
            <p:ph idx="1"/>
          </p:nvPr>
        </p:nvPicPr>
        <p:blipFill>
          <a:blip r:embed="rId2">
            <a:extLst>
              <a:ext uri="{28A0092B-C50C-407E-A947-70E740481C1C}">
                <a14:useLocalDpi xmlns:a14="http://schemas.microsoft.com/office/drawing/2010/main" val="0"/>
              </a:ext>
            </a:extLst>
          </a:blip>
          <a:srcRect l="-21592" r="-21592"/>
          <a:stretch>
            <a:fillRect/>
          </a:stretch>
        </p:blipFill>
        <p:spPr/>
      </p:pic>
    </p:spTree>
    <p:extLst>
      <p:ext uri="{BB962C8B-B14F-4D97-AF65-F5344CB8AC3E}">
        <p14:creationId xmlns:p14="http://schemas.microsoft.com/office/powerpoint/2010/main" val="8027311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LO: Describe features of </a:t>
            </a:r>
            <a:r>
              <a:rPr lang="en-US" sz="3200" dirty="0" err="1">
                <a:solidFill>
                  <a:srgbClr val="FFFF00"/>
                </a:solidFill>
              </a:rPr>
              <a:t>protists</a:t>
            </a:r>
            <a:r>
              <a:rPr lang="en-US" sz="3200" dirty="0">
                <a:solidFill>
                  <a:srgbClr val="FFFF00"/>
                </a:solidFill>
              </a:rPr>
              <a:t> </a:t>
            </a:r>
            <a:br>
              <a:rPr lang="en-US" sz="3200" dirty="0">
                <a:solidFill>
                  <a:srgbClr val="FFFF00"/>
                </a:solidFill>
              </a:rPr>
            </a:br>
            <a:r>
              <a:rPr lang="en-US" sz="3200" dirty="0">
                <a:solidFill>
                  <a:srgbClr val="FFFF00"/>
                </a:solidFill>
              </a:rPr>
              <a:t>SLE: Work Collaboratively </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solidFill>
                  <a:srgbClr val="FF6600"/>
                </a:solidFill>
              </a:rPr>
              <a:t>Make Microscope drawings of five of the following organisms: (On loose leaf, color OK but not required.) </a:t>
            </a:r>
          </a:p>
          <a:p>
            <a:pPr marL="514350" indent="-514350">
              <a:buAutoNum type="arabicPeriod"/>
            </a:pPr>
            <a:r>
              <a:rPr lang="en-US" dirty="0"/>
              <a:t>Euglena </a:t>
            </a:r>
          </a:p>
          <a:p>
            <a:pPr marL="514350" indent="-514350">
              <a:buAutoNum type="arabicPeriod"/>
            </a:pPr>
            <a:r>
              <a:rPr lang="en-US" dirty="0"/>
              <a:t>Paramecium </a:t>
            </a:r>
          </a:p>
          <a:p>
            <a:pPr marL="514350" indent="-514350">
              <a:buAutoNum type="arabicPeriod"/>
            </a:pPr>
            <a:r>
              <a:rPr lang="en-US" dirty="0"/>
              <a:t>Mixed plankton (protozoans &amp; algae) </a:t>
            </a:r>
          </a:p>
          <a:p>
            <a:pPr marL="514350" indent="-514350">
              <a:buAutoNum type="arabicPeriod"/>
            </a:pPr>
            <a:r>
              <a:rPr lang="en-US" dirty="0"/>
              <a:t>Bacteria (not a </a:t>
            </a:r>
            <a:r>
              <a:rPr lang="en-US" dirty="0" err="1"/>
              <a:t>protist</a:t>
            </a:r>
            <a:r>
              <a:rPr lang="en-US" dirty="0"/>
              <a:t>, but still interesting) </a:t>
            </a:r>
          </a:p>
          <a:p>
            <a:pPr marL="514350" indent="-514350">
              <a:buAutoNum type="arabicPeriod"/>
            </a:pPr>
            <a:r>
              <a:rPr lang="en-US" dirty="0"/>
              <a:t>Diatoms</a:t>
            </a:r>
          </a:p>
          <a:p>
            <a:pPr marL="514350" indent="-514350">
              <a:buAutoNum type="arabicPeriod"/>
            </a:pPr>
            <a:r>
              <a:rPr lang="en-US" dirty="0"/>
              <a:t>Desmids (a type of algae) </a:t>
            </a:r>
          </a:p>
          <a:p>
            <a:pPr marL="514350" indent="-514350">
              <a:buAutoNum type="arabicPeriod"/>
            </a:pPr>
            <a:r>
              <a:rPr lang="en-US" dirty="0"/>
              <a:t>Chlorella (algae) </a:t>
            </a:r>
          </a:p>
          <a:p>
            <a:pPr marL="514350" indent="-514350">
              <a:buAutoNum type="arabicPeriod"/>
            </a:pPr>
            <a:r>
              <a:rPr lang="en-US" dirty="0"/>
              <a:t>Diatoms</a:t>
            </a:r>
          </a:p>
          <a:p>
            <a:pPr marL="514350" indent="-514350">
              <a:buAutoNum type="arabicPeriod"/>
            </a:pPr>
            <a:r>
              <a:rPr lang="en-US" dirty="0"/>
              <a:t>Plankton</a:t>
            </a:r>
          </a:p>
          <a:p>
            <a:pPr marL="514350" indent="-514350">
              <a:buAutoNum type="arabicPeriod"/>
            </a:pPr>
            <a:r>
              <a:rPr lang="en-US" dirty="0" err="1"/>
              <a:t>Volvox</a:t>
            </a:r>
            <a:endParaRPr lang="en-US" dirty="0"/>
          </a:p>
          <a:p>
            <a:pPr marL="514350" indent="-514350">
              <a:buAutoNum type="arabicPeriod"/>
            </a:pPr>
            <a:r>
              <a:rPr lang="en-US" dirty="0"/>
              <a:t>Spirogyra</a:t>
            </a:r>
          </a:p>
          <a:p>
            <a:pPr marL="514350" indent="-514350">
              <a:buAutoNum type="arabicPeriod"/>
            </a:pPr>
            <a:r>
              <a:rPr lang="en-US" dirty="0"/>
              <a:t>Amoeba </a:t>
            </a:r>
          </a:p>
          <a:p>
            <a:pPr marL="0" indent="0">
              <a:buNone/>
            </a:pPr>
            <a:r>
              <a:rPr lang="en-US" dirty="0"/>
              <a:t>For each organism, draw it, title it, and say what objective lens you used. </a:t>
            </a:r>
          </a:p>
          <a:p>
            <a:pPr marL="0" indent="0">
              <a:buNone/>
            </a:pPr>
            <a:r>
              <a:rPr lang="en-US" dirty="0"/>
              <a:t>When you finish with a slide, pass it on to others. </a:t>
            </a:r>
          </a:p>
          <a:p>
            <a:pPr marL="514350" indent="-514350">
              <a:buAutoNum type="arabicPeriod"/>
            </a:pPr>
            <a:endParaRPr lang="en-US" dirty="0"/>
          </a:p>
        </p:txBody>
      </p:sp>
    </p:spTree>
    <p:extLst>
      <p:ext uri="{BB962C8B-B14F-4D97-AF65-F5344CB8AC3E}">
        <p14:creationId xmlns:p14="http://schemas.microsoft.com/office/powerpoint/2010/main" val="2393209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Characteristics of Fungi: </a:t>
            </a:r>
          </a:p>
        </p:txBody>
      </p:sp>
      <p:sp>
        <p:nvSpPr>
          <p:cNvPr id="3" name="Content Placeholder 2"/>
          <p:cNvSpPr>
            <a:spLocks noGrp="1"/>
          </p:cNvSpPr>
          <p:nvPr>
            <p:ph sz="half" idx="1"/>
          </p:nvPr>
        </p:nvSpPr>
        <p:spPr/>
        <p:txBody>
          <a:bodyPr/>
          <a:lstStyle/>
          <a:p>
            <a:pPr marL="0" indent="0">
              <a:buNone/>
            </a:pPr>
            <a:r>
              <a:rPr lang="en-US" dirty="0">
                <a:solidFill>
                  <a:srgbClr val="FF0000"/>
                </a:solidFill>
              </a:rPr>
              <a:t>Fungi</a:t>
            </a:r>
            <a:r>
              <a:rPr lang="en-US" dirty="0"/>
              <a:t> are eukaryotic heterotrophs that have rigid cell walls and are usually decomposers. </a:t>
            </a:r>
          </a:p>
          <a:p>
            <a:pPr marL="0" indent="0">
              <a:buNone/>
            </a:pPr>
            <a:endParaRPr lang="en-US" dirty="0"/>
          </a:p>
          <a:p>
            <a:pPr marL="0" indent="0">
              <a:buNone/>
            </a:pPr>
            <a:r>
              <a:rPr lang="en-US" dirty="0"/>
              <a:t>Most, but not all, fungi are multi-celled. </a:t>
            </a:r>
          </a:p>
        </p:txBody>
      </p:sp>
      <p:pic>
        <p:nvPicPr>
          <p:cNvPr id="5" name="Content Placeholder 4" descr="YFungus1.jpg"/>
          <p:cNvPicPr>
            <a:picLocks noGrp="1" noChangeAspect="1"/>
          </p:cNvPicPr>
          <p:nvPr>
            <p:ph sz="half" idx="2"/>
          </p:nvPr>
        </p:nvPicPr>
        <p:blipFill>
          <a:blip r:embed="rId2">
            <a:extLst>
              <a:ext uri="{28A0092B-C50C-407E-A947-70E740481C1C}">
                <a14:useLocalDpi xmlns:a14="http://schemas.microsoft.com/office/drawing/2010/main" val="0"/>
              </a:ext>
            </a:extLst>
          </a:blip>
          <a:srcRect t="-33737" b="-33737"/>
          <a:stretch>
            <a:fillRect/>
          </a:stretch>
        </p:blipFill>
        <p:spPr/>
      </p:pic>
    </p:spTree>
    <p:extLst>
      <p:ext uri="{BB962C8B-B14F-4D97-AF65-F5344CB8AC3E}">
        <p14:creationId xmlns:p14="http://schemas.microsoft.com/office/powerpoint/2010/main" val="8945352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3200" dirty="0">
                <a:solidFill>
                  <a:srgbClr val="FF0000"/>
                </a:solidFill>
              </a:rPr>
              <a:t>How fungi get energy: </a:t>
            </a:r>
          </a:p>
        </p:txBody>
      </p:sp>
      <p:sp>
        <p:nvSpPr>
          <p:cNvPr id="6" name="Content Placeholder 5"/>
          <p:cNvSpPr>
            <a:spLocks noGrp="1"/>
          </p:cNvSpPr>
          <p:nvPr>
            <p:ph idx="1"/>
          </p:nvPr>
        </p:nvSpPr>
        <p:spPr/>
        <p:txBody>
          <a:bodyPr>
            <a:normAutofit fontScale="92500"/>
          </a:bodyPr>
          <a:lstStyle/>
          <a:p>
            <a:pPr marL="0" indent="0">
              <a:buNone/>
            </a:pPr>
            <a:r>
              <a:rPr lang="en-US" dirty="0"/>
              <a:t>Fungi are heterotrophs, but they cannot move fast or catch their food. Instead, they live on their food by secreting digestive juices onto their food and then absorbing the dissolved nutrients. </a:t>
            </a:r>
          </a:p>
          <a:p>
            <a:r>
              <a:rPr lang="en-US" dirty="0"/>
              <a:t>Some fungi are decomposers;</a:t>
            </a:r>
          </a:p>
          <a:p>
            <a:r>
              <a:rPr lang="en-US" dirty="0"/>
              <a:t>Others are </a:t>
            </a:r>
            <a:r>
              <a:rPr lang="en-US" dirty="0">
                <a:solidFill>
                  <a:srgbClr val="FF0000"/>
                </a:solidFill>
              </a:rPr>
              <a:t>parasites</a:t>
            </a:r>
            <a:r>
              <a:rPr lang="en-US" dirty="0"/>
              <a:t>: They harm the living organisms that they feed upon. </a:t>
            </a:r>
          </a:p>
          <a:p>
            <a:pPr marL="0" indent="0">
              <a:buNone/>
            </a:pPr>
            <a:r>
              <a:rPr lang="en-US" dirty="0"/>
              <a:t>https://</a:t>
            </a:r>
            <a:r>
              <a:rPr lang="en-US" dirty="0" err="1"/>
              <a:t>www.youtube.com</a:t>
            </a:r>
            <a:r>
              <a:rPr lang="en-US" dirty="0"/>
              <a:t>/</a:t>
            </a:r>
            <a:r>
              <a:rPr lang="en-US" dirty="0" err="1"/>
              <a:t>watch?v</a:t>
            </a:r>
            <a:r>
              <a:rPr lang="en-US" dirty="0"/>
              <a:t>=XuKjBIBBAL8</a:t>
            </a:r>
          </a:p>
          <a:p>
            <a:endParaRPr lang="en-US" dirty="0"/>
          </a:p>
        </p:txBody>
      </p:sp>
    </p:spTree>
    <p:extLst>
      <p:ext uri="{BB962C8B-B14F-4D97-AF65-F5344CB8AC3E}">
        <p14:creationId xmlns:p14="http://schemas.microsoft.com/office/powerpoint/2010/main" val="21243375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0000"/>
                </a:solidFill>
              </a:rPr>
              <a:t>Structure of multi-celled fungi:</a:t>
            </a:r>
          </a:p>
        </p:txBody>
      </p:sp>
      <p:sp>
        <p:nvSpPr>
          <p:cNvPr id="3" name="Content Placeholder 2"/>
          <p:cNvSpPr>
            <a:spLocks noGrp="1"/>
          </p:cNvSpPr>
          <p:nvPr>
            <p:ph sz="half" idx="1"/>
          </p:nvPr>
        </p:nvSpPr>
        <p:spPr/>
        <p:txBody>
          <a:bodyPr>
            <a:normAutofit fontScale="85000" lnSpcReduction="10000"/>
          </a:bodyPr>
          <a:lstStyle/>
          <a:p>
            <a:pPr marL="0" indent="0">
              <a:buNone/>
            </a:pPr>
            <a:r>
              <a:rPr lang="en-US" dirty="0"/>
              <a:t>Many-celled fungi are made up of thread-like fibers called </a:t>
            </a:r>
            <a:r>
              <a:rPr lang="en-US" dirty="0">
                <a:solidFill>
                  <a:srgbClr val="FF0000"/>
                </a:solidFill>
              </a:rPr>
              <a:t>hyphae. </a:t>
            </a:r>
            <a:r>
              <a:rPr lang="en-US" dirty="0"/>
              <a:t>These fibers are made up of chains of cells that have tiny openings in their cell walls that allow cytoplasm and nutrients to flow freely between the cells. </a:t>
            </a:r>
          </a:p>
          <a:p>
            <a:pPr marL="0" indent="0">
              <a:buNone/>
            </a:pPr>
            <a:r>
              <a:rPr lang="en-US" dirty="0">
                <a:solidFill>
                  <a:srgbClr val="FFFFFF"/>
                </a:solidFill>
              </a:rPr>
              <a:t>A large mass of hyphae growing together, which forms the visible body of most fungi, is called the </a:t>
            </a:r>
            <a:r>
              <a:rPr lang="en-US" dirty="0">
                <a:solidFill>
                  <a:srgbClr val="FF0000"/>
                </a:solidFill>
              </a:rPr>
              <a:t>mycelium. </a:t>
            </a:r>
            <a:endParaRPr lang="en-US" dirty="0">
              <a:solidFill>
                <a:srgbClr val="FFFFFF"/>
              </a:solidFill>
            </a:endParaRPr>
          </a:p>
        </p:txBody>
      </p:sp>
      <p:pic>
        <p:nvPicPr>
          <p:cNvPr id="5" name="Content Placeholder 4" descr="hyphae"/>
          <p:cNvPicPr>
            <a:picLocks noGrp="1" noChangeAspect="1"/>
          </p:cNvPicPr>
          <p:nvPr>
            <p:ph sz="half" idx="2"/>
          </p:nvPr>
        </p:nvPicPr>
        <p:blipFill>
          <a:blip r:embed="rId2">
            <a:extLst>
              <a:ext uri="{28A0092B-C50C-407E-A947-70E740481C1C}">
                <a14:useLocalDpi xmlns:a14="http://schemas.microsoft.com/office/drawing/2010/main" val="0"/>
              </a:ext>
            </a:extLst>
          </a:blip>
          <a:srcRect t="-12528" b="-12528"/>
          <a:stretch>
            <a:fillRect/>
          </a:stretch>
        </p:blipFill>
        <p:spPr/>
      </p:pic>
    </p:spTree>
    <p:extLst>
      <p:ext uri="{BB962C8B-B14F-4D97-AF65-F5344CB8AC3E}">
        <p14:creationId xmlns:p14="http://schemas.microsoft.com/office/powerpoint/2010/main" val="2883439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normAutofit fontScale="92500"/>
          </a:bodyPr>
          <a:lstStyle/>
          <a:p>
            <a:pPr marL="0" indent="0">
              <a:buNone/>
            </a:pPr>
            <a:r>
              <a:rPr lang="en-US" dirty="0">
                <a:solidFill>
                  <a:srgbClr val="FF6600"/>
                </a:solidFill>
              </a:rPr>
              <a:t>5. Use energy: </a:t>
            </a:r>
            <a:r>
              <a:rPr lang="en-US" dirty="0"/>
              <a:t>All organisms get energy from the environment. </a:t>
            </a:r>
          </a:p>
          <a:p>
            <a:pPr marL="0" indent="0">
              <a:buNone/>
            </a:pPr>
            <a:r>
              <a:rPr lang="en-US" dirty="0">
                <a:solidFill>
                  <a:srgbClr val="FF6600"/>
                </a:solidFill>
              </a:rPr>
              <a:t>Autotrophs </a:t>
            </a:r>
            <a:r>
              <a:rPr lang="en-US" dirty="0"/>
              <a:t>get their energy from sunlight through the process of </a:t>
            </a:r>
            <a:r>
              <a:rPr lang="en-US" dirty="0">
                <a:solidFill>
                  <a:srgbClr val="FF6600"/>
                </a:solidFill>
              </a:rPr>
              <a:t>photosynthesis</a:t>
            </a:r>
            <a:r>
              <a:rPr lang="en-US" dirty="0"/>
              <a:t>. </a:t>
            </a:r>
          </a:p>
          <a:p>
            <a:pPr marL="0" indent="0">
              <a:buNone/>
            </a:pPr>
            <a:endParaRPr lang="en-US" dirty="0">
              <a:solidFill>
                <a:srgbClr val="FF6600"/>
              </a:solidFill>
            </a:endParaRPr>
          </a:p>
          <a:p>
            <a:pPr marL="0" indent="0">
              <a:buNone/>
            </a:pPr>
            <a:r>
              <a:rPr lang="en-US" dirty="0">
                <a:solidFill>
                  <a:srgbClr val="FF6600"/>
                </a:solidFill>
              </a:rPr>
              <a:t>Heterotrophs </a:t>
            </a:r>
            <a:r>
              <a:rPr lang="en-US" dirty="0"/>
              <a:t>get their energy from eating other organisms. </a:t>
            </a:r>
            <a:endParaRPr lang="en-US" dirty="0">
              <a:solidFill>
                <a:srgbClr val="FF6600"/>
              </a:solidFill>
            </a:endParaRPr>
          </a:p>
        </p:txBody>
      </p:sp>
      <p:pic>
        <p:nvPicPr>
          <p:cNvPr id="9" name="Content Placeholder 8" descr="Mean, mean orca "/>
          <p:cNvPicPr>
            <a:picLocks noGrp="1" noChangeAspect="1"/>
          </p:cNvPicPr>
          <p:nvPr>
            <p:ph sz="half" idx="2"/>
          </p:nvPr>
        </p:nvPicPr>
        <p:blipFill>
          <a:blip r:embed="rId2">
            <a:extLst>
              <a:ext uri="{28A0092B-C50C-407E-A947-70E740481C1C}">
                <a14:useLocalDpi xmlns:a14="http://schemas.microsoft.com/office/drawing/2010/main" val="0"/>
              </a:ext>
            </a:extLst>
          </a:blip>
          <a:srcRect t="-33968" b="-33968"/>
          <a:stretch>
            <a:fillRect/>
          </a:stretch>
        </p:blipFill>
        <p:spPr/>
      </p:pic>
    </p:spTree>
    <p:extLst>
      <p:ext uri="{BB962C8B-B14F-4D97-AF65-F5344CB8AC3E}">
        <p14:creationId xmlns:p14="http://schemas.microsoft.com/office/powerpoint/2010/main" val="1561183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0000"/>
                </a:solidFill>
              </a:rPr>
              <a:t>How fungi reproduce: </a:t>
            </a:r>
          </a:p>
        </p:txBody>
      </p:sp>
      <p:sp>
        <p:nvSpPr>
          <p:cNvPr id="5" name="Content Placeholder 4"/>
          <p:cNvSpPr>
            <a:spLocks noGrp="1"/>
          </p:cNvSpPr>
          <p:nvPr>
            <p:ph idx="1"/>
          </p:nvPr>
        </p:nvSpPr>
        <p:spPr/>
        <p:txBody>
          <a:bodyPr/>
          <a:lstStyle/>
          <a:p>
            <a:r>
              <a:rPr lang="en-US" dirty="0"/>
              <a:t>Fungi usually reproduce asexually using spores or when some hyphae break off and grow into a new individual. </a:t>
            </a:r>
          </a:p>
          <a:p>
            <a:endParaRPr lang="en-US" dirty="0"/>
          </a:p>
          <a:p>
            <a:r>
              <a:rPr lang="en-US" dirty="0"/>
              <a:t>Sometimes fungi reproduce by growing specialized structures that release sexual spores into the environment.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955804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0000"/>
                </a:solidFill>
              </a:rPr>
              <a:t>Main Types of Fungi: </a:t>
            </a:r>
          </a:p>
        </p:txBody>
      </p:sp>
      <p:sp>
        <p:nvSpPr>
          <p:cNvPr id="3" name="Content Placeholder 2"/>
          <p:cNvSpPr>
            <a:spLocks noGrp="1"/>
          </p:cNvSpPr>
          <p:nvPr>
            <p:ph sz="half" idx="1"/>
          </p:nvPr>
        </p:nvSpPr>
        <p:spPr/>
        <p:txBody>
          <a:bodyPr>
            <a:normAutofit fontScale="77500" lnSpcReduction="20000"/>
          </a:bodyPr>
          <a:lstStyle/>
          <a:p>
            <a:r>
              <a:rPr lang="en-US" dirty="0">
                <a:solidFill>
                  <a:srgbClr val="FF0000"/>
                </a:solidFill>
              </a:rPr>
              <a:t>Threadlike fungi: </a:t>
            </a:r>
            <a:r>
              <a:rPr lang="en-US" dirty="0"/>
              <a:t>mostly molds </a:t>
            </a:r>
          </a:p>
          <a:p>
            <a:r>
              <a:rPr lang="en-US" dirty="0">
                <a:solidFill>
                  <a:srgbClr val="FF0000"/>
                </a:solidFill>
              </a:rPr>
              <a:t>Sac fungi: </a:t>
            </a:r>
            <a:r>
              <a:rPr lang="en-US" dirty="0"/>
              <a:t>yeasts (which are single-celled), mildews, and truffles </a:t>
            </a:r>
          </a:p>
          <a:p>
            <a:r>
              <a:rPr lang="en-US" dirty="0">
                <a:solidFill>
                  <a:srgbClr val="FF0000"/>
                </a:solidFill>
              </a:rPr>
              <a:t>Club fungi: </a:t>
            </a:r>
            <a:r>
              <a:rPr lang="en-US" dirty="0"/>
              <a:t>mostly mushrooms </a:t>
            </a:r>
          </a:p>
          <a:p>
            <a:endParaRPr lang="en-US" dirty="0"/>
          </a:p>
          <a:p>
            <a:r>
              <a:rPr lang="en-US" dirty="0">
                <a:solidFill>
                  <a:srgbClr val="FF0000"/>
                </a:solidFill>
              </a:rPr>
              <a:t>Lichens</a:t>
            </a:r>
            <a:r>
              <a:rPr lang="en-US" dirty="0"/>
              <a:t> are a combination of algae and fungi that live together and help one another. The algae live inside the protective walls of the fungus and produce nutrients through photosynthesis. </a:t>
            </a:r>
          </a:p>
        </p:txBody>
      </p:sp>
      <p:pic>
        <p:nvPicPr>
          <p:cNvPr id="5" name="Content Placeholder 4" descr="types of fungi "/>
          <p:cNvPicPr>
            <a:picLocks noGrp="1" noChangeAspect="1"/>
          </p:cNvPicPr>
          <p:nvPr>
            <p:ph sz="half" idx="2"/>
          </p:nvPr>
        </p:nvPicPr>
        <p:blipFill>
          <a:blip r:embed="rId2">
            <a:extLst>
              <a:ext uri="{28A0092B-C50C-407E-A947-70E740481C1C}">
                <a14:useLocalDpi xmlns:a14="http://schemas.microsoft.com/office/drawing/2010/main" val="0"/>
              </a:ext>
            </a:extLst>
          </a:blip>
          <a:srcRect l="-6628" r="-6628"/>
          <a:stretch>
            <a:fillRect/>
          </a:stretch>
        </p:blipFill>
        <p:spPr/>
      </p:pic>
    </p:spTree>
    <p:extLst>
      <p:ext uri="{BB962C8B-B14F-4D97-AF65-F5344CB8AC3E}">
        <p14:creationId xmlns:p14="http://schemas.microsoft.com/office/powerpoint/2010/main" val="3691265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Homework: </a:t>
            </a:r>
          </a:p>
        </p:txBody>
      </p:sp>
      <p:sp>
        <p:nvSpPr>
          <p:cNvPr id="5" name="Content Placeholder 4"/>
          <p:cNvSpPr>
            <a:spLocks noGrp="1"/>
          </p:cNvSpPr>
          <p:nvPr>
            <p:ph idx="1"/>
          </p:nvPr>
        </p:nvSpPr>
        <p:spPr/>
        <p:txBody>
          <a:bodyPr/>
          <a:lstStyle/>
          <a:p>
            <a:pPr marL="0" indent="0">
              <a:buNone/>
            </a:pPr>
            <a:r>
              <a:rPr lang="en-US" dirty="0"/>
              <a:t>LO: Describe characteristics of fungi </a:t>
            </a:r>
          </a:p>
          <a:p>
            <a:pPr marL="0" indent="0">
              <a:buNone/>
            </a:pPr>
            <a:r>
              <a:rPr lang="en-US" dirty="0"/>
              <a:t>SLE: Work independently </a:t>
            </a:r>
          </a:p>
          <a:p>
            <a:pPr marL="0" indent="0">
              <a:buNone/>
            </a:pPr>
            <a:endParaRPr lang="en-US" dirty="0"/>
          </a:p>
          <a:p>
            <a:pPr marL="514350" indent="-514350">
              <a:buAutoNum type="arabicPeriod"/>
            </a:pPr>
            <a:r>
              <a:rPr lang="en-US" dirty="0"/>
              <a:t>Read p. 60-66 </a:t>
            </a:r>
          </a:p>
          <a:p>
            <a:pPr marL="514350" indent="-514350">
              <a:buAutoNum type="arabicPeriod"/>
            </a:pPr>
            <a:r>
              <a:rPr lang="en-US" dirty="0"/>
              <a:t>Complete review questions on p. 67 (loose leaf; include full heading) </a:t>
            </a:r>
          </a:p>
        </p:txBody>
      </p:sp>
    </p:spTree>
    <p:extLst>
      <p:ext uri="{BB962C8B-B14F-4D97-AF65-F5344CB8AC3E}">
        <p14:creationId xmlns:p14="http://schemas.microsoft.com/office/powerpoint/2010/main" val="35963635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200" dirty="0">
                <a:solidFill>
                  <a:srgbClr val="FFFF00"/>
                </a:solidFill>
              </a:rPr>
              <a:t>LO: Describe the environmental needs of fungi</a:t>
            </a:r>
            <a:br>
              <a:rPr lang="en-US" sz="3200" dirty="0">
                <a:solidFill>
                  <a:srgbClr val="FFFF00"/>
                </a:solidFill>
              </a:rPr>
            </a:br>
            <a:r>
              <a:rPr lang="en-US" sz="3200" dirty="0">
                <a:solidFill>
                  <a:srgbClr val="FFFF00"/>
                </a:solidFill>
              </a:rPr>
              <a:t>SLE: Work collaboratively </a:t>
            </a:r>
          </a:p>
        </p:txBody>
      </p:sp>
      <p:sp>
        <p:nvSpPr>
          <p:cNvPr id="5" name="Content Placeholder 4"/>
          <p:cNvSpPr>
            <a:spLocks noGrp="1"/>
          </p:cNvSpPr>
          <p:nvPr>
            <p:ph idx="1"/>
          </p:nvPr>
        </p:nvSpPr>
        <p:spPr/>
        <p:txBody>
          <a:bodyPr>
            <a:normAutofit fontScale="62500" lnSpcReduction="20000"/>
          </a:bodyPr>
          <a:lstStyle/>
          <a:p>
            <a:pPr marL="0" indent="0">
              <a:buNone/>
            </a:pPr>
            <a:r>
              <a:rPr lang="en-US" dirty="0">
                <a:solidFill>
                  <a:srgbClr val="FF6600"/>
                </a:solidFill>
              </a:rPr>
              <a:t>Problem: </a:t>
            </a:r>
            <a:r>
              <a:rPr lang="en-US" dirty="0"/>
              <a:t>Do bread  molds prefer living in lighted or dark environments? </a:t>
            </a:r>
          </a:p>
          <a:p>
            <a:pPr marL="0" indent="0">
              <a:buNone/>
            </a:pPr>
            <a:r>
              <a:rPr lang="en-US" dirty="0">
                <a:solidFill>
                  <a:srgbClr val="FF6600"/>
                </a:solidFill>
              </a:rPr>
              <a:t>Hypothesis: </a:t>
            </a:r>
          </a:p>
          <a:p>
            <a:pPr marL="0" indent="0">
              <a:buNone/>
            </a:pPr>
            <a:r>
              <a:rPr lang="en-US" dirty="0">
                <a:solidFill>
                  <a:srgbClr val="FF6600"/>
                </a:solidFill>
              </a:rPr>
              <a:t>Independent variable: </a:t>
            </a:r>
          </a:p>
          <a:p>
            <a:pPr marL="0" indent="0">
              <a:buNone/>
            </a:pPr>
            <a:r>
              <a:rPr lang="en-US" dirty="0">
                <a:solidFill>
                  <a:srgbClr val="FF6600"/>
                </a:solidFill>
              </a:rPr>
              <a:t>Dependent variable: </a:t>
            </a:r>
          </a:p>
          <a:p>
            <a:pPr marL="0" indent="0">
              <a:buNone/>
            </a:pPr>
            <a:r>
              <a:rPr lang="en-US" dirty="0">
                <a:solidFill>
                  <a:srgbClr val="FF6600"/>
                </a:solidFill>
              </a:rPr>
              <a:t>3 controls: </a:t>
            </a:r>
          </a:p>
          <a:p>
            <a:pPr marL="0" indent="0">
              <a:buNone/>
            </a:pPr>
            <a:r>
              <a:rPr lang="en-US" dirty="0">
                <a:solidFill>
                  <a:srgbClr val="FF6600"/>
                </a:solidFill>
              </a:rPr>
              <a:t>Procedure: </a:t>
            </a:r>
          </a:p>
          <a:p>
            <a:pPr marL="514350" indent="-514350">
              <a:buAutoNum type="arabicPeriod"/>
            </a:pPr>
            <a:r>
              <a:rPr lang="en-US" dirty="0">
                <a:solidFill>
                  <a:srgbClr val="FF6600"/>
                </a:solidFill>
              </a:rPr>
              <a:t>Dampen two pieces of bread </a:t>
            </a:r>
          </a:p>
          <a:p>
            <a:pPr marL="514350" indent="-514350">
              <a:buAutoNum type="arabicPeriod"/>
            </a:pPr>
            <a:r>
              <a:rPr lang="en-US" dirty="0">
                <a:solidFill>
                  <a:srgbClr val="FF6600"/>
                </a:solidFill>
              </a:rPr>
              <a:t>Place each piece in a separate Ziplock bag </a:t>
            </a:r>
          </a:p>
          <a:p>
            <a:pPr marL="514350" indent="-514350">
              <a:buAutoNum type="arabicPeriod"/>
            </a:pPr>
            <a:r>
              <a:rPr lang="en-US" dirty="0">
                <a:solidFill>
                  <a:srgbClr val="FF6600"/>
                </a:solidFill>
              </a:rPr>
              <a:t>Place one bag in the light, and one in a sealed box </a:t>
            </a:r>
          </a:p>
          <a:p>
            <a:pPr marL="514350" indent="-514350">
              <a:buAutoNum type="arabicPeriod"/>
            </a:pPr>
            <a:r>
              <a:rPr lang="en-US" dirty="0">
                <a:solidFill>
                  <a:srgbClr val="FF6600"/>
                </a:solidFill>
              </a:rPr>
              <a:t>Wait  one week </a:t>
            </a:r>
          </a:p>
          <a:p>
            <a:pPr marL="514350" indent="-514350">
              <a:buAutoNum type="arabicPeriod"/>
            </a:pPr>
            <a:r>
              <a:rPr lang="en-US" dirty="0">
                <a:solidFill>
                  <a:srgbClr val="FF6600"/>
                </a:solidFill>
              </a:rPr>
              <a:t>Compare mold growth </a:t>
            </a:r>
          </a:p>
          <a:p>
            <a:pPr marL="0" indent="0">
              <a:buNone/>
            </a:pPr>
            <a:r>
              <a:rPr lang="en-US" dirty="0">
                <a:solidFill>
                  <a:srgbClr val="FF6600"/>
                </a:solidFill>
              </a:rPr>
              <a:t>Data:  (will </a:t>
            </a:r>
            <a:r>
              <a:rPr lang="en-US">
                <a:solidFill>
                  <a:srgbClr val="FF6600"/>
                </a:solidFill>
              </a:rPr>
              <a:t>be qualitative) </a:t>
            </a:r>
            <a:endParaRPr lang="en-US" dirty="0">
              <a:solidFill>
                <a:srgbClr val="FF6600"/>
              </a:solidFill>
            </a:endParaRPr>
          </a:p>
          <a:p>
            <a:pPr marL="0" indent="0">
              <a:buNone/>
            </a:pPr>
            <a:r>
              <a:rPr lang="en-US" dirty="0">
                <a:solidFill>
                  <a:srgbClr val="FF6600"/>
                </a:solidFill>
              </a:rPr>
              <a:t>Conclusion: </a:t>
            </a:r>
          </a:p>
        </p:txBody>
      </p:sp>
    </p:spTree>
    <p:extLst>
      <p:ext uri="{BB962C8B-B14F-4D97-AF65-F5344CB8AC3E}">
        <p14:creationId xmlns:p14="http://schemas.microsoft.com/office/powerpoint/2010/main" val="5731863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LO: Describe characteristics of </a:t>
            </a:r>
            <a:r>
              <a:rPr lang="en-US" sz="3200" dirty="0" err="1">
                <a:solidFill>
                  <a:srgbClr val="FFFF00"/>
                </a:solidFill>
              </a:rPr>
              <a:t>protists</a:t>
            </a:r>
            <a:r>
              <a:rPr lang="en-US" sz="3200" dirty="0">
                <a:solidFill>
                  <a:srgbClr val="FFFF00"/>
                </a:solidFill>
              </a:rPr>
              <a:t> and fungi</a:t>
            </a:r>
            <a:br>
              <a:rPr lang="en-US" sz="3200" dirty="0">
                <a:solidFill>
                  <a:srgbClr val="FFFF00"/>
                </a:solidFill>
              </a:rPr>
            </a:br>
            <a:r>
              <a:rPr lang="en-US" sz="3200" dirty="0">
                <a:solidFill>
                  <a:srgbClr val="FFFF00"/>
                </a:solidFill>
              </a:rPr>
              <a:t>SLE: Meet or exceed NGSS </a:t>
            </a:r>
          </a:p>
        </p:txBody>
      </p:sp>
      <p:sp>
        <p:nvSpPr>
          <p:cNvPr id="3" name="Content Placeholder 2"/>
          <p:cNvSpPr>
            <a:spLocks noGrp="1"/>
          </p:cNvSpPr>
          <p:nvPr>
            <p:ph idx="1"/>
          </p:nvPr>
        </p:nvSpPr>
        <p:spPr/>
        <p:txBody>
          <a:bodyPr/>
          <a:lstStyle/>
          <a:p>
            <a:pPr marL="0" indent="0">
              <a:buNone/>
            </a:pPr>
            <a:r>
              <a:rPr lang="en-US" dirty="0">
                <a:solidFill>
                  <a:srgbClr val="FFC000"/>
                </a:solidFill>
              </a:rPr>
              <a:t>Checkpoint quiz on </a:t>
            </a:r>
            <a:r>
              <a:rPr lang="en-US" dirty="0" err="1">
                <a:solidFill>
                  <a:srgbClr val="FFC000"/>
                </a:solidFill>
              </a:rPr>
              <a:t>protists</a:t>
            </a:r>
            <a:r>
              <a:rPr lang="en-US" dirty="0">
                <a:solidFill>
                  <a:srgbClr val="FFC000"/>
                </a:solidFill>
              </a:rPr>
              <a:t> and fungi: </a:t>
            </a:r>
          </a:p>
          <a:p>
            <a:pPr marL="514350" indent="-514350">
              <a:buAutoNum type="arabicPeriod"/>
            </a:pPr>
            <a:r>
              <a:rPr lang="en-US" dirty="0"/>
              <a:t>What’s a </a:t>
            </a:r>
            <a:r>
              <a:rPr lang="en-US" dirty="0" err="1"/>
              <a:t>protist</a:t>
            </a:r>
            <a:r>
              <a:rPr lang="en-US" dirty="0"/>
              <a:t>? </a:t>
            </a:r>
          </a:p>
          <a:p>
            <a:pPr marL="514350" indent="-514350">
              <a:buAutoNum type="arabicPeriod"/>
            </a:pPr>
            <a:r>
              <a:rPr lang="en-US" dirty="0"/>
              <a:t>How are the cells of </a:t>
            </a:r>
            <a:r>
              <a:rPr lang="en-US" dirty="0" err="1"/>
              <a:t>protists</a:t>
            </a:r>
            <a:r>
              <a:rPr lang="en-US" dirty="0"/>
              <a:t> different from bacterial cells? </a:t>
            </a:r>
          </a:p>
          <a:p>
            <a:pPr marL="514350" indent="-514350">
              <a:buAutoNum type="arabicPeriod"/>
            </a:pPr>
            <a:r>
              <a:rPr lang="en-US" dirty="0"/>
              <a:t>What are plant-like, producer </a:t>
            </a:r>
            <a:r>
              <a:rPr lang="en-US" dirty="0" err="1"/>
              <a:t>protists</a:t>
            </a:r>
            <a:r>
              <a:rPr lang="en-US" dirty="0"/>
              <a:t> called? </a:t>
            </a:r>
          </a:p>
          <a:p>
            <a:pPr marL="514350" indent="-514350">
              <a:buAutoNum type="arabicPeriod"/>
            </a:pPr>
            <a:r>
              <a:rPr lang="en-US" dirty="0"/>
              <a:t>How are fungi important to the overall environment?  </a:t>
            </a:r>
          </a:p>
          <a:p>
            <a:pPr marL="514350" indent="-514350">
              <a:buAutoNum type="arabicPeriod"/>
            </a:pPr>
            <a:r>
              <a:rPr lang="en-US" dirty="0"/>
              <a:t>Name three main groups of fungi. </a:t>
            </a:r>
          </a:p>
        </p:txBody>
      </p:sp>
    </p:spTree>
    <p:extLst>
      <p:ext uri="{BB962C8B-B14F-4D97-AF65-F5344CB8AC3E}">
        <p14:creationId xmlns:p14="http://schemas.microsoft.com/office/powerpoint/2010/main" val="35701236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a:t>LO: Describe the structure </a:t>
            </a:r>
            <a:r>
              <a:rPr lang="en-US" sz="3200"/>
              <a:t>of club fungi </a:t>
            </a:r>
            <a:br>
              <a:rPr lang="en-US" sz="3200" dirty="0"/>
            </a:br>
            <a:r>
              <a:rPr lang="en-US" sz="3200" dirty="0"/>
              <a:t>SLE: Work collaboratively </a:t>
            </a:r>
            <a:br>
              <a:rPr lang="en-US" sz="3200" dirty="0"/>
            </a:br>
            <a:endParaRPr lang="en-US" sz="3200" dirty="0"/>
          </a:p>
        </p:txBody>
      </p:sp>
      <p:pic>
        <p:nvPicPr>
          <p:cNvPr id="4" name="Content Placeholder 3" descr="mushroom labelled.GIF"/>
          <p:cNvPicPr>
            <a:picLocks noGrp="1" noChangeAspect="1"/>
          </p:cNvPicPr>
          <p:nvPr>
            <p:ph idx="1"/>
          </p:nvPr>
        </p:nvPicPr>
        <p:blipFill>
          <a:blip r:embed="rId2">
            <a:extLst>
              <a:ext uri="{28A0092B-C50C-407E-A947-70E740481C1C}">
                <a14:useLocalDpi xmlns:a14="http://schemas.microsoft.com/office/drawing/2010/main" val="0"/>
              </a:ext>
            </a:extLst>
          </a:blip>
          <a:srcRect l="-15570" r="-15570"/>
          <a:stretch>
            <a:fillRect/>
          </a:stretch>
        </p:blipFill>
        <p:spPr/>
      </p:pic>
    </p:spTree>
    <p:extLst>
      <p:ext uri="{BB962C8B-B14F-4D97-AF65-F5344CB8AC3E}">
        <p14:creationId xmlns:p14="http://schemas.microsoft.com/office/powerpoint/2010/main" val="18219384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LO: Describe the structure of fungi </a:t>
            </a:r>
            <a:br>
              <a:rPr lang="en-US" sz="3200" dirty="0">
                <a:solidFill>
                  <a:srgbClr val="FFFF00"/>
                </a:solidFill>
              </a:rPr>
            </a:br>
            <a:r>
              <a:rPr lang="en-US" sz="3200" dirty="0">
                <a:solidFill>
                  <a:srgbClr val="FFFF00"/>
                </a:solidFill>
              </a:rPr>
              <a:t>SLE: Meet or exceed NGSS </a:t>
            </a:r>
          </a:p>
        </p:txBody>
      </p:sp>
      <p:sp>
        <p:nvSpPr>
          <p:cNvPr id="3" name="Content Placeholder 2"/>
          <p:cNvSpPr>
            <a:spLocks noGrp="1"/>
          </p:cNvSpPr>
          <p:nvPr>
            <p:ph idx="1"/>
          </p:nvPr>
        </p:nvSpPr>
        <p:spPr/>
        <p:txBody>
          <a:bodyPr/>
          <a:lstStyle/>
          <a:p>
            <a:pPr marL="0" indent="0">
              <a:buNone/>
            </a:pPr>
            <a:r>
              <a:rPr lang="en-US" dirty="0">
                <a:solidFill>
                  <a:srgbClr val="FF6600"/>
                </a:solidFill>
              </a:rPr>
              <a:t>Checkpoint Quiz on Fungi: </a:t>
            </a:r>
          </a:p>
          <a:p>
            <a:pPr marL="514350" indent="-514350">
              <a:buAutoNum type="arabicPeriod"/>
            </a:pPr>
            <a:r>
              <a:rPr lang="en-US" dirty="0"/>
              <a:t>List three major groups of fungi. </a:t>
            </a:r>
          </a:p>
          <a:p>
            <a:pPr marL="514350" indent="-514350">
              <a:buAutoNum type="arabicPeriod"/>
            </a:pPr>
            <a:r>
              <a:rPr lang="en-US" dirty="0"/>
              <a:t>What are hyphae? What do they look like?</a:t>
            </a:r>
          </a:p>
          <a:p>
            <a:pPr marL="514350" indent="-514350">
              <a:buAutoNum type="arabicPeriod"/>
            </a:pPr>
            <a:r>
              <a:rPr lang="en-US" dirty="0"/>
              <a:t>How do mushrooms reproduce? </a:t>
            </a:r>
          </a:p>
          <a:p>
            <a:pPr marL="514350" indent="-514350">
              <a:buAutoNum type="arabicPeriod"/>
            </a:pPr>
            <a:r>
              <a:rPr lang="en-US" dirty="0"/>
              <a:t>Describe one way that fungi are helpful to other organisms (including humans). </a:t>
            </a:r>
          </a:p>
          <a:p>
            <a:pPr marL="514350" indent="-514350">
              <a:buAutoNum type="arabicPeriod"/>
            </a:pPr>
            <a:r>
              <a:rPr lang="en-US" dirty="0"/>
              <a:t>Are fungi autotrophic? Explain how you know. </a:t>
            </a:r>
          </a:p>
        </p:txBody>
      </p:sp>
    </p:spTree>
    <p:extLst>
      <p:ext uri="{BB962C8B-B14F-4D97-AF65-F5344CB8AC3E}">
        <p14:creationId xmlns:p14="http://schemas.microsoft.com/office/powerpoint/2010/main" val="39949820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LO: Describe the effects of nutrients on fungi</a:t>
            </a:r>
            <a:br>
              <a:rPr lang="en-US" sz="3200" dirty="0"/>
            </a:br>
            <a:r>
              <a:rPr lang="en-US" sz="3200" dirty="0"/>
              <a:t>SLE: Work collaboratively </a:t>
            </a:r>
          </a:p>
        </p:txBody>
      </p:sp>
      <p:sp>
        <p:nvSpPr>
          <p:cNvPr id="3" name="Content Placeholder 2"/>
          <p:cNvSpPr>
            <a:spLocks noGrp="1"/>
          </p:cNvSpPr>
          <p:nvPr>
            <p:ph sz="half" idx="1"/>
          </p:nvPr>
        </p:nvSpPr>
        <p:spPr/>
        <p:txBody>
          <a:bodyPr>
            <a:noAutofit/>
          </a:bodyPr>
          <a:lstStyle/>
          <a:p>
            <a:pPr marL="0" indent="0">
              <a:buNone/>
            </a:pPr>
            <a:r>
              <a:rPr lang="en-US" sz="1400" dirty="0">
                <a:solidFill>
                  <a:srgbClr val="FF0000"/>
                </a:solidFill>
              </a:rPr>
              <a:t>Problem: </a:t>
            </a:r>
            <a:r>
              <a:rPr lang="en-US" sz="1400" dirty="0"/>
              <a:t>How does the presence of sugar affect the activity of yeast? </a:t>
            </a:r>
          </a:p>
          <a:p>
            <a:pPr marL="0" indent="0">
              <a:buNone/>
            </a:pPr>
            <a:r>
              <a:rPr lang="en-US" sz="1400" dirty="0">
                <a:solidFill>
                  <a:srgbClr val="FF0000"/>
                </a:solidFill>
              </a:rPr>
              <a:t>Hypothesis: </a:t>
            </a:r>
          </a:p>
          <a:p>
            <a:pPr marL="0" indent="0">
              <a:buNone/>
            </a:pPr>
            <a:r>
              <a:rPr lang="en-US" sz="1400" dirty="0">
                <a:solidFill>
                  <a:srgbClr val="FF0000"/>
                </a:solidFill>
              </a:rPr>
              <a:t>Independent variable: </a:t>
            </a:r>
          </a:p>
          <a:p>
            <a:pPr marL="0" indent="0">
              <a:buNone/>
            </a:pPr>
            <a:r>
              <a:rPr lang="en-US" sz="1400" dirty="0">
                <a:solidFill>
                  <a:srgbClr val="FF0000"/>
                </a:solidFill>
              </a:rPr>
              <a:t>Dependent variable: </a:t>
            </a:r>
          </a:p>
          <a:p>
            <a:pPr marL="0" indent="0">
              <a:buNone/>
            </a:pPr>
            <a:r>
              <a:rPr lang="en-US" sz="1400" dirty="0">
                <a:solidFill>
                  <a:srgbClr val="FF0000"/>
                </a:solidFill>
              </a:rPr>
              <a:t>3 Controls: </a:t>
            </a:r>
          </a:p>
          <a:p>
            <a:pPr marL="0" indent="0">
              <a:buNone/>
            </a:pPr>
            <a:r>
              <a:rPr lang="en-US" sz="1400" dirty="0">
                <a:solidFill>
                  <a:srgbClr val="FF0000"/>
                </a:solidFill>
              </a:rPr>
              <a:t>Procedure: </a:t>
            </a:r>
          </a:p>
          <a:p>
            <a:pPr marL="514350" indent="-514350">
              <a:buAutoNum type="arabicPeriod"/>
            </a:pPr>
            <a:r>
              <a:rPr lang="en-US" sz="1400" dirty="0"/>
              <a:t>Fill two glass bottles halfway full of warm  water. </a:t>
            </a:r>
          </a:p>
          <a:p>
            <a:pPr marL="514350" indent="-514350">
              <a:buAutoNum type="arabicPeriod"/>
            </a:pPr>
            <a:r>
              <a:rPr lang="en-US" sz="1400" dirty="0"/>
              <a:t>Place 2 </a:t>
            </a:r>
            <a:r>
              <a:rPr lang="en-US" sz="1400"/>
              <a:t>spoons full </a:t>
            </a:r>
            <a:r>
              <a:rPr lang="en-US" sz="1400" dirty="0"/>
              <a:t>of yeast in each bottle. </a:t>
            </a:r>
          </a:p>
          <a:p>
            <a:pPr marL="514350" indent="-514350">
              <a:buAutoNum type="arabicPeriod"/>
            </a:pPr>
            <a:r>
              <a:rPr lang="en-US" sz="1400" dirty="0"/>
              <a:t>Place a spoonful of sugar in one bottle, and nothing more in the second bottle. </a:t>
            </a:r>
            <a:r>
              <a:rPr lang="en-US" sz="1400" dirty="0">
                <a:solidFill>
                  <a:srgbClr val="FF0000"/>
                </a:solidFill>
              </a:rPr>
              <a:t>Keep track of which is which. </a:t>
            </a:r>
          </a:p>
          <a:p>
            <a:pPr marL="514350" indent="-514350">
              <a:buAutoNum type="arabicPeriod"/>
            </a:pPr>
            <a:r>
              <a:rPr lang="en-US" sz="1400" dirty="0"/>
              <a:t>Place a deflated balloon over the mouth of each bottle. </a:t>
            </a:r>
          </a:p>
          <a:p>
            <a:pPr marL="514350" indent="-514350">
              <a:buFont typeface="+mj-lt"/>
              <a:buAutoNum type="arabicPeriod"/>
            </a:pPr>
            <a:r>
              <a:rPr lang="en-US" sz="1400" dirty="0"/>
              <a:t>Gently shake both bottles, wait 10 minutes and observe. </a:t>
            </a:r>
          </a:p>
        </p:txBody>
      </p:sp>
      <p:sp>
        <p:nvSpPr>
          <p:cNvPr id="4" name="Content Placeholder 3"/>
          <p:cNvSpPr>
            <a:spLocks noGrp="1"/>
          </p:cNvSpPr>
          <p:nvPr>
            <p:ph sz="half" idx="2"/>
          </p:nvPr>
        </p:nvSpPr>
        <p:spPr/>
        <p:txBody>
          <a:bodyPr>
            <a:normAutofit fontScale="40000" lnSpcReduction="20000"/>
          </a:bodyPr>
          <a:lstStyle/>
          <a:p>
            <a:pPr marL="0" indent="0">
              <a:buNone/>
            </a:pPr>
            <a:r>
              <a:rPr lang="en-US" sz="3600" dirty="0">
                <a:solidFill>
                  <a:srgbClr val="FF0000"/>
                </a:solidFill>
              </a:rPr>
              <a:t>Data: </a:t>
            </a:r>
          </a:p>
          <a:p>
            <a:pPr marL="0" indent="0">
              <a:buNone/>
            </a:pPr>
            <a:r>
              <a:rPr lang="en-US" sz="3600" dirty="0"/>
              <a:t>Draw a diagram of what each bottle looks like: (qualitative data) </a:t>
            </a:r>
          </a:p>
          <a:p>
            <a:pPr marL="0" indent="0">
              <a:buNone/>
            </a:pPr>
            <a:endParaRPr lang="en-US" sz="3600" dirty="0"/>
          </a:p>
          <a:p>
            <a:pPr marL="0" indent="0">
              <a:buNone/>
            </a:pPr>
            <a:endParaRPr lang="en-US" sz="3600" dirty="0"/>
          </a:p>
          <a:p>
            <a:pPr marL="0" indent="0">
              <a:buNone/>
            </a:pPr>
            <a:endParaRPr lang="en-US" sz="3600" dirty="0"/>
          </a:p>
          <a:p>
            <a:pPr marL="0" indent="0">
              <a:buNone/>
            </a:pPr>
            <a:r>
              <a:rPr lang="en-US" sz="3600" dirty="0"/>
              <a:t>                           </a:t>
            </a:r>
          </a:p>
          <a:p>
            <a:pPr marL="0" indent="0">
              <a:buNone/>
            </a:pPr>
            <a:endParaRPr lang="en-US" sz="3600" dirty="0"/>
          </a:p>
          <a:p>
            <a:pPr marL="0" indent="0">
              <a:buNone/>
            </a:pPr>
            <a:r>
              <a:rPr lang="en-US" sz="3600" dirty="0"/>
              <a:t>                      </a:t>
            </a:r>
          </a:p>
          <a:p>
            <a:pPr marL="0" indent="0">
              <a:buNone/>
            </a:pPr>
            <a:endParaRPr lang="en-US" sz="3600" dirty="0"/>
          </a:p>
          <a:p>
            <a:pPr marL="0" indent="0">
              <a:buNone/>
            </a:pPr>
            <a:r>
              <a:rPr lang="en-US" sz="3600" dirty="0"/>
              <a:t>                          Sugar</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r>
              <a:rPr lang="en-US" sz="3600" dirty="0"/>
              <a:t>                       Nothing</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r>
              <a:rPr lang="en-US" sz="3600" dirty="0">
                <a:solidFill>
                  <a:srgbClr val="FF0000"/>
                </a:solidFill>
              </a:rPr>
              <a:t>Conclusion: </a:t>
            </a:r>
          </a:p>
        </p:txBody>
      </p:sp>
      <p:sp>
        <p:nvSpPr>
          <p:cNvPr id="7" name="Rectangle 6"/>
          <p:cNvSpPr/>
          <p:nvPr/>
        </p:nvSpPr>
        <p:spPr>
          <a:xfrm>
            <a:off x="4780932" y="3678764"/>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495800" y="4761852"/>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46571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pPr marL="0" indent="0">
              <a:buNone/>
            </a:pPr>
            <a:r>
              <a:rPr lang="en-US" dirty="0">
                <a:solidFill>
                  <a:srgbClr val="FF6600"/>
                </a:solidFill>
              </a:rPr>
              <a:t>6. Grow and develop: </a:t>
            </a:r>
            <a:r>
              <a:rPr lang="en-US" dirty="0"/>
              <a:t>all organisms grow and develop at the early stages of their lives. (Some organisms grow and develop throughout their life cycle.) </a:t>
            </a:r>
            <a:endParaRPr lang="en-US" dirty="0">
              <a:solidFill>
                <a:srgbClr val="FF6600"/>
              </a:solidFill>
            </a:endParaRPr>
          </a:p>
        </p:txBody>
      </p:sp>
      <p:pic>
        <p:nvPicPr>
          <p:cNvPr id="9" name="Content Placeholder 8" descr="Chinese-baby-girl-park-new-discovery-06.jpg"/>
          <p:cNvPicPr>
            <a:picLocks noGrp="1" noChangeAspect="1"/>
          </p:cNvPicPr>
          <p:nvPr>
            <p:ph sz="half" idx="2"/>
          </p:nvPr>
        </p:nvPicPr>
        <p:blipFill>
          <a:blip r:embed="rId2">
            <a:extLst>
              <a:ext uri="{28A0092B-C50C-407E-A947-70E740481C1C}">
                <a14:useLocalDpi xmlns:a14="http://schemas.microsoft.com/office/drawing/2010/main" val="0"/>
              </a:ext>
            </a:extLst>
          </a:blip>
          <a:srcRect l="18107" r="18107"/>
          <a:stretch>
            <a:fillRect/>
          </a:stretch>
        </p:blipFill>
        <p:spPr/>
      </p:pic>
    </p:spTree>
    <p:extLst>
      <p:ext uri="{BB962C8B-B14F-4D97-AF65-F5344CB8AC3E}">
        <p14:creationId xmlns:p14="http://schemas.microsoft.com/office/powerpoint/2010/main" val="128293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pPr marL="0" indent="0">
              <a:buNone/>
            </a:pPr>
            <a:r>
              <a:rPr lang="en-US" dirty="0"/>
              <a:t>LO: Describe the characteristics that all living things share. </a:t>
            </a:r>
          </a:p>
          <a:p>
            <a:pPr marL="0" indent="0">
              <a:buNone/>
            </a:pPr>
            <a:r>
              <a:rPr lang="en-US" dirty="0"/>
              <a:t>SLE: Meet or exceed NGSS. </a:t>
            </a:r>
          </a:p>
          <a:p>
            <a:pPr marL="0" indent="0">
              <a:buNone/>
            </a:pPr>
            <a:r>
              <a:rPr lang="en-US" dirty="0"/>
              <a:t>Create a song or rap that describes six characteristics of life. </a:t>
            </a:r>
          </a:p>
          <a:p>
            <a:pPr marL="0" indent="0">
              <a:buNone/>
            </a:pPr>
            <a:endParaRPr lang="en-US" dirty="0"/>
          </a:p>
        </p:txBody>
      </p:sp>
    </p:spTree>
    <p:extLst>
      <p:ext uri="{BB962C8B-B14F-4D97-AF65-F5344CB8AC3E}">
        <p14:creationId xmlns:p14="http://schemas.microsoft.com/office/powerpoint/2010/main" val="311080675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5850</TotalTime>
  <Words>3821</Words>
  <Application>Microsoft Office PowerPoint</Application>
  <PresentationFormat>On-screen Show (4:3)</PresentationFormat>
  <Paragraphs>474</Paragraphs>
  <Slides>77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77</vt:i4>
      </vt:variant>
    </vt:vector>
  </HeadingPairs>
  <TitlesOfParts>
    <vt:vector size="80" baseType="lpstr">
      <vt:lpstr>Arial</vt:lpstr>
      <vt:lpstr>Calibri</vt:lpstr>
      <vt:lpstr>Black</vt:lpstr>
      <vt:lpstr>Characteristics of Life</vt:lpstr>
      <vt:lpstr>LO: Describe the structure of viruses  SLE: Think critically and solve problems </vt:lpstr>
      <vt:lpstr>Things you must have or do to be alive: </vt:lpstr>
      <vt:lpstr>PowerPoint Presentation</vt:lpstr>
      <vt:lpstr>PowerPoint Presentation</vt:lpstr>
      <vt:lpstr>PowerPoint Presentation</vt:lpstr>
      <vt:lpstr>PowerPoint Presentation</vt:lpstr>
      <vt:lpstr>PowerPoint Presentation</vt:lpstr>
      <vt:lpstr>PowerPoint Presentation</vt:lpstr>
      <vt:lpstr>Characteristics of Life Posters: </vt:lpstr>
      <vt:lpstr>What does being alive mean? </vt:lpstr>
      <vt:lpstr>The Needs of Living things: </vt:lpstr>
      <vt:lpstr>How Photosynthesis Works: </vt:lpstr>
      <vt:lpstr>LO: Describe the needs of living things  SLE: Work collaboratively </vt:lpstr>
      <vt:lpstr>LO: Describe the characteristics of living things. SLE: Meet or exceed NGSS</vt:lpstr>
      <vt:lpstr>How Organisms are Classified: </vt:lpstr>
      <vt:lpstr>PowerPoint Presentation</vt:lpstr>
      <vt:lpstr>Three Domains of Organisms:  </vt:lpstr>
      <vt:lpstr>Kingdoms of Organisms:</vt:lpstr>
      <vt:lpstr>Groups within kingdoms: </vt:lpstr>
      <vt:lpstr>Classification Project: </vt:lpstr>
      <vt:lpstr>LO: Describe characteristics of kingdoms of organisms SLE: Apply mindful habits for success </vt:lpstr>
      <vt:lpstr>LO: Describe characteristics of living things SLE: Meet or exceed NGSS</vt:lpstr>
      <vt:lpstr>LO: Describe how organisms are classified  SLE: Meet or exceed NGSS</vt:lpstr>
      <vt:lpstr>Structure of Bacteria: </vt:lpstr>
      <vt:lpstr>LO: Describe how organisms respond to stimuli  SLE: Work collaboratively </vt:lpstr>
      <vt:lpstr>Bacteria are Prokaryotes: </vt:lpstr>
      <vt:lpstr>Main Types of Bacteria: </vt:lpstr>
      <vt:lpstr> </vt:lpstr>
      <vt:lpstr>Archaea vs. Bacteria: </vt:lpstr>
      <vt:lpstr>Homework: </vt:lpstr>
      <vt:lpstr>LO: Describe the structure of bacteria  SLE: Work independently </vt:lpstr>
      <vt:lpstr>LO: Describe how organisms are classified. SLE: Meet or exceed NGSS</vt:lpstr>
      <vt:lpstr>LO: Describe the role of bacteria in the environment. SLE: Articulate ideas clearly, creatively, and effectively.  </vt:lpstr>
      <vt:lpstr>LO: Identify conditions needed for survival of bacteria.  SLE: Work Cooperatively.</vt:lpstr>
      <vt:lpstr>LO: describe the structure and behavior of bacteria SLE: meet or exceed NGSS</vt:lpstr>
      <vt:lpstr>How Organisms Are Classified:</vt:lpstr>
      <vt:lpstr>Six Kingdoms of Organisms: </vt:lpstr>
      <vt:lpstr>Groups within Kingdoms: </vt:lpstr>
      <vt:lpstr>Classification Presentation LO: Describe how organisms are classified  SLE: Apply organization and study skills </vt:lpstr>
      <vt:lpstr>LO: Describe how organisms are classified.  SLE: Apply academic habits for success. </vt:lpstr>
      <vt:lpstr>Viruses: Very Small and Very Annoying (OK, deadly) </vt:lpstr>
      <vt:lpstr>General Structure of a Virus: </vt:lpstr>
      <vt:lpstr>Question: Are viruses living things?  Answer: Not really. </vt:lpstr>
      <vt:lpstr>How Viruses Replicate: </vt:lpstr>
      <vt:lpstr>Are Viruses Bad for You? </vt:lpstr>
      <vt:lpstr>Examples of viruses: </vt:lpstr>
      <vt:lpstr>PowerPoint Presentation</vt:lpstr>
      <vt:lpstr>PowerPoint Presentation</vt:lpstr>
      <vt:lpstr>Your Body’s Defenses Against Disease-Causing Microbes: </vt:lpstr>
      <vt:lpstr>LO: Describe the structure and function of viruses  SLE: Meet or exceed NGSS</vt:lpstr>
      <vt:lpstr>How to stop the spread of infectious disease:  </vt:lpstr>
      <vt:lpstr>LO: Describe the body’s defenses against infectious disease SLE: Articulate ideas clearly and effectively </vt:lpstr>
      <vt:lpstr>Parts of a Microscope: </vt:lpstr>
      <vt:lpstr>LO: Make microscope drawings SLE: Meet NGSS</vt:lpstr>
      <vt:lpstr>Homework:  </vt:lpstr>
      <vt:lpstr>LO: Describe role of microorganisms in infectious disease  SLE: Meet NGSS </vt:lpstr>
      <vt:lpstr>Protists (Kingdom Protista)</vt:lpstr>
      <vt:lpstr>Features common to all protists: </vt:lpstr>
      <vt:lpstr>Main Types of Protists: </vt:lpstr>
      <vt:lpstr>PowerPoint Presentation</vt:lpstr>
      <vt:lpstr>PowerPoint Presentation</vt:lpstr>
      <vt:lpstr>Structure of Common Protist Species: </vt:lpstr>
      <vt:lpstr>Amoeba: </vt:lpstr>
      <vt:lpstr>Paramecium: </vt:lpstr>
      <vt:lpstr>LO: Describe features of protists  SLE: Work Collaboratively </vt:lpstr>
      <vt:lpstr>Characteristics of Fungi: </vt:lpstr>
      <vt:lpstr>How fungi get energy: </vt:lpstr>
      <vt:lpstr>Structure of multi-celled fungi:</vt:lpstr>
      <vt:lpstr>How fungi reproduce: </vt:lpstr>
      <vt:lpstr>Main Types of Fungi: </vt:lpstr>
      <vt:lpstr>Homework: </vt:lpstr>
      <vt:lpstr>LO: Describe the environmental needs of fungi SLE: Work collaboratively </vt:lpstr>
      <vt:lpstr>LO: Describe characteristics of protists and fungi SLE: Meet or exceed NGSS </vt:lpstr>
      <vt:lpstr>LO: Describe the structure of club fungi  SLE: Work collaboratively  </vt:lpstr>
      <vt:lpstr>LO: Describe the structure of fungi  SLE: Meet or exceed NGSS </vt:lpstr>
      <vt:lpstr>LO: Describe the effects of nutrients on fungi SLE: Work collaboratively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of Life</dc:title>
  <dc:creator>St. John  School </dc:creator>
  <cp:lastModifiedBy>Sven Tice</cp:lastModifiedBy>
  <cp:revision>170</cp:revision>
  <cp:lastPrinted>2015-11-17T23:13:03Z</cp:lastPrinted>
  <dcterms:created xsi:type="dcterms:W3CDTF">2015-10-09T23:54:51Z</dcterms:created>
  <dcterms:modified xsi:type="dcterms:W3CDTF">2019-11-19T21:29:48Z</dcterms:modified>
</cp:coreProperties>
</file>